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avi" ContentType="video/x-msvideo"/>
  <Default Extension="jpg" ContentType="image/jpeg"/>
  <Default Extension="wmv" ContentType="video/x-ms-wm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257" r:id="rId3"/>
    <p:sldId id="258" r:id="rId4"/>
    <p:sldId id="260" r:id="rId5"/>
    <p:sldId id="259" r:id="rId6"/>
    <p:sldId id="262" r:id="rId7"/>
    <p:sldId id="261" r:id="rId8"/>
    <p:sldId id="263" r:id="rId9"/>
    <p:sldId id="264" r:id="rId10"/>
    <p:sldId id="270" r:id="rId11"/>
    <p:sldId id="271" r:id="rId12"/>
    <p:sldId id="275" r:id="rId13"/>
    <p:sldId id="265" r:id="rId14"/>
    <p:sldId id="277" r:id="rId15"/>
    <p:sldId id="276" r:id="rId16"/>
    <p:sldId id="266" r:id="rId17"/>
    <p:sldId id="267" r:id="rId18"/>
    <p:sldId id="278" r:id="rId19"/>
    <p:sldId id="279" r:id="rId20"/>
    <p:sldId id="268" r:id="rId21"/>
    <p:sldId id="272" r:id="rId22"/>
    <p:sldId id="280" r:id="rId23"/>
    <p:sldId id="341" r:id="rId24"/>
    <p:sldId id="343" r:id="rId25"/>
    <p:sldId id="273" r:id="rId26"/>
    <p:sldId id="281" r:id="rId27"/>
    <p:sldId id="282" r:id="rId28"/>
    <p:sldId id="283" r:id="rId29"/>
    <p:sldId id="300" r:id="rId30"/>
    <p:sldId id="303" r:id="rId31"/>
    <p:sldId id="301" r:id="rId32"/>
    <p:sldId id="302" r:id="rId33"/>
    <p:sldId id="299" r:id="rId34"/>
    <p:sldId id="304" r:id="rId35"/>
    <p:sldId id="284" r:id="rId36"/>
    <p:sldId id="285" r:id="rId37"/>
    <p:sldId id="286" r:id="rId38"/>
    <p:sldId id="287" r:id="rId39"/>
    <p:sldId id="305" r:id="rId40"/>
    <p:sldId id="306" r:id="rId41"/>
    <p:sldId id="307" r:id="rId42"/>
    <p:sldId id="308" r:id="rId43"/>
    <p:sldId id="288" r:id="rId44"/>
    <p:sldId id="289" r:id="rId45"/>
    <p:sldId id="310" r:id="rId46"/>
    <p:sldId id="336" r:id="rId47"/>
    <p:sldId id="290" r:id="rId48"/>
    <p:sldId id="311" r:id="rId49"/>
    <p:sldId id="291" r:id="rId50"/>
    <p:sldId id="292" r:id="rId51"/>
    <p:sldId id="293" r:id="rId52"/>
    <p:sldId id="312" r:id="rId53"/>
    <p:sldId id="313" r:id="rId54"/>
    <p:sldId id="337" r:id="rId55"/>
    <p:sldId id="314" r:id="rId56"/>
    <p:sldId id="295" r:id="rId57"/>
    <p:sldId id="296" r:id="rId58"/>
    <p:sldId id="315" r:id="rId59"/>
    <p:sldId id="316" r:id="rId60"/>
    <p:sldId id="317" r:id="rId61"/>
    <p:sldId id="318" r:id="rId62"/>
    <p:sldId id="319" r:id="rId63"/>
    <p:sldId id="323" r:id="rId64"/>
    <p:sldId id="320" r:id="rId65"/>
    <p:sldId id="324" r:id="rId66"/>
    <p:sldId id="325" r:id="rId67"/>
    <p:sldId id="322" r:id="rId68"/>
    <p:sldId id="327" r:id="rId69"/>
    <p:sldId id="326" r:id="rId70"/>
    <p:sldId id="329" r:id="rId71"/>
    <p:sldId id="328" r:id="rId72"/>
    <p:sldId id="298" r:id="rId73"/>
    <p:sldId id="332" r:id="rId74"/>
    <p:sldId id="330" r:id="rId75"/>
    <p:sldId id="333" r:id="rId76"/>
    <p:sldId id="338" r:id="rId77"/>
    <p:sldId id="334" r:id="rId78"/>
    <p:sldId id="350" r:id="rId79"/>
    <p:sldId id="349" r:id="rId80"/>
    <p:sldId id="348" r:id="rId81"/>
    <p:sldId id="347" r:id="rId82"/>
    <p:sldId id="346" r:id="rId83"/>
    <p:sldId id="331" r:id="rId84"/>
    <p:sldId id="344" r:id="rId85"/>
    <p:sldId id="352" r:id="rId86"/>
    <p:sldId id="335" r:id="rId8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e l’en-tête 1"/>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3" name="Espace réservé de la date 2"/>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54F53307-82B6-4AAB-A7BC-700C12DB87CF}" type="datetime1">
              <a:rPr lang="fr-FR"/>
              <a:pPr lvl="0"/>
              <a:t>27/09/2023</a:t>
            </a:fld>
            <a:endParaRPr lang="fr-FR"/>
          </a:p>
        </p:txBody>
      </p:sp>
      <p:sp>
        <p:nvSpPr>
          <p:cNvPr id="4" name="Espace réservé de l’image des diapositives 3"/>
          <p:cNvSpPr>
            <a:spLocks noGrp="1" noRot="1" noChangeAspect="1"/>
          </p:cNvSpPr>
          <p:nvPr>
            <p:ph type="sldImg" idx="2"/>
          </p:nvPr>
        </p:nvSpPr>
        <p:spPr>
          <a:xfrm>
            <a:off x="1371600" y="1143000"/>
            <a:ext cx="4114800" cy="3086099"/>
          </a:xfrm>
          <a:prstGeom prst="rect">
            <a:avLst/>
          </a:prstGeom>
          <a:noFill/>
          <a:ln w="12701">
            <a:solidFill>
              <a:srgbClr val="000000"/>
            </a:solidFill>
            <a:prstDash val="solid"/>
          </a:ln>
        </p:spPr>
      </p:sp>
      <p:sp>
        <p:nvSpPr>
          <p:cNvPr id="5" name="Espace réservé des commentaires 4"/>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endParaRPr lang="fr-FR"/>
          </a:p>
        </p:txBody>
      </p:sp>
      <p:sp>
        <p:nvSpPr>
          <p:cNvPr id="7" name="Espace réservé du numéro de diapositive 6"/>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stStyle>
          <a:p>
            <a:pPr lvl="0"/>
            <a:fld id="{09CD9C8A-2CBB-4DA7-AADF-0E1C32410EAC}" type="slidenum">
              <a:t>‹N°›</a:t>
            </a:fld>
            <a:endParaRPr lang="fr-FR"/>
          </a:p>
        </p:txBody>
      </p:sp>
    </p:spTree>
    <p:extLst>
      <p:ext uri="{BB962C8B-B14F-4D97-AF65-F5344CB8AC3E}">
        <p14:creationId xmlns:p14="http://schemas.microsoft.com/office/powerpoint/2010/main" val="18732949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fr-FR"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C562F51-C7EF-4C72-9846-13BDE483B3D3}" type="slidenum">
              <a:t>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A650007-3126-4B90-A43A-1152211FBA2B}" type="slidenum">
              <a:t>10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70EEA0-0483-466B-A829-576A905B5831}" type="slidenum">
              <a:t>11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43DBF74-E37C-496D-A255-38FA21B6A73B}" type="slidenum">
              <a:t>12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F3411D6-5413-4D00-8D30-94AFB1AB9480}" type="slidenum">
              <a:t>13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A076E2C-5BE2-4B97-941B-9843A10CDBC2}" type="slidenum">
              <a:t>14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9EE35B-0DBD-44BB-8131-1B9E9AF2D92D}" type="slidenum">
              <a:t>15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483108-F2A2-4385-87C9-5DAB32F0F055}" type="slidenum">
              <a:t>16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A45EBE1-443A-40BC-89BD-F0D1D08E87F8}" type="slidenum">
              <a:t>17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686BC49-CDA4-4F80-B92C-F2723DEFC1F6}" type="slidenum">
              <a:t>18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AEAE717-8A3D-48F6-B901-A0895C32864F}" type="slidenum">
              <a:t>19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2D8EEEB-7F86-4C6E-93AF-196A3A473161}" type="slidenum">
              <a:t>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3175576-51A8-4B54-8D1D-D10B3B3B9916}" type="slidenum">
              <a:t>20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16A441-5DF6-4B70-AEFA-CAA69ABF7D0E}" type="slidenum">
              <a:t>21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96FB2A-6C46-41A2-B165-F96D6473041B}" type="slidenum">
              <a:t>22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96FB2A-6C46-41A2-B165-F96D6473041B}" type="slidenum">
              <a:t>23</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04729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96FB2A-6C46-41A2-B165-F96D6473041B}" type="slidenum">
              <a:t>24</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4462761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963B5C4-2B80-4282-8300-11F87CDA15F5}" type="slidenum">
              <a:t>25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BBB33F9-E5A1-4DE4-A510-4F5926262371}" type="slidenum">
              <a:t>26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46687A2-7F98-4FE5-A9CE-ECD532415479}" type="slidenum">
              <a:t>27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4B66B23-7D14-4E89-8742-85D967CC093D}" type="slidenum">
              <a:t>28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B16300F-9522-4F32-B570-0A6A59605895}" type="slidenum">
              <a:t>29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1B99DBA-247A-4DF8-BE79-077945D27476}" type="slidenum">
              <a:t>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8F6C5F-1119-4537-A31C-391F7CE0A88C}" type="slidenum">
              <a:t>30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725C4D5-CEB7-4CD1-A3BF-4E153E053A84}" type="slidenum">
              <a:t>31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42649BB-B528-4DAB-AF29-98B030AD44B4}" type="slidenum">
              <a:t>32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EEEC9D3-2D68-4F2C-89BB-5D3118069E2D}" type="slidenum">
              <a:t>33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5B98F3F-7CC0-4C45-AEAF-3BC598CA1CFA}" type="slidenum">
              <a:t>34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F06D359-6122-4623-8305-E329C7E5A1F1}" type="slidenum">
              <a:t>35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EB54D2F-285F-4DA1-8473-A5F489DD7C84}" type="slidenum">
              <a:t>36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4EA85BE-96E8-4484-BE9D-D3925BE2C86B}" type="slidenum">
              <a:t>37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BB8EB47-CB19-4ADA-B581-C25664379FDC}" type="slidenum">
              <a:t>38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C1103E6-8CA1-4D74-9819-D1E30A0543A0}" type="slidenum">
              <a:t>39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D48C894-C918-45BC-930C-9D80C0D27BF6}" type="slidenum">
              <a:t>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BD6F2BB-B9A7-4892-8731-E9DDCEDBDF35}" type="slidenum">
              <a:t>40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0C2ED1F-FD63-4476-B20A-FB0F950B1ED8}" type="slidenum">
              <a:t>41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17B38B-1C3E-4CB1-AA45-11461F36C8A9}" type="slidenum">
              <a:t>42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9140944-4178-46D8-AB61-41D822C02527}" type="slidenum">
              <a:t>43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596AA5-9183-42FB-82A7-AD2512D93683}" type="slidenum">
              <a:t>44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BE1A902-1E8B-4252-80D5-872F8AC16722}" type="slidenum">
              <a:t>45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BE1A902-1E8B-4252-80D5-872F8AC16722}" type="slidenum">
              <a:t>46</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439468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9DC656C-6A44-4690-8074-F8DE9A840D70}" type="slidenum">
              <a:t>47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C7F953-F10D-4111-A687-AAE7085E11D0}" type="slidenum">
              <a:t>48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8B41FE9-651A-4626-AC46-E2D403FAB12B}" type="slidenum">
              <a:t>49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D3E44C-1469-4C5D-85AE-A56056605C2E}" type="slidenum">
              <a:t>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E0D8C7B-4E4F-48DD-92E6-D8A851E5ED2A}" type="slidenum">
              <a:t>50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dirty="0"/>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3704BFE-7B03-4D0D-9F6F-75416894ADBD}" type="slidenum">
              <a:t>51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DE5159A-2BFE-4FB4-9E50-190451534D43}" type="slidenum">
              <a:t>52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7AA693-0F8B-49E2-8F45-8D9345959DC9}" type="slidenum">
              <a:t>53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E7AA693-0F8B-49E2-8F45-8D9345959DC9}" type="slidenum">
              <a:t>54</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932208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9364A4A-E590-40AF-8FF2-18A82E584226}" type="slidenum">
              <a:t>55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8A1A29-D844-4743-9706-62CBC2E1C082}" type="slidenum">
              <a:t>56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80254A6-24B4-47A3-ABC0-1E2FC23DE131}" type="slidenum">
              <a:t>57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417FB8F-9A1B-4D63-9380-579BBAFBC18A}" type="slidenum">
              <a:t>58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E6E4207-BDDE-4558-A6ED-010B27E2BDEE}" type="slidenum">
              <a:t>59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A4404C-3245-482C-BA76-A932449FFDB4}" type="slidenum">
              <a:t>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403DCCC-C91C-40DF-9989-5006BA527BC2}" type="slidenum">
              <a:t>60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6295741-7FCB-4492-B8AA-E6127E01B6DB}" type="slidenum">
              <a:t>61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3E33819-AC88-44B4-94D1-02E8B487D3BF}" type="slidenum">
              <a:t>62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B13CD3-5F55-4B02-9E1E-74BD37F16B76}" type="slidenum">
              <a:t>63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F97DBC8-13F4-4A13-AB4E-14480640CD78}" type="slidenum">
              <a:t>64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925CC60-391A-4870-8A9D-30C1882E7F18}" type="slidenum">
              <a:t>65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941998-30EA-4EC8-A74E-88AA34772752}" type="slidenum">
              <a:t>66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944784-D7B1-4664-BBD4-E72A0AD46B16}" type="slidenum">
              <a:t>67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ADE1B41-D7C0-40B1-9536-402B48415EED}" type="slidenum">
              <a:t>68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353310F-EAF1-41F6-8DCC-5C1D6F5F7ACF}" type="slidenum">
              <a:t>69</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4C590B4-584C-4CC7-BA20-046547868962}" type="slidenum">
              <a:t>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573C3D-1080-48E6-8B2F-14231CEE4850}" type="slidenum">
              <a:t>70</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350FB5C-583A-4D86-B109-F4D95CE4C8CD}" type="slidenum">
              <a:t>71</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9628870-40C7-4A0F-B85B-3310CB99A865}" type="slidenum">
              <a:t>72</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FB2A193-7EA7-4871-B287-C6E0157C1556}" type="slidenum">
              <a:t>73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9BB592A-F141-49F4-A362-89119F57AC83}" type="slidenum">
              <a:t>74</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AD6D131-A9BF-4CC5-B873-171D373D8CD8}" type="slidenum">
              <a:t>75</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AD6D131-A9BF-4CC5-B873-171D373D8CD8}" type="slidenum">
              <a:t>76</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8765278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49B7EAC-152B-49A0-9C7F-D66D91669C0A}" type="slidenum">
              <a:t>77</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78</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440993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79</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5248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5AEF751-EEBB-491A-8061-697944EDAEFE}" type="slidenum">
              <a:t>8</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80</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62578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81</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0196845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82</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7112448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83</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84</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206246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2C6767E-A0BD-4A5F-976D-84B0DD003F7C}" type="slidenum">
              <a:t>85</a:t>
            </a:fld>
            <a:endParaRPr lang="fr-FR"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2801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A078020-3124-4619-8B77-FE062B8D7BC6}" type="slidenum">
              <a:t>86</a:t>
            </a:fld>
            <a:endParaRPr lang="fr-FR"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txBox="1">
            <a:spLocks noGrp="1"/>
          </p:cNvSpPr>
          <p:nvPr>
            <p:ph type="body" sz="quarter" idx="1"/>
          </p:nvPr>
        </p:nvSpPr>
        <p:spPr/>
        <p:txBody>
          <a:bodyPr/>
          <a:lstStyle/>
          <a:p>
            <a:endParaRPr lang="fr-FR"/>
          </a:p>
        </p:txBody>
      </p:sp>
      <p:sp>
        <p:nvSpPr>
          <p:cNvPr id="4" name="Espace réservé du numéro de diapositive 3"/>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2696242-94C0-4A1B-8794-2957434667E9}" type="slidenum">
              <a:t>9</a:t>
            </a:fld>
            <a:endParaRPr lang="fr-FR"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age Logo">
    <p:bg>
      <p:bgPr>
        <a:blipFill>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56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age de Une + 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1696925" y="4489063"/>
            <a:ext cx="6818424" cy="624306"/>
          </a:xfrm>
        </p:spPr>
        <p:txBody>
          <a:bodyPr/>
          <a:lstStyle>
            <a:lvl1pPr>
              <a:defRPr sz="3200" cap="all"/>
            </a:lvl1pPr>
          </a:lstStyle>
          <a:p>
            <a:pPr lvl="0"/>
            <a:r>
              <a:rPr lang="fr-FR"/>
              <a:t>Cliquez et modifiez le titre</a:t>
            </a:r>
            <a:endParaRPr lang="en-US"/>
          </a:p>
        </p:txBody>
      </p:sp>
      <p:sp>
        <p:nvSpPr>
          <p:cNvPr id="3" name="Subtitle 2"/>
          <p:cNvSpPr txBox="1">
            <a:spLocks noGrp="1"/>
          </p:cNvSpPr>
          <p:nvPr>
            <p:ph type="subTitle" idx="4294967295"/>
          </p:nvPr>
        </p:nvSpPr>
        <p:spPr>
          <a:xfrm>
            <a:off x="1696925" y="5129006"/>
            <a:ext cx="6818424" cy="357393"/>
          </a:xfrm>
        </p:spPr>
        <p:txBody>
          <a:bodyPr anchor="ctr"/>
          <a:lstStyle>
            <a:lvl1pPr marL="0" indent="0">
              <a:buNone/>
              <a:defRPr sz="2000">
                <a:solidFill>
                  <a:srgbClr val="008AAE"/>
                </a:solidFill>
              </a:defRPr>
            </a:lvl1pPr>
          </a:lstStyle>
          <a:p>
            <a:pPr lvl="0"/>
            <a:r>
              <a:rPr lang="fr-FR"/>
              <a:t>Cliquez pour modifier le style des sous-titres du masque</a:t>
            </a:r>
            <a:endParaRPr lang="en-US"/>
          </a:p>
        </p:txBody>
      </p:sp>
      <p:sp>
        <p:nvSpPr>
          <p:cNvPr id="4" name="Espace réservé pour une image  7"/>
          <p:cNvSpPr txBox="1">
            <a:spLocks noGrp="1"/>
          </p:cNvSpPr>
          <p:nvPr>
            <p:ph type="pic" idx="4294967295"/>
          </p:nvPr>
        </p:nvSpPr>
        <p:spPr>
          <a:xfrm>
            <a:off x="0" y="1707267"/>
            <a:ext cx="9144000" cy="2771774"/>
          </a:xfrm>
        </p:spPr>
        <p:txBody>
          <a:bodyPr/>
          <a:lstStyle>
            <a:lvl1pPr>
              <a:defRPr/>
            </a:lvl1pPr>
          </a:lstStyle>
          <a:p>
            <a:pPr lvl="0"/>
            <a:endParaRPr lang="fr-FR"/>
          </a:p>
        </p:txBody>
      </p:sp>
      <p:sp>
        <p:nvSpPr>
          <p:cNvPr id="5"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008AAE"/>
                </a:solidFill>
              </a:defRPr>
            </a:lvl1pPr>
          </a:lstStyle>
          <a:p>
            <a:pPr lvl="0"/>
            <a:fld id="{A54B6AD7-B60D-402B-8067-09818B9F557B}" type="slidenum">
              <a:t>‹N°›</a:t>
            </a:fld>
            <a:endParaRPr lang="fr-FR"/>
          </a:p>
        </p:txBody>
      </p:sp>
      <p:sp>
        <p:nvSpPr>
          <p:cNvPr id="6" name="Espace réservé du texte 22"/>
          <p:cNvSpPr txBox="1">
            <a:spLocks noGrp="1"/>
          </p:cNvSpPr>
          <p:nvPr>
            <p:ph type="body" idx="4294967295"/>
          </p:nvPr>
        </p:nvSpPr>
        <p:spPr>
          <a:xfrm>
            <a:off x="3754434" y="5556251"/>
            <a:ext cx="4760915" cy="365129"/>
          </a:xfrm>
        </p:spPr>
        <p:txBody>
          <a:bodyPr anchor="ctr">
            <a:noAutofit/>
          </a:bodyPr>
          <a:lstStyle>
            <a:lvl1pPr marL="0" indent="0">
              <a:buNone/>
              <a:defRPr sz="1400" b="1">
                <a:solidFill>
                  <a:srgbClr val="008AAE"/>
                </a:solidFill>
              </a:defRPr>
            </a:lvl1pPr>
          </a:lstStyle>
          <a:p>
            <a:pPr lvl="0"/>
            <a:r>
              <a:rPr lang="fr-FR"/>
              <a:t>Cliquez pour modifier les styles du texte du masque</a:t>
            </a:r>
          </a:p>
        </p:txBody>
      </p:sp>
      <p:sp>
        <p:nvSpPr>
          <p:cNvPr id="7" name="Espace réservé du texte 4"/>
          <p:cNvSpPr txBox="1">
            <a:spLocks noGrp="1"/>
          </p:cNvSpPr>
          <p:nvPr>
            <p:ph type="body" idx="4294967295"/>
          </p:nvPr>
        </p:nvSpPr>
        <p:spPr>
          <a:xfrm>
            <a:off x="1696925" y="5556251"/>
            <a:ext cx="2057400" cy="365129"/>
          </a:xfrm>
        </p:spPr>
        <p:txBody>
          <a:bodyPr anchor="ctr">
            <a:noAutofit/>
          </a:bodyPr>
          <a:lstStyle>
            <a:lvl1pPr marL="0" indent="0">
              <a:buNone/>
              <a:defRPr sz="1400" b="1" cap="all"/>
            </a:lvl1pPr>
          </a:lstStyle>
          <a:p>
            <a:pPr lvl="0"/>
            <a:r>
              <a:rPr lang="fr-FR"/>
              <a:t>DATE</a:t>
            </a:r>
          </a:p>
        </p:txBody>
      </p:sp>
    </p:spTree>
    <p:extLst>
      <p:ext uri="{BB962C8B-B14F-4D97-AF65-F5344CB8AC3E}">
        <p14:creationId xmlns:p14="http://schemas.microsoft.com/office/powerpoint/2010/main" val="1257804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ge de Une (sans imag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1558375" y="2216917"/>
            <a:ext cx="6818424" cy="624306"/>
          </a:xfrm>
        </p:spPr>
        <p:txBody>
          <a:bodyPr/>
          <a:lstStyle>
            <a:lvl1pPr>
              <a:defRPr sz="3200" cap="all"/>
            </a:lvl1pPr>
          </a:lstStyle>
          <a:p>
            <a:pPr lvl="0"/>
            <a:r>
              <a:rPr lang="fr-FR"/>
              <a:t>Cliquez et modifiez le titre</a:t>
            </a:r>
            <a:endParaRPr lang="en-US"/>
          </a:p>
        </p:txBody>
      </p:sp>
      <p:sp>
        <p:nvSpPr>
          <p:cNvPr id="3" name="Subtitle 2"/>
          <p:cNvSpPr txBox="1">
            <a:spLocks noGrp="1"/>
          </p:cNvSpPr>
          <p:nvPr>
            <p:ph type="subTitle" idx="4294967295"/>
          </p:nvPr>
        </p:nvSpPr>
        <p:spPr>
          <a:xfrm>
            <a:off x="1558375" y="2856859"/>
            <a:ext cx="6818424" cy="357393"/>
          </a:xfrm>
        </p:spPr>
        <p:txBody>
          <a:bodyPr anchor="ctr"/>
          <a:lstStyle>
            <a:lvl1pPr marL="0" indent="0">
              <a:buNone/>
              <a:defRPr sz="2000">
                <a:solidFill>
                  <a:srgbClr val="008AAE"/>
                </a:solidFill>
              </a:defRPr>
            </a:lvl1pPr>
          </a:lstStyle>
          <a:p>
            <a:pPr lvl="0"/>
            <a:r>
              <a:rPr lang="fr-FR"/>
              <a:t>Cliquez pour modifier le style des sous-titres du masque</a:t>
            </a:r>
            <a:endParaRPr lang="en-US"/>
          </a:p>
        </p:txBody>
      </p:sp>
      <p:sp>
        <p:nvSpPr>
          <p:cNvPr id="4"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1385A8"/>
                </a:solidFill>
              </a:defRPr>
            </a:lvl1pPr>
          </a:lstStyle>
          <a:p>
            <a:pPr lvl="0"/>
            <a:fld id="{219DB4B5-7D4A-4D13-BFBD-259CDA388396}" type="slidenum">
              <a:t>‹N°›</a:t>
            </a:fld>
            <a:endParaRPr lang="fr-FR"/>
          </a:p>
        </p:txBody>
      </p:sp>
      <p:sp>
        <p:nvSpPr>
          <p:cNvPr id="5" name="Espace réservé du texte 22"/>
          <p:cNvSpPr txBox="1">
            <a:spLocks noGrp="1"/>
          </p:cNvSpPr>
          <p:nvPr>
            <p:ph type="body" idx="4294967295"/>
          </p:nvPr>
        </p:nvSpPr>
        <p:spPr>
          <a:xfrm>
            <a:off x="3615894" y="3284104"/>
            <a:ext cx="4760915" cy="365129"/>
          </a:xfrm>
        </p:spPr>
        <p:txBody>
          <a:bodyPr anchor="ctr">
            <a:noAutofit/>
          </a:bodyPr>
          <a:lstStyle>
            <a:lvl1pPr marL="0" indent="0">
              <a:buNone/>
              <a:defRPr sz="1400" b="1">
                <a:solidFill>
                  <a:srgbClr val="008AAE"/>
                </a:solidFill>
              </a:defRPr>
            </a:lvl1pPr>
          </a:lstStyle>
          <a:p>
            <a:pPr lvl="0"/>
            <a:r>
              <a:rPr lang="fr-FR"/>
              <a:t>Cliquez pour modifier les styles du texte du masque</a:t>
            </a:r>
          </a:p>
        </p:txBody>
      </p:sp>
      <p:sp>
        <p:nvSpPr>
          <p:cNvPr id="6" name="Espace réservé du texte 4"/>
          <p:cNvSpPr txBox="1">
            <a:spLocks noGrp="1"/>
          </p:cNvSpPr>
          <p:nvPr>
            <p:ph type="body" idx="4294967295"/>
          </p:nvPr>
        </p:nvSpPr>
        <p:spPr>
          <a:xfrm>
            <a:off x="1558923" y="3284533"/>
            <a:ext cx="2057400" cy="365129"/>
          </a:xfrm>
        </p:spPr>
        <p:txBody>
          <a:bodyPr anchor="ctr">
            <a:noAutofit/>
          </a:bodyPr>
          <a:lstStyle>
            <a:lvl1pPr marL="0" indent="0">
              <a:buNone/>
              <a:defRPr sz="1400" b="1" cap="all"/>
            </a:lvl1pPr>
          </a:lstStyle>
          <a:p>
            <a:pPr lvl="0"/>
            <a:r>
              <a:rPr lang="fr-FR"/>
              <a:t>DATE</a:t>
            </a:r>
          </a:p>
        </p:txBody>
      </p:sp>
    </p:spTree>
    <p:extLst>
      <p:ext uri="{BB962C8B-B14F-4D97-AF65-F5344CB8AC3E}">
        <p14:creationId xmlns:p14="http://schemas.microsoft.com/office/powerpoint/2010/main" val="201381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age Sommair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txBox="1">
            <a:spLocks noGrp="1"/>
          </p:cNvSpPr>
          <p:nvPr>
            <p:ph type="title"/>
          </p:nvPr>
        </p:nvSpPr>
        <p:spPr>
          <a:xfrm>
            <a:off x="1558375" y="1527002"/>
            <a:ext cx="6818424" cy="624306"/>
          </a:xfrm>
        </p:spPr>
        <p:txBody>
          <a:bodyPr/>
          <a:lstStyle>
            <a:lvl1pPr>
              <a:defRPr sz="3200" cap="all"/>
            </a:lvl1pPr>
          </a:lstStyle>
          <a:p>
            <a:pPr lvl="0"/>
            <a:r>
              <a:rPr lang="fr-FR"/>
              <a:t>Cliquez et modifiez le titre</a:t>
            </a:r>
            <a:endParaRPr lang="en-US"/>
          </a:p>
        </p:txBody>
      </p:sp>
      <p:sp>
        <p:nvSpPr>
          <p:cNvPr id="3" name="Subtitle 2"/>
          <p:cNvSpPr txBox="1">
            <a:spLocks noGrp="1"/>
          </p:cNvSpPr>
          <p:nvPr>
            <p:ph type="subTitle" idx="4294967295"/>
          </p:nvPr>
        </p:nvSpPr>
        <p:spPr>
          <a:xfrm>
            <a:off x="1558375" y="2360313"/>
            <a:ext cx="6818424" cy="357393"/>
          </a:xfrm>
        </p:spPr>
        <p:txBody>
          <a:bodyPr anchor="ctr">
            <a:noAutofit/>
          </a:bodyPr>
          <a:lstStyle>
            <a:lvl1pPr marL="457200" indent="-457200">
              <a:buFont typeface="Arial"/>
              <a:buAutoNum type="arabicPeriod"/>
              <a:defRPr sz="2000"/>
            </a:lvl1pPr>
          </a:lstStyle>
          <a:p>
            <a:pPr lvl="0"/>
            <a:r>
              <a:rPr lang="fr-FR"/>
              <a:t>Cliquez pour modifier le style des sous-titres du masque</a:t>
            </a:r>
            <a:endParaRPr lang="en-US"/>
          </a:p>
        </p:txBody>
      </p:sp>
      <p:sp>
        <p:nvSpPr>
          <p:cNvPr id="4"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1385A8"/>
                </a:solidFill>
              </a:defRPr>
            </a:lvl1pPr>
          </a:lstStyle>
          <a:p>
            <a:pPr lvl="0"/>
            <a:fld id="{D365690B-7321-435F-98F2-FA2CCC98A274}" type="slidenum">
              <a:t>‹N°›</a:t>
            </a:fld>
            <a:endParaRPr lang="fr-FR"/>
          </a:p>
        </p:txBody>
      </p:sp>
      <p:sp>
        <p:nvSpPr>
          <p:cNvPr id="5" name="Espace réservé du texte 4"/>
          <p:cNvSpPr txBox="1">
            <a:spLocks noGrp="1"/>
          </p:cNvSpPr>
          <p:nvPr>
            <p:ph type="body" idx="4294967295"/>
          </p:nvPr>
        </p:nvSpPr>
        <p:spPr>
          <a:xfrm>
            <a:off x="566918" y="356213"/>
            <a:ext cx="6097712" cy="441545"/>
          </a:xfrm>
        </p:spPr>
        <p:txBody>
          <a:bodyPr/>
          <a:lstStyle>
            <a:lvl1pPr marL="0" indent="0">
              <a:buNone/>
              <a:defRPr sz="2000" cap="all"/>
            </a:lvl1pPr>
          </a:lstStyle>
          <a:p>
            <a:pPr lvl="0"/>
            <a:r>
              <a:rPr lang="fr-FR"/>
              <a:t>Cliquez pour modifier TITRE</a:t>
            </a:r>
          </a:p>
        </p:txBody>
      </p:sp>
    </p:spTree>
    <p:extLst>
      <p:ext uri="{BB962C8B-B14F-4D97-AF65-F5344CB8AC3E}">
        <p14:creationId xmlns:p14="http://schemas.microsoft.com/office/powerpoint/2010/main" val="4134685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age de Texte">
    <p:bg>
      <p:bgPr>
        <a:blipFill>
          <a:blip r:embed="rId2"/>
          <a:stretch>
            <a:fillRect/>
          </a:stretch>
        </a:blipFill>
        <a:effectLst/>
      </p:bgPr>
    </p:bg>
    <p:spTree>
      <p:nvGrpSpPr>
        <p:cNvPr id="1" name=""/>
        <p:cNvGrpSpPr/>
        <p:nvPr/>
      </p:nvGrpSpPr>
      <p:grpSpPr>
        <a:xfrm>
          <a:off x="0" y="0"/>
          <a:ext cx="0" cy="0"/>
          <a:chOff x="0" y="0"/>
          <a:chExt cx="0" cy="0"/>
        </a:xfrm>
      </p:grpSpPr>
      <p:sp>
        <p:nvSpPr>
          <p:cNvPr id="2" name="Subtitle 2"/>
          <p:cNvSpPr txBox="1">
            <a:spLocks noGrp="1"/>
          </p:cNvSpPr>
          <p:nvPr>
            <p:ph type="subTitle" idx="4294967295"/>
          </p:nvPr>
        </p:nvSpPr>
        <p:spPr>
          <a:xfrm>
            <a:off x="1516815" y="1584463"/>
            <a:ext cx="6818424" cy="357393"/>
          </a:xfrm>
        </p:spPr>
        <p:txBody>
          <a:bodyPr anchor="ctr">
            <a:noAutofit/>
          </a:bodyPr>
          <a:lstStyle>
            <a:lvl1pPr marL="457200" indent="-457200">
              <a:buFont typeface="Arial"/>
              <a:buAutoNum type="arabicPeriod"/>
              <a:defRPr sz="2000"/>
            </a:lvl1pPr>
          </a:lstStyle>
          <a:p>
            <a:pPr lvl="0"/>
            <a:r>
              <a:rPr lang="fr-FR"/>
              <a:t>Cliquez pour modifier le style des sous-titres du masque</a:t>
            </a:r>
            <a:endParaRPr lang="en-US"/>
          </a:p>
        </p:txBody>
      </p:sp>
      <p:sp>
        <p:nvSpPr>
          <p:cNvPr id="3"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008AAE"/>
                </a:solidFill>
              </a:defRPr>
            </a:lvl1pPr>
          </a:lstStyle>
          <a:p>
            <a:pPr lvl="0"/>
            <a:fld id="{049E480F-B9D5-4AC3-857F-AF8FBA6B9B23}" type="slidenum">
              <a:t>‹N°›</a:t>
            </a:fld>
            <a:endParaRPr lang="fr-FR"/>
          </a:p>
        </p:txBody>
      </p:sp>
      <p:sp>
        <p:nvSpPr>
          <p:cNvPr id="4" name="Espace réservé du texte 4"/>
          <p:cNvSpPr txBox="1">
            <a:spLocks noGrp="1"/>
          </p:cNvSpPr>
          <p:nvPr>
            <p:ph type="body" idx="4294967295"/>
          </p:nvPr>
        </p:nvSpPr>
        <p:spPr>
          <a:xfrm>
            <a:off x="566918" y="356213"/>
            <a:ext cx="6097712" cy="441545"/>
          </a:xfrm>
        </p:spPr>
        <p:txBody>
          <a:bodyPr/>
          <a:lstStyle>
            <a:lvl1pPr marL="0" indent="0">
              <a:buNone/>
              <a:defRPr sz="2000" cap="all"/>
            </a:lvl1pPr>
          </a:lstStyle>
          <a:p>
            <a:pPr lvl="0"/>
            <a:r>
              <a:rPr lang="fr-FR"/>
              <a:t>Cliquez pour modifier TITRE</a:t>
            </a:r>
          </a:p>
        </p:txBody>
      </p:sp>
      <p:sp>
        <p:nvSpPr>
          <p:cNvPr id="5" name="Espace réservé du texte 6"/>
          <p:cNvSpPr txBox="1">
            <a:spLocks noGrp="1"/>
          </p:cNvSpPr>
          <p:nvPr>
            <p:ph type="body" idx="4294967295"/>
          </p:nvPr>
        </p:nvSpPr>
        <p:spPr>
          <a:xfrm>
            <a:off x="1516066" y="2092320"/>
            <a:ext cx="6819896" cy="3962396"/>
          </a:xfrm>
        </p:spPr>
        <p:txBody>
          <a:bodyPr/>
          <a:lstStyle>
            <a:lvl1pPr marL="0" indent="0">
              <a:buNone/>
              <a:defRPr sz="1600"/>
            </a:lvl1pPr>
          </a:lstStyle>
          <a:p>
            <a:pPr lvl="0"/>
            <a:r>
              <a:rPr lang="fr-FR"/>
              <a:t>Cliquez pour modifier les styles du texte du masque</a:t>
            </a:r>
          </a:p>
        </p:txBody>
      </p:sp>
    </p:spTree>
    <p:extLst>
      <p:ext uri="{BB962C8B-B14F-4D97-AF65-F5344CB8AC3E}">
        <p14:creationId xmlns:p14="http://schemas.microsoft.com/office/powerpoint/2010/main" val="398821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age de Texte + multimedia 1">
    <p:bg>
      <p:bgPr>
        <a:blipFill>
          <a:blip r:embed="rId2"/>
          <a:stretch>
            <a:fillRect/>
          </a:stretch>
        </a:blipFill>
        <a:effectLst/>
      </p:bgPr>
    </p:bg>
    <p:spTree>
      <p:nvGrpSpPr>
        <p:cNvPr id="1" name=""/>
        <p:cNvGrpSpPr/>
        <p:nvPr/>
      </p:nvGrpSpPr>
      <p:grpSpPr>
        <a:xfrm>
          <a:off x="0" y="0"/>
          <a:ext cx="0" cy="0"/>
          <a:chOff x="0" y="0"/>
          <a:chExt cx="0" cy="0"/>
        </a:xfrm>
      </p:grpSpPr>
      <p:sp>
        <p:nvSpPr>
          <p:cNvPr id="2" name="Subtitle 2"/>
          <p:cNvSpPr txBox="1">
            <a:spLocks noGrp="1"/>
          </p:cNvSpPr>
          <p:nvPr>
            <p:ph type="subTitle" idx="4294967295"/>
          </p:nvPr>
        </p:nvSpPr>
        <p:spPr>
          <a:xfrm>
            <a:off x="1516815" y="1584463"/>
            <a:ext cx="6818424" cy="357393"/>
          </a:xfrm>
        </p:spPr>
        <p:txBody>
          <a:bodyPr anchor="ctr">
            <a:noAutofit/>
          </a:bodyPr>
          <a:lstStyle>
            <a:lvl1pPr marL="457200" indent="-457200">
              <a:buFont typeface="Arial"/>
              <a:buAutoNum type="arabicPeriod"/>
              <a:defRPr sz="2000"/>
            </a:lvl1pPr>
          </a:lstStyle>
          <a:p>
            <a:pPr lvl="0"/>
            <a:r>
              <a:rPr lang="fr-FR"/>
              <a:t>Cliquez pour modifier le style des sous-titres du masque</a:t>
            </a:r>
            <a:endParaRPr lang="en-US"/>
          </a:p>
        </p:txBody>
      </p:sp>
      <p:sp>
        <p:nvSpPr>
          <p:cNvPr id="3"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008AAE"/>
                </a:solidFill>
              </a:defRPr>
            </a:lvl1pPr>
          </a:lstStyle>
          <a:p>
            <a:pPr lvl="0"/>
            <a:fld id="{DC17E02A-806C-4B74-802F-5C556F1EBC42}" type="slidenum">
              <a:t>‹N°›</a:t>
            </a:fld>
            <a:endParaRPr lang="fr-FR"/>
          </a:p>
        </p:txBody>
      </p:sp>
      <p:sp>
        <p:nvSpPr>
          <p:cNvPr id="4" name="Espace réservé du texte 4"/>
          <p:cNvSpPr txBox="1">
            <a:spLocks noGrp="1"/>
          </p:cNvSpPr>
          <p:nvPr>
            <p:ph type="body" idx="4294967295"/>
          </p:nvPr>
        </p:nvSpPr>
        <p:spPr>
          <a:xfrm>
            <a:off x="566918" y="356213"/>
            <a:ext cx="6097712" cy="441545"/>
          </a:xfrm>
        </p:spPr>
        <p:txBody>
          <a:bodyPr/>
          <a:lstStyle>
            <a:lvl1pPr marL="0" indent="0">
              <a:buNone/>
              <a:defRPr sz="2000" cap="all"/>
            </a:lvl1pPr>
          </a:lstStyle>
          <a:p>
            <a:pPr lvl="0"/>
            <a:r>
              <a:rPr lang="fr-FR"/>
              <a:t>Cliquez pour modifier TITRE</a:t>
            </a:r>
          </a:p>
        </p:txBody>
      </p:sp>
      <p:sp>
        <p:nvSpPr>
          <p:cNvPr id="5" name="Espace réservé du texte 6"/>
          <p:cNvSpPr txBox="1">
            <a:spLocks noGrp="1"/>
          </p:cNvSpPr>
          <p:nvPr>
            <p:ph type="body" idx="4294967295"/>
          </p:nvPr>
        </p:nvSpPr>
        <p:spPr>
          <a:xfrm>
            <a:off x="1515343" y="2167905"/>
            <a:ext cx="3624690" cy="4011225"/>
          </a:xfrm>
        </p:spPr>
        <p:txBody>
          <a:bodyPr/>
          <a:lstStyle>
            <a:lvl1pPr marL="0" indent="0">
              <a:buNone/>
              <a:defRPr sz="1600"/>
            </a:lvl1pPr>
          </a:lstStyle>
          <a:p>
            <a:pPr lvl="0"/>
            <a:r>
              <a:rPr lang="fr-FR"/>
              <a:t>Cliquez pour modifier les styles du texte du masque</a:t>
            </a:r>
          </a:p>
        </p:txBody>
      </p:sp>
      <p:sp>
        <p:nvSpPr>
          <p:cNvPr id="6" name="Espace réservé du contenu 3"/>
          <p:cNvSpPr txBox="1">
            <a:spLocks noGrp="1"/>
          </p:cNvSpPr>
          <p:nvPr>
            <p:ph idx="4294967295"/>
          </p:nvPr>
        </p:nvSpPr>
        <p:spPr>
          <a:xfrm>
            <a:off x="5292730" y="2168527"/>
            <a:ext cx="3042519" cy="4010604"/>
          </a:xfrm>
        </p:spPr>
        <p:txBody>
          <a:bodyPr/>
          <a:lstStyle>
            <a:lvl1pPr marL="0" indent="0">
              <a:buNone/>
              <a:defRPr sz="1600"/>
            </a:lvl1pPr>
          </a:lstStyle>
          <a:p>
            <a:pPr lvl="0"/>
            <a:r>
              <a:rPr lang="fr-FR"/>
              <a:t>Cliquez pour modifier les styles du texte du masque</a:t>
            </a:r>
          </a:p>
        </p:txBody>
      </p:sp>
    </p:spTree>
    <p:extLst>
      <p:ext uri="{BB962C8B-B14F-4D97-AF65-F5344CB8AC3E}">
        <p14:creationId xmlns:p14="http://schemas.microsoft.com/office/powerpoint/2010/main" val="3300855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age de texte + multimedia 2">
    <p:bg>
      <p:bgPr>
        <a:blipFill>
          <a:blip r:embed="rId2"/>
          <a:stretch>
            <a:fillRect/>
          </a:stretch>
        </a:blipFill>
        <a:effectLst/>
      </p:bgPr>
    </p:bg>
    <p:spTree>
      <p:nvGrpSpPr>
        <p:cNvPr id="1" name=""/>
        <p:cNvGrpSpPr/>
        <p:nvPr/>
      </p:nvGrpSpPr>
      <p:grpSpPr>
        <a:xfrm>
          <a:off x="0" y="0"/>
          <a:ext cx="0" cy="0"/>
          <a:chOff x="0" y="0"/>
          <a:chExt cx="0" cy="0"/>
        </a:xfrm>
      </p:grpSpPr>
      <p:sp>
        <p:nvSpPr>
          <p:cNvPr id="2" name="Subtitle 2"/>
          <p:cNvSpPr txBox="1">
            <a:spLocks noGrp="1"/>
          </p:cNvSpPr>
          <p:nvPr>
            <p:ph type="subTitle" idx="4294967295"/>
          </p:nvPr>
        </p:nvSpPr>
        <p:spPr>
          <a:xfrm>
            <a:off x="1516815" y="1584463"/>
            <a:ext cx="6818424" cy="357393"/>
          </a:xfrm>
        </p:spPr>
        <p:txBody>
          <a:bodyPr anchor="ctr">
            <a:noAutofit/>
          </a:bodyPr>
          <a:lstStyle>
            <a:lvl1pPr marL="457200" indent="-457200">
              <a:buFont typeface="Arial"/>
              <a:buAutoNum type="arabicPeriod"/>
              <a:defRPr sz="2000"/>
            </a:lvl1pPr>
          </a:lstStyle>
          <a:p>
            <a:pPr lvl="0"/>
            <a:r>
              <a:rPr lang="fr-FR"/>
              <a:t>Cliquez pour modifier le style des sous-titres du masque</a:t>
            </a:r>
            <a:endParaRPr lang="en-US"/>
          </a:p>
        </p:txBody>
      </p:sp>
      <p:sp>
        <p:nvSpPr>
          <p:cNvPr id="3" name="Espace réservé du numéro de diapositive 17"/>
          <p:cNvSpPr txBox="1">
            <a:spLocks noGrp="1"/>
          </p:cNvSpPr>
          <p:nvPr>
            <p:ph type="sldNum" sz="quarter" idx="8"/>
          </p:nvPr>
        </p:nvSpPr>
        <p:spPr>
          <a:xfrm>
            <a:off x="6891905" y="6356351"/>
            <a:ext cx="2057400" cy="365129"/>
          </a:xfrm>
        </p:spPr>
        <p:txBody>
          <a:bodyPr/>
          <a:lstStyle>
            <a:lvl1pPr>
              <a:defRPr sz="1400" b="1">
                <a:solidFill>
                  <a:srgbClr val="008AAE"/>
                </a:solidFill>
              </a:defRPr>
            </a:lvl1pPr>
          </a:lstStyle>
          <a:p>
            <a:pPr lvl="0"/>
            <a:fld id="{076F6770-30F6-4909-B022-5A2181746AF4}" type="slidenum">
              <a:t>‹N°›</a:t>
            </a:fld>
            <a:endParaRPr lang="fr-FR"/>
          </a:p>
        </p:txBody>
      </p:sp>
      <p:sp>
        <p:nvSpPr>
          <p:cNvPr id="4" name="Espace réservé du texte 4"/>
          <p:cNvSpPr txBox="1">
            <a:spLocks noGrp="1"/>
          </p:cNvSpPr>
          <p:nvPr>
            <p:ph type="body" idx="4294967295"/>
          </p:nvPr>
        </p:nvSpPr>
        <p:spPr>
          <a:xfrm>
            <a:off x="566918" y="356213"/>
            <a:ext cx="6097712" cy="441545"/>
          </a:xfrm>
        </p:spPr>
        <p:txBody>
          <a:bodyPr/>
          <a:lstStyle>
            <a:lvl1pPr marL="0" indent="0">
              <a:buNone/>
              <a:defRPr sz="2000" cap="all"/>
            </a:lvl1pPr>
          </a:lstStyle>
          <a:p>
            <a:pPr lvl="0"/>
            <a:r>
              <a:rPr lang="fr-FR"/>
              <a:t>Cliquez pour modifier TITRE</a:t>
            </a:r>
          </a:p>
        </p:txBody>
      </p:sp>
      <p:sp>
        <p:nvSpPr>
          <p:cNvPr id="5" name="Espace réservé du texte 6"/>
          <p:cNvSpPr txBox="1">
            <a:spLocks noGrp="1"/>
          </p:cNvSpPr>
          <p:nvPr>
            <p:ph type="body" idx="4294967295"/>
          </p:nvPr>
        </p:nvSpPr>
        <p:spPr>
          <a:xfrm>
            <a:off x="1515343" y="2167905"/>
            <a:ext cx="6819896" cy="1309594"/>
          </a:xfrm>
        </p:spPr>
        <p:txBody>
          <a:bodyPr/>
          <a:lstStyle>
            <a:lvl1pPr marL="0" indent="0">
              <a:buNone/>
              <a:defRPr sz="1600"/>
            </a:lvl1pPr>
          </a:lstStyle>
          <a:p>
            <a:pPr lvl="0"/>
            <a:r>
              <a:rPr lang="fr-FR"/>
              <a:t>Cliquez pour modifier les styles du texte du masque</a:t>
            </a:r>
          </a:p>
        </p:txBody>
      </p:sp>
      <p:sp>
        <p:nvSpPr>
          <p:cNvPr id="6" name="Espace réservé du contenu 3"/>
          <p:cNvSpPr txBox="1">
            <a:spLocks noGrp="1"/>
          </p:cNvSpPr>
          <p:nvPr>
            <p:ph idx="4294967295"/>
          </p:nvPr>
        </p:nvSpPr>
        <p:spPr>
          <a:xfrm>
            <a:off x="1515343" y="3703539"/>
            <a:ext cx="6819896" cy="2156932"/>
          </a:xfrm>
        </p:spPr>
        <p:txBody>
          <a:bodyPr/>
          <a:lstStyle>
            <a:lvl1pPr marL="0" indent="0">
              <a:buNone/>
              <a:defRPr sz="1600"/>
            </a:lvl1pPr>
          </a:lstStyle>
          <a:p>
            <a:pPr lvl="0"/>
            <a:r>
              <a:rPr lang="fr-FR"/>
              <a:t>Cliquez pour modifier les styles du texte du masque</a:t>
            </a:r>
          </a:p>
        </p:txBody>
      </p:sp>
    </p:spTree>
    <p:extLst>
      <p:ext uri="{BB962C8B-B14F-4D97-AF65-F5344CB8AC3E}">
        <p14:creationId xmlns:p14="http://schemas.microsoft.com/office/powerpoint/2010/main" val="3263996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28650" y="365129"/>
            <a:ext cx="7886700" cy="1325559"/>
          </a:xfrm>
          <a:prstGeom prst="rect">
            <a:avLst/>
          </a:prstGeom>
          <a:noFill/>
          <a:ln>
            <a:noFill/>
          </a:ln>
        </p:spPr>
        <p:txBody>
          <a:bodyPr vert="horz" wrap="square" lIns="91440" tIns="45720" rIns="91440" bIns="45720" anchor="ctr" anchorCtr="0" compatLnSpc="1">
            <a:normAutofit/>
          </a:bodyPr>
          <a:lstStyle/>
          <a:p>
            <a:pPr lvl="0"/>
            <a:r>
              <a:rPr lang="fr-FR"/>
              <a:t>Cliquez et modifiez le titre</a:t>
            </a:r>
            <a:endParaRPr lang="en-US"/>
          </a:p>
        </p:txBody>
      </p:sp>
      <p:sp>
        <p:nvSpPr>
          <p:cNvPr id="3" name="Text Placeholder 2"/>
          <p:cNvSpPr txBox="1">
            <a:spLocks noGrp="1"/>
          </p:cNvSpPr>
          <p:nvPr>
            <p:ph type="body" idx="1"/>
          </p:nvPr>
        </p:nvSpPr>
        <p:spPr>
          <a:xfrm>
            <a:off x="628650" y="1825627"/>
            <a:ext cx="7886700" cy="4351336"/>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txBox="1">
            <a:spLocks noGrp="1"/>
          </p:cNvSpPr>
          <p:nvPr>
            <p:ph type="dt" sz="half" idx="2"/>
          </p:nvPr>
        </p:nvSpPr>
        <p:spPr>
          <a:xfrm>
            <a:off x="628650"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Arial"/>
              </a:defRPr>
            </a:lvl1pPr>
          </a:lstStyle>
          <a:p>
            <a:pPr lvl="0"/>
            <a:endParaRPr lang="fr-FR"/>
          </a:p>
        </p:txBody>
      </p:sp>
      <p:sp>
        <p:nvSpPr>
          <p:cNvPr id="5" name="Footer Placeholder 4"/>
          <p:cNvSpPr txBox="1">
            <a:spLocks noGrp="1"/>
          </p:cNvSpPr>
          <p:nvPr>
            <p:ph type="ftr" sz="quarter" idx="3"/>
          </p:nvPr>
        </p:nvSpPr>
        <p:spPr>
          <a:xfrm>
            <a:off x="3028949" y="6356351"/>
            <a:ext cx="3086099"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Arial"/>
              </a:defRPr>
            </a:lvl1pPr>
          </a:lstStyle>
          <a:p>
            <a:pPr lvl="0"/>
            <a:endParaRPr lang="fr-FR"/>
          </a:p>
        </p:txBody>
      </p:sp>
      <p:sp>
        <p:nvSpPr>
          <p:cNvPr id="6" name="Slide Number Placeholder 5"/>
          <p:cNvSpPr txBox="1">
            <a:spLocks noGrp="1"/>
          </p:cNvSpPr>
          <p:nvPr>
            <p:ph type="sldNum" sz="quarter" idx="4"/>
          </p:nvPr>
        </p:nvSpPr>
        <p:spPr>
          <a:xfrm>
            <a:off x="6457949" y="6356351"/>
            <a:ext cx="20574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Arial"/>
              </a:defRPr>
            </a:lvl1pPr>
          </a:lstStyle>
          <a:p>
            <a:pPr lvl="0"/>
            <a:fld id="{FE7584DA-2E79-436E-9B35-B73E3DC5D8AE}"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marL="0" marR="0" lvl="0" indent="0" algn="l" defTabSz="914400" rtl="0" fontAlgn="auto" hangingPunct="1">
        <a:lnSpc>
          <a:spcPct val="90000"/>
        </a:lnSpc>
        <a:spcBef>
          <a:spcPts val="0"/>
        </a:spcBef>
        <a:spcAft>
          <a:spcPts val="0"/>
        </a:spcAft>
        <a:buNone/>
        <a:tabLst/>
        <a:defRPr lang="fr-FR" sz="4400" b="0" i="0" u="none" strike="noStrike" kern="1200" cap="none" spc="0" baseline="0">
          <a:solidFill>
            <a:srgbClr val="000000"/>
          </a:solidFill>
          <a:uFillTx/>
          <a:latin typeface="Arial"/>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FR" sz="2800" b="0" i="0" u="none" strike="noStrike" kern="1200" cap="none" spc="0" baseline="0">
          <a:solidFill>
            <a:srgbClr val="000000"/>
          </a:solidFill>
          <a:uFillTx/>
          <a:latin typeface="Arial"/>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FR" sz="2400" b="0" i="0" u="none" strike="noStrike" kern="1200" cap="none" spc="0" baseline="0">
          <a:solidFill>
            <a:srgbClr val="000000"/>
          </a:solidFill>
          <a:uFillTx/>
          <a:latin typeface="Arial"/>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FR" sz="2000" b="0" i="0" u="none" strike="noStrike" kern="1200" cap="none" spc="0" baseline="0">
          <a:solidFill>
            <a:srgbClr val="000000"/>
          </a:solidFill>
          <a:uFillTx/>
          <a:latin typeface="Arial"/>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Arial"/>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FR" sz="1800" b="0" i="0" u="none" strike="noStrike" kern="1200" cap="none" spc="0" baseline="0">
          <a:solidFill>
            <a:srgbClr val="000000"/>
          </a:solidFill>
          <a:uFillTx/>
          <a:latin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3.jpe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tiff"/><Relationship Id="rId5" Type="http://schemas.openxmlformats.org/officeDocument/2006/relationships/image" Target="../media/image24.jpe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32.png"/><Relationship Id="rId3" Type="http://schemas.microsoft.com/office/2007/relationships/media" Target="../media/media2.wmv"/><Relationship Id="rId7" Type="http://schemas.openxmlformats.org/officeDocument/2006/relationships/slideLayout" Target="../slideLayouts/slideLayout7.xml"/><Relationship Id="rId12" Type="http://schemas.openxmlformats.org/officeDocument/2006/relationships/image" Target="../media/image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mp4"/><Relationship Id="rId11" Type="http://schemas.openxmlformats.org/officeDocument/2006/relationships/image" Target="../media/image22.jpeg"/><Relationship Id="rId5" Type="http://schemas.microsoft.com/office/2007/relationships/media" Target="../media/media3.mp4"/><Relationship Id="rId1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video" Target="../media/media2.wmv"/><Relationship Id="rId9" Type="http://schemas.openxmlformats.org/officeDocument/2006/relationships/image" Target="../media/image30.png"/><Relationship Id="rId1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37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jpe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70.png"/><Relationship Id="rId5" Type="http://schemas.openxmlformats.org/officeDocument/2006/relationships/image" Target="../media/image46.png"/><Relationship Id="rId4" Type="http://schemas.openxmlformats.org/officeDocument/2006/relationships/image" Target="../media/image20.png"/><Relationship Id="rId9"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56.jpe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4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1.png"/><Relationship Id="rId7"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6.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820.pn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820.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79.jpe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media" Target="../media/media5.mp4"/><Relationship Id="rId7" Type="http://schemas.openxmlformats.org/officeDocument/2006/relationships/image" Target="../media/image84.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70.xml"/><Relationship Id="rId5" Type="http://schemas.openxmlformats.org/officeDocument/2006/relationships/slideLayout" Target="../slideLayouts/slideLayout7.xml"/><Relationship Id="rId4" Type="http://schemas.openxmlformats.org/officeDocument/2006/relationships/video" Target="../media/media5.mp4"/><Relationship Id="rId9" Type="http://schemas.openxmlformats.org/officeDocument/2006/relationships/image" Target="../media/image86.png"/></Relationships>
</file>

<file path=ppt/slides/_rels/slide71.xml.rels><?xml version="1.0" encoding="UTF-8" standalone="yes"?>
<Relationships xmlns="http://schemas.openxmlformats.org/package/2006/relationships"><Relationship Id="rId8" Type="http://schemas.openxmlformats.org/officeDocument/2006/relationships/image" Target="../media/image85.png"/><Relationship Id="rId3" Type="http://schemas.microsoft.com/office/2007/relationships/media" Target="../media/media5.mp4"/><Relationship Id="rId7" Type="http://schemas.openxmlformats.org/officeDocument/2006/relationships/image" Target="../media/image84.png"/><Relationship Id="rId12" Type="http://schemas.openxmlformats.org/officeDocument/2006/relationships/image" Target="../media/image86.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notesSlide" Target="../notesSlides/notesSlide71.xml"/><Relationship Id="rId11" Type="http://schemas.openxmlformats.org/officeDocument/2006/relationships/image" Target="../media/image88.jpeg"/><Relationship Id="rId5" Type="http://schemas.openxmlformats.org/officeDocument/2006/relationships/slideLayout" Target="../slideLayouts/slideLayout7.xml"/><Relationship Id="rId10" Type="http://schemas.openxmlformats.org/officeDocument/2006/relationships/image" Target="../media/image54.png"/><Relationship Id="rId4" Type="http://schemas.openxmlformats.org/officeDocument/2006/relationships/video" Target="../media/media5.mp4"/><Relationship Id="rId9"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2.jpeg"/><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91.jpeg"/><Relationship Id="rId4" Type="http://schemas.openxmlformats.org/officeDocument/2006/relationships/image" Target="../media/image92.jpeg"/></Relationships>
</file>

<file path=ppt/slides/_rels/slide76.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slideLayout" Target="../slideLayouts/slideLayout7.xml"/><Relationship Id="rId7" Type="http://schemas.openxmlformats.org/officeDocument/2006/relationships/image" Target="../media/image92.jpe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76.xml"/><Relationship Id="rId9"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91.jpeg"/><Relationship Id="rId5" Type="http://schemas.openxmlformats.org/officeDocument/2006/relationships/image" Target="../media/image92.jpe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gwyddion.net/"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99.jp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jpg"/></Relationships>
</file>

<file path=ppt/slides/_rels/slide8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6.xml"/><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hyperlink" Target="https://integrativebiophysicsofmembranes.wordpres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339708" y="1115540"/>
            <a:ext cx="4071256" cy="5026639"/>
          </a:xfrm>
          <a:prstGeom prst="rect">
            <a:avLst/>
          </a:prstGeom>
          <a:noFill/>
          <a:ln cap="flat">
            <a:noFill/>
          </a:ln>
        </p:spPr>
      </p:pic>
      <p:sp>
        <p:nvSpPr>
          <p:cNvPr id="4" name="Rectangle 3"/>
          <p:cNvSpPr/>
          <p:nvPr/>
        </p:nvSpPr>
        <p:spPr>
          <a:xfrm>
            <a:off x="5967648" y="1030108"/>
            <a:ext cx="1998878" cy="101566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0" b="1" i="0" u="none" strike="noStrike" kern="1200" cap="none" spc="0" baseline="0">
                <a:solidFill>
                  <a:srgbClr val="008AB1"/>
                </a:solidFill>
                <a:uFillTx/>
                <a:latin typeface="Source Sans Pro Light" pitchFamily="34"/>
                <a:ea typeface="Source Sans Pro Light" pitchFamily="34"/>
              </a:rPr>
              <a:t>Force</a:t>
            </a:r>
          </a:p>
        </p:txBody>
      </p:sp>
      <p:pic>
        <p:nvPicPr>
          <p:cNvPr id="5" name="Picture 2" descr="https://upload.wikimedia.org/wikipedia/commons/thumb/0/04/Argon_dimer_potential.png/1280px-Argon_dimer_potential.png">
            <a:extLst>
              <a:ext uri="{FF2B5EF4-FFF2-40B4-BE49-F238E27FC236}">
                <a16:creationId xmlns:a16="http://schemas.microsoft.com/office/drawing/2014/main" id="{00000000-0000-0000-0000-000000000000}"/>
              </a:ext>
            </a:extLst>
          </p:cNvPr>
          <p:cNvPicPr>
            <a:picLocks noChangeAspect="1"/>
          </p:cNvPicPr>
          <p:nvPr/>
        </p:nvPicPr>
        <p:blipFill>
          <a:blip r:embed="rId4"/>
          <a:srcRect l="7374" b="6601"/>
          <a:stretch>
            <a:fillRect/>
          </a:stretch>
        </p:blipFill>
        <p:spPr>
          <a:xfrm>
            <a:off x="5105104" y="2147943"/>
            <a:ext cx="3811328" cy="2690173"/>
          </a:xfrm>
          <a:prstGeom prst="rect">
            <a:avLst/>
          </a:prstGeom>
          <a:noFill/>
          <a:ln cap="flat">
            <a:noFill/>
          </a:ln>
        </p:spPr>
      </p:pic>
      <p:sp>
        <p:nvSpPr>
          <p:cNvPr id="6" name="ZoneTexte 5"/>
          <p:cNvSpPr txBox="1"/>
          <p:nvPr/>
        </p:nvSpPr>
        <p:spPr>
          <a:xfrm>
            <a:off x="6086895" y="4788685"/>
            <a:ext cx="2069479"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7" name="ZoneTexte 6"/>
          <p:cNvSpPr txBox="1"/>
          <p:nvPr/>
        </p:nvSpPr>
        <p:spPr>
          <a:xfrm rot="16200004">
            <a:off x="4614049" y="3216562"/>
            <a:ext cx="70006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8" name="Rectangle 7"/>
          <p:cNvSpPr/>
          <p:nvPr/>
        </p:nvSpPr>
        <p:spPr>
          <a:xfrm>
            <a:off x="5521988" y="2352092"/>
            <a:ext cx="600532" cy="2232251"/>
          </a:xfrm>
          <a:prstGeom prst="rect">
            <a:avLst/>
          </a:prstGeom>
          <a:solidFill>
            <a:srgbClr val="00B0F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ZoneTexte 9"/>
          <p:cNvSpPr txBox="1"/>
          <p:nvPr/>
        </p:nvSpPr>
        <p:spPr>
          <a:xfrm>
            <a:off x="5062411" y="5369292"/>
            <a:ext cx="3896706" cy="89255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Attraction due to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Van der Waals, capillarity….</a:t>
            </a: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Rectangle 10"/>
          <p:cNvSpPr/>
          <p:nvPr/>
        </p:nvSpPr>
        <p:spPr>
          <a:xfrm>
            <a:off x="6122520" y="2357771"/>
            <a:ext cx="2664296" cy="2232251"/>
          </a:xfrm>
          <a:prstGeom prst="rect">
            <a:avLst/>
          </a:prstGeom>
          <a:solidFill>
            <a:srgbClr val="FF0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11" name="ZoneTexte 11"/>
          <p:cNvSpPr txBox="1"/>
          <p:nvPr/>
        </p:nvSpPr>
        <p:spPr>
          <a:xfrm>
            <a:off x="6760195" y="2500371"/>
            <a:ext cx="1518553" cy="769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Attractive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2" name="Espace réservé du numéro de diapositive 11"/>
          <p:cNvSpPr>
            <a:spLocks noGrp="1"/>
          </p:cNvSpPr>
          <p:nvPr>
            <p:ph type="sldNum" sz="quarter" idx="8"/>
          </p:nvPr>
        </p:nvSpPr>
        <p:spPr/>
        <p:txBody>
          <a:bodyPr/>
          <a:lstStyle/>
          <a:p>
            <a:pPr lvl="0"/>
            <a:fld id="{076F6770-30F6-4909-B022-5A2181746AF4}" type="slidenum">
              <a:rPr lang="fr-FR" smtClean="0"/>
              <a:t>10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pic>
        <p:nvPicPr>
          <p:cNvPr id="3" name="Picture 2" descr="Risultati immagini per richard feynman*">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90117" y="1043531"/>
            <a:ext cx="2562221" cy="2971800"/>
          </a:xfrm>
          <a:prstGeom prst="rect">
            <a:avLst/>
          </a:prstGeom>
          <a:noFill/>
          <a:ln cap="flat">
            <a:noFill/>
          </a:ln>
        </p:spPr>
      </p:pic>
      <p:sp>
        <p:nvSpPr>
          <p:cNvPr id="4" name="Rectangle 13"/>
          <p:cNvSpPr/>
          <p:nvPr/>
        </p:nvSpPr>
        <p:spPr>
          <a:xfrm>
            <a:off x="3175729" y="1883106"/>
            <a:ext cx="1947964" cy="1292659"/>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Richard P.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Feynman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(1918 – 1988)</a:t>
            </a:r>
          </a:p>
        </p:txBody>
      </p:sp>
      <p:sp>
        <p:nvSpPr>
          <p:cNvPr id="5" name="Rectangle 14"/>
          <p:cNvSpPr/>
          <p:nvPr/>
        </p:nvSpPr>
        <p:spPr>
          <a:xfrm>
            <a:off x="431797" y="4211881"/>
            <a:ext cx="8490524" cy="2031321"/>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Source Sans Pro Light" pitchFamily="34"/>
                <a:ea typeface="Source Sans Pro Light" pitchFamily="34"/>
              </a:rPr>
              <a:t>“… </a:t>
            </a:r>
            <a:r>
              <a:rPr lang="en-US" sz="1800" b="0" i="1" u="none" strike="noStrike" kern="1200" cap="none" spc="0" baseline="0">
                <a:solidFill>
                  <a:srgbClr val="000000"/>
                </a:solidFill>
                <a:uFillTx/>
                <a:latin typeface="Source Sans Pro Light" pitchFamily="34"/>
                <a:ea typeface="Source Sans Pro Light" pitchFamily="34"/>
              </a:rPr>
              <a:t>If, in some cataclysm, all of scientific knowledge were to be destroyed, and only one sentence passed on to the next generations of creatures, what statement would contain the most information in the fewest words? I believe it is the atomic hypothesis (or the atomic fact</a:t>
            </a:r>
            <a:r>
              <a:rPr lang="en-US" sz="1800" b="0" i="0" u="none" strike="noStrike" kern="1200" cap="none" spc="0" baseline="0">
                <a:solidFill>
                  <a:srgbClr val="000000"/>
                </a:solidFill>
                <a:uFillTx/>
                <a:latin typeface="Source Sans Pro Light" pitchFamily="34"/>
                <a:ea typeface="Source Sans Pro Light" pitchFamily="34"/>
              </a:rPr>
              <a:t>, </a:t>
            </a:r>
            <a:r>
              <a:rPr lang="en-US" sz="1800" b="0" i="1" u="none" strike="noStrike" kern="1200" cap="none" spc="0" baseline="0">
                <a:solidFill>
                  <a:srgbClr val="000000"/>
                </a:solidFill>
                <a:uFillTx/>
                <a:latin typeface="Source Sans Pro Light" pitchFamily="34"/>
                <a:ea typeface="Source Sans Pro Light" pitchFamily="34"/>
              </a:rPr>
              <a:t>or whatever you wish to call it) that all things are made of atoms—little particles that move around in perpetual motion, attracting each other when they are a little distance apart, but repelling upon being squeezed into one another..</a:t>
            </a:r>
            <a:r>
              <a:rPr lang="en-US" sz="1800" b="0" i="0" u="none" strike="noStrike" kern="1200" cap="none" spc="0" baseline="0">
                <a:solidFill>
                  <a:srgbClr val="000000"/>
                </a:solidFill>
                <a:uFillTx/>
                <a:latin typeface="Source Sans Pro Light" pitchFamily="34"/>
                <a:ea typeface="Source Sans Pro Light" pitchFamily="34"/>
              </a:rPr>
              <a:t>.”</a:t>
            </a:r>
            <a:endParaRPr lang="fr-FR" sz="1800" b="0" i="0" u="none" strike="noStrike" kern="1200" cap="none" spc="0" baseline="0">
              <a:solidFill>
                <a:srgbClr val="000000"/>
              </a:solidFill>
              <a:uFillTx/>
              <a:latin typeface="Source Sans Pro Light" pitchFamily="34"/>
              <a:ea typeface="Source Sans Pro Light" pitchFamily="34"/>
            </a:endParaRPr>
          </a:p>
        </p:txBody>
      </p:sp>
      <p:pic>
        <p:nvPicPr>
          <p:cNvPr id="6" name="Picture 2" descr="https://upload.wikimedia.org/wikipedia/commons/thumb/0/04/Argon_dimer_potential.png/1280px-Argon_dimer_potential.png">
            <a:extLst>
              <a:ext uri="{FF2B5EF4-FFF2-40B4-BE49-F238E27FC236}">
                <a16:creationId xmlns:a16="http://schemas.microsoft.com/office/drawing/2014/main" id="{00000000-0000-0000-0000-000000000000}"/>
              </a:ext>
            </a:extLst>
          </p:cNvPr>
          <p:cNvPicPr>
            <a:picLocks noChangeAspect="1"/>
          </p:cNvPicPr>
          <p:nvPr/>
        </p:nvPicPr>
        <p:blipFill>
          <a:blip r:embed="rId4"/>
          <a:srcRect l="15737" t="4135" r="4520" b="12565"/>
          <a:stretch>
            <a:fillRect/>
          </a:stretch>
        </p:blipFill>
        <p:spPr>
          <a:xfrm>
            <a:off x="5632612" y="1551709"/>
            <a:ext cx="2929499" cy="2142036"/>
          </a:xfrm>
          <a:prstGeom prst="rect">
            <a:avLst/>
          </a:prstGeom>
          <a:noFill/>
          <a:ln cap="flat">
            <a:noFill/>
          </a:ln>
        </p:spPr>
      </p:pic>
      <p:sp>
        <p:nvSpPr>
          <p:cNvPr id="7" name="Rectangle 16"/>
          <p:cNvSpPr/>
          <p:nvPr/>
        </p:nvSpPr>
        <p:spPr>
          <a:xfrm>
            <a:off x="5656002" y="1588523"/>
            <a:ext cx="600532" cy="2105232"/>
          </a:xfrm>
          <a:prstGeom prst="rect">
            <a:avLst/>
          </a:prstGeom>
          <a:solidFill>
            <a:srgbClr val="00B0F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8" name="Rectangle 17"/>
          <p:cNvSpPr/>
          <p:nvPr/>
        </p:nvSpPr>
        <p:spPr>
          <a:xfrm>
            <a:off x="6256535" y="1588523"/>
            <a:ext cx="2256400" cy="2105232"/>
          </a:xfrm>
          <a:prstGeom prst="rect">
            <a:avLst/>
          </a:prstGeom>
          <a:solidFill>
            <a:srgbClr val="FF0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9" name="Espace réservé du numéro de diapositive 8"/>
          <p:cNvSpPr>
            <a:spLocks noGrp="1"/>
          </p:cNvSpPr>
          <p:nvPr>
            <p:ph type="sldNum" sz="quarter" idx="8"/>
          </p:nvPr>
        </p:nvSpPr>
        <p:spPr/>
        <p:txBody>
          <a:bodyPr/>
          <a:lstStyle/>
          <a:p>
            <a:pPr lvl="0"/>
            <a:fld id="{076F6770-30F6-4909-B022-5A2181746AF4}" type="slidenum">
              <a:rPr lang="fr-FR" smtClean="0"/>
              <a:t>11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2369576" y="1006736"/>
            <a:ext cx="4241051" cy="1575666"/>
          </a:xfrm>
          <a:prstGeom prst="rect">
            <a:avLst/>
          </a:prstGeom>
          <a:noFill/>
          <a:ln cap="flat">
            <a:noFill/>
          </a:ln>
        </p:spPr>
      </p:pic>
      <p:sp>
        <p:nvSpPr>
          <p:cNvPr id="4" name="ZoneTexte 3"/>
          <p:cNvSpPr txBox="1"/>
          <p:nvPr/>
        </p:nvSpPr>
        <p:spPr>
          <a:xfrm>
            <a:off x="1906039" y="2723659"/>
            <a:ext cx="6342378" cy="313931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Tip sample Interaction Force depends 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Tip and sample geometry</a:t>
            </a: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Tip and sample nature (chemical affinity, charges)</a:t>
            </a: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Tip and/or Sample stiffness </a:t>
            </a: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514350" marR="0" lvl="0" indent="-514350" algn="l" defTabSz="914400" rtl="0" fontAlgn="auto" hangingPunct="1">
              <a:lnSpc>
                <a:spcPct val="100000"/>
              </a:lnSpc>
              <a:spcBef>
                <a:spcPts val="0"/>
              </a:spcBef>
              <a:spcAft>
                <a:spcPts val="0"/>
              </a:spcAft>
              <a:buSzPct val="100000"/>
              <a:buAutoNum type="arabicParenR"/>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Environment (liquid, air, gas, vacuum)</a:t>
            </a: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12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sp>
        <p:nvSpPr>
          <p:cNvPr id="3" name="Rectangle 2"/>
          <p:cNvSpPr/>
          <p:nvPr/>
        </p:nvSpPr>
        <p:spPr>
          <a:xfrm>
            <a:off x="433178" y="979112"/>
            <a:ext cx="277063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Tip and/or Sample stiffness </a:t>
            </a:r>
          </a:p>
        </p:txBody>
      </p:sp>
      <p:pic>
        <p:nvPicPr>
          <p:cNvPr id="4" name="Picture 6" descr="Risultati immagini per marmo tavola">
            <a:extLst>
              <a:ext uri="{FF2B5EF4-FFF2-40B4-BE49-F238E27FC236}">
                <a16:creationId xmlns:a16="http://schemas.microsoft.com/office/drawing/2014/main" id="{00000000-0000-0000-0000-000000000000}"/>
              </a:ext>
            </a:extLst>
          </p:cNvPr>
          <p:cNvPicPr>
            <a:picLocks noChangeAspect="1"/>
          </p:cNvPicPr>
          <p:nvPr/>
        </p:nvPicPr>
        <p:blipFill>
          <a:blip r:embed="rId3"/>
          <a:srcRect t="11373" r="10436" b="11008"/>
          <a:stretch>
            <a:fillRect/>
          </a:stretch>
        </p:blipFill>
        <p:spPr>
          <a:xfrm>
            <a:off x="240148" y="5233824"/>
            <a:ext cx="1573618" cy="1176211"/>
          </a:xfrm>
          <a:prstGeom prst="rect">
            <a:avLst/>
          </a:prstGeom>
          <a:noFill/>
          <a:ln cap="flat">
            <a:noFill/>
          </a:ln>
        </p:spPr>
      </p:pic>
      <p:pic>
        <p:nvPicPr>
          <p:cNvPr id="5" name="Picture 7">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734866" y="4165704"/>
            <a:ext cx="786438" cy="1218986"/>
          </a:xfrm>
          <a:prstGeom prst="rect">
            <a:avLst/>
          </a:prstGeom>
          <a:noFill/>
          <a:ln cap="flat">
            <a:noFill/>
          </a:ln>
        </p:spPr>
      </p:pic>
      <p:pic>
        <p:nvPicPr>
          <p:cNvPr id="6" name="Picture 15" descr="Risultati immagini per cuscino">
            <a:extLst>
              <a:ext uri="{FF2B5EF4-FFF2-40B4-BE49-F238E27FC236}">
                <a16:creationId xmlns:a16="http://schemas.microsoft.com/office/drawing/2014/main" id="{00000000-0000-0000-0000-000000000000}"/>
              </a:ext>
            </a:extLst>
          </p:cNvPr>
          <p:cNvPicPr>
            <a:picLocks noChangeAspect="1"/>
          </p:cNvPicPr>
          <p:nvPr/>
        </p:nvPicPr>
        <p:blipFill>
          <a:blip r:embed="rId5"/>
          <a:srcRect l="4684" t="18409" r="3865" b="17197"/>
          <a:stretch>
            <a:fillRect/>
          </a:stretch>
        </p:blipFill>
        <p:spPr>
          <a:xfrm>
            <a:off x="240148" y="2343204"/>
            <a:ext cx="1571753" cy="1106734"/>
          </a:xfrm>
          <a:prstGeom prst="rect">
            <a:avLst/>
          </a:prstGeom>
          <a:noFill/>
          <a:ln cap="flat">
            <a:noFill/>
          </a:ln>
        </p:spPr>
      </p:pic>
      <p:pic>
        <p:nvPicPr>
          <p:cNvPr id="7" name="Picture 13">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240148" y="1512883"/>
            <a:ext cx="1281156" cy="1278578"/>
          </a:xfrm>
          <a:prstGeom prst="rect">
            <a:avLst/>
          </a:prstGeom>
          <a:noFill/>
          <a:ln cap="flat">
            <a:noFill/>
          </a:ln>
        </p:spPr>
      </p:pic>
      <p:pic>
        <p:nvPicPr>
          <p:cNvPr id="8" name="Picture 2">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2092128" y="1459217"/>
            <a:ext cx="2686050" cy="1990721"/>
          </a:xfrm>
          <a:prstGeom prst="rect">
            <a:avLst/>
          </a:prstGeom>
          <a:noFill/>
          <a:ln cap="flat">
            <a:noFill/>
          </a:ln>
        </p:spPr>
      </p:pic>
      <p:sp>
        <p:nvSpPr>
          <p:cNvPr id="9" name="ZoneTexte 10"/>
          <p:cNvSpPr txBox="1"/>
          <p:nvPr/>
        </p:nvSpPr>
        <p:spPr>
          <a:xfrm>
            <a:off x="2375053" y="3200162"/>
            <a:ext cx="234377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Tip-sample distance</a:t>
            </a:r>
          </a:p>
        </p:txBody>
      </p:sp>
      <p:sp>
        <p:nvSpPr>
          <p:cNvPr id="10" name="ZoneTexte 11"/>
          <p:cNvSpPr txBox="1"/>
          <p:nvPr/>
        </p:nvSpPr>
        <p:spPr>
          <a:xfrm rot="16200004">
            <a:off x="1516024" y="1920217"/>
            <a:ext cx="14098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Force</a:t>
            </a:r>
          </a:p>
        </p:txBody>
      </p:sp>
      <p:cxnSp>
        <p:nvCxnSpPr>
          <p:cNvPr id="11" name="Connecteur droit 12"/>
          <p:cNvCxnSpPr/>
          <p:nvPr/>
        </p:nvCxnSpPr>
        <p:spPr>
          <a:xfrm flipH="1">
            <a:off x="3403259" y="2461116"/>
            <a:ext cx="1108207" cy="0"/>
          </a:xfrm>
          <a:prstGeom prst="straightConnector1">
            <a:avLst/>
          </a:prstGeom>
          <a:noFill/>
          <a:ln w="38103" cap="flat">
            <a:solidFill>
              <a:srgbClr val="2D61F3"/>
            </a:solidFill>
            <a:prstDash val="solid"/>
            <a:miter/>
          </a:ln>
        </p:spPr>
      </p:cxnSp>
      <p:sp>
        <p:nvSpPr>
          <p:cNvPr id="12" name="Forme libre 13"/>
          <p:cNvSpPr/>
          <p:nvPr/>
        </p:nvSpPr>
        <p:spPr>
          <a:xfrm>
            <a:off x="2422309" y="1709013"/>
            <a:ext cx="1018787" cy="759537"/>
          </a:xfrm>
          <a:custGeom>
            <a:avLst/>
            <a:gdLst>
              <a:gd name="f0" fmla="val 10800000"/>
              <a:gd name="f1" fmla="val 5400000"/>
              <a:gd name="f2" fmla="val 180"/>
              <a:gd name="f3" fmla="val w"/>
              <a:gd name="f4" fmla="val h"/>
              <a:gd name="f5" fmla="val 0"/>
              <a:gd name="f6" fmla="val 1000924"/>
              <a:gd name="f7" fmla="val 768771"/>
              <a:gd name="f8" fmla="val 757722"/>
              <a:gd name="f9" fmla="val 830803"/>
              <a:gd name="f10" fmla="val 773670"/>
              <a:gd name="f11" fmla="val 660682"/>
              <a:gd name="f12" fmla="val 789619"/>
              <a:gd name="f13" fmla="val 501194"/>
              <a:gd name="f14" fmla="val 672661"/>
              <a:gd name="f15" fmla="val 341706"/>
              <a:gd name="f16" fmla="val 555703"/>
              <a:gd name="f17" fmla="val 120194"/>
              <a:gd name="f18" fmla="val 156982"/>
              <a:gd name="f19" fmla="val 43994"/>
              <a:gd name="f20" fmla="val 55973"/>
              <a:gd name="f21" fmla="val -32206"/>
              <a:gd name="f22" fmla="val -45036"/>
              <a:gd name="f23" fmla="val 5894"/>
              <a:gd name="f24" fmla="val 10784"/>
              <a:gd name="f25" fmla="val 66605"/>
              <a:gd name="f26" fmla="+- 0 0 -90"/>
              <a:gd name="f27" fmla="*/ f3 1 1000924"/>
              <a:gd name="f28" fmla="*/ f4 1 768771"/>
              <a:gd name="f29" fmla="val f5"/>
              <a:gd name="f30" fmla="val f6"/>
              <a:gd name="f31" fmla="val f7"/>
              <a:gd name="f32" fmla="*/ f26 f0 1"/>
              <a:gd name="f33" fmla="+- f31 0 f29"/>
              <a:gd name="f34" fmla="+- f30 0 f29"/>
              <a:gd name="f35" fmla="*/ f32 1 f2"/>
              <a:gd name="f36" fmla="*/ f34 1 1000924"/>
              <a:gd name="f37" fmla="*/ f33 1 768771"/>
              <a:gd name="f38" fmla="*/ 1000924 f34 1"/>
              <a:gd name="f39" fmla="*/ 757722 f33 1"/>
              <a:gd name="f40" fmla="*/ 501194 f34 1"/>
              <a:gd name="f41" fmla="*/ 672661 f33 1"/>
              <a:gd name="f42" fmla="*/ 43994 f34 1"/>
              <a:gd name="f43" fmla="*/ 55973 f33 1"/>
              <a:gd name="f44" fmla="*/ 66605 f33 1"/>
              <a:gd name="f45" fmla="+- f35 0 f1"/>
              <a:gd name="f46" fmla="*/ f38 1 1000924"/>
              <a:gd name="f47" fmla="*/ f39 1 768771"/>
              <a:gd name="f48" fmla="*/ f40 1 1000924"/>
              <a:gd name="f49" fmla="*/ f41 1 768771"/>
              <a:gd name="f50" fmla="*/ f42 1 1000924"/>
              <a:gd name="f51" fmla="*/ f43 1 768771"/>
              <a:gd name="f52" fmla="*/ f44 1 768771"/>
              <a:gd name="f53" fmla="*/ f29 1 f36"/>
              <a:gd name="f54" fmla="*/ f30 1 f36"/>
              <a:gd name="f55" fmla="*/ f29 1 f37"/>
              <a:gd name="f56" fmla="*/ f31 1 f37"/>
              <a:gd name="f57" fmla="*/ f46 1 f36"/>
              <a:gd name="f58" fmla="*/ f47 1 f37"/>
              <a:gd name="f59" fmla="*/ f48 1 f36"/>
              <a:gd name="f60" fmla="*/ f49 1 f37"/>
              <a:gd name="f61" fmla="*/ f50 1 f36"/>
              <a:gd name="f62" fmla="*/ f51 1 f37"/>
              <a:gd name="f63" fmla="*/ f52 1 f37"/>
              <a:gd name="f64" fmla="*/ f53 f27 1"/>
              <a:gd name="f65" fmla="*/ f54 f27 1"/>
              <a:gd name="f66" fmla="*/ f56 f28 1"/>
              <a:gd name="f67" fmla="*/ f55 f28 1"/>
              <a:gd name="f68" fmla="*/ f57 f27 1"/>
              <a:gd name="f69" fmla="*/ f58 f28 1"/>
              <a:gd name="f70" fmla="*/ f59 f27 1"/>
              <a:gd name="f71" fmla="*/ f60 f28 1"/>
              <a:gd name="f72" fmla="*/ f61 f27 1"/>
              <a:gd name="f73" fmla="*/ f62 f28 1"/>
              <a:gd name="f74" fmla="*/ f63 f28 1"/>
            </a:gdLst>
            <a:ahLst/>
            <a:cxnLst>
              <a:cxn ang="3cd4">
                <a:pos x="hc" y="t"/>
              </a:cxn>
              <a:cxn ang="0">
                <a:pos x="r" y="vc"/>
              </a:cxn>
              <a:cxn ang="cd4">
                <a:pos x="hc" y="b"/>
              </a:cxn>
              <a:cxn ang="cd2">
                <a:pos x="l" y="vc"/>
              </a:cxn>
              <a:cxn ang="f45">
                <a:pos x="f68" y="f69"/>
              </a:cxn>
              <a:cxn ang="f45">
                <a:pos x="f70" y="f71"/>
              </a:cxn>
              <a:cxn ang="f45">
                <a:pos x="f72" y="f73"/>
              </a:cxn>
              <a:cxn ang="f45">
                <a:pos x="f72" y="f74"/>
              </a:cxn>
            </a:cxnLst>
            <a:rect l="f64" t="f67" r="f65" b="f66"/>
            <a:pathLst>
              <a:path w="1000924" h="768771">
                <a:moveTo>
                  <a:pt x="f6" y="f8"/>
                </a:moveTo>
                <a:cubicBezTo>
                  <a:pt x="f9" y="f10"/>
                  <a:pt x="f11" y="f12"/>
                  <a:pt x="f13" y="f14"/>
                </a:cubicBezTo>
                <a:cubicBezTo>
                  <a:pt x="f15" y="f16"/>
                  <a:pt x="f17" y="f18"/>
                  <a:pt x="f19" y="f20"/>
                </a:cubicBezTo>
                <a:cubicBezTo>
                  <a:pt x="f21" y="f22"/>
                  <a:pt x="f23" y="f24"/>
                  <a:pt x="f19" y="f25"/>
                </a:cubicBezTo>
              </a:path>
            </a:pathLst>
          </a:custGeom>
          <a:noFill/>
          <a:ln w="38103" cap="flat">
            <a:solidFill>
              <a:srgbClr val="2D61F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pic>
        <p:nvPicPr>
          <p:cNvPr id="13" name="Picture 2">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2147980" y="4419313"/>
            <a:ext cx="2686050" cy="1990721"/>
          </a:xfrm>
          <a:prstGeom prst="rect">
            <a:avLst/>
          </a:prstGeom>
          <a:noFill/>
          <a:ln cap="flat">
            <a:noFill/>
          </a:ln>
        </p:spPr>
      </p:pic>
      <p:sp>
        <p:nvSpPr>
          <p:cNvPr id="14" name="ZoneTexte 15"/>
          <p:cNvSpPr txBox="1"/>
          <p:nvPr/>
        </p:nvSpPr>
        <p:spPr>
          <a:xfrm>
            <a:off x="2430904" y="6160248"/>
            <a:ext cx="234377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Tip-sample distance</a:t>
            </a:r>
          </a:p>
        </p:txBody>
      </p:sp>
      <p:sp>
        <p:nvSpPr>
          <p:cNvPr id="15" name="ZoneTexte 16"/>
          <p:cNvSpPr txBox="1"/>
          <p:nvPr/>
        </p:nvSpPr>
        <p:spPr>
          <a:xfrm rot="16200004">
            <a:off x="1571875" y="4880304"/>
            <a:ext cx="14098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Force</a:t>
            </a:r>
          </a:p>
        </p:txBody>
      </p:sp>
      <p:cxnSp>
        <p:nvCxnSpPr>
          <p:cNvPr id="16" name="Connecteur droit 17"/>
          <p:cNvCxnSpPr/>
          <p:nvPr/>
        </p:nvCxnSpPr>
        <p:spPr>
          <a:xfrm flipH="1">
            <a:off x="3459111" y="5414674"/>
            <a:ext cx="1108207" cy="0"/>
          </a:xfrm>
          <a:prstGeom prst="straightConnector1">
            <a:avLst/>
          </a:prstGeom>
          <a:noFill/>
          <a:ln w="38103" cap="flat">
            <a:solidFill>
              <a:srgbClr val="2D61F3"/>
            </a:solidFill>
            <a:prstDash val="solid"/>
            <a:miter/>
          </a:ln>
        </p:spPr>
      </p:cxnSp>
      <p:sp>
        <p:nvSpPr>
          <p:cNvPr id="17" name="Forme libre 18"/>
          <p:cNvSpPr/>
          <p:nvPr/>
        </p:nvSpPr>
        <p:spPr>
          <a:xfrm>
            <a:off x="2478161" y="4650629"/>
            <a:ext cx="1000920" cy="768772"/>
          </a:xfrm>
          <a:custGeom>
            <a:avLst/>
            <a:gdLst>
              <a:gd name="f0" fmla="val 10800000"/>
              <a:gd name="f1" fmla="val 5400000"/>
              <a:gd name="f2" fmla="val 180"/>
              <a:gd name="f3" fmla="val w"/>
              <a:gd name="f4" fmla="val h"/>
              <a:gd name="f5" fmla="val 0"/>
              <a:gd name="f6" fmla="val 1000924"/>
              <a:gd name="f7" fmla="val 768771"/>
              <a:gd name="f8" fmla="val 757722"/>
              <a:gd name="f9" fmla="val 830803"/>
              <a:gd name="f10" fmla="val 773670"/>
              <a:gd name="f11" fmla="val 660682"/>
              <a:gd name="f12" fmla="val 789619"/>
              <a:gd name="f13" fmla="val 501194"/>
              <a:gd name="f14" fmla="val 672661"/>
              <a:gd name="f15" fmla="val 341706"/>
              <a:gd name="f16" fmla="val 555703"/>
              <a:gd name="f17" fmla="val 120194"/>
              <a:gd name="f18" fmla="val 156982"/>
              <a:gd name="f19" fmla="val 43994"/>
              <a:gd name="f20" fmla="val 55973"/>
              <a:gd name="f21" fmla="val -32206"/>
              <a:gd name="f22" fmla="val -45036"/>
              <a:gd name="f23" fmla="val 5894"/>
              <a:gd name="f24" fmla="val 10784"/>
              <a:gd name="f25" fmla="val 66605"/>
              <a:gd name="f26" fmla="+- 0 0 -90"/>
              <a:gd name="f27" fmla="*/ f3 1 1000924"/>
              <a:gd name="f28" fmla="*/ f4 1 768771"/>
              <a:gd name="f29" fmla="val f5"/>
              <a:gd name="f30" fmla="val f6"/>
              <a:gd name="f31" fmla="val f7"/>
              <a:gd name="f32" fmla="*/ f26 f0 1"/>
              <a:gd name="f33" fmla="+- f31 0 f29"/>
              <a:gd name="f34" fmla="+- f30 0 f29"/>
              <a:gd name="f35" fmla="*/ f32 1 f2"/>
              <a:gd name="f36" fmla="*/ f34 1 1000924"/>
              <a:gd name="f37" fmla="*/ f33 1 768771"/>
              <a:gd name="f38" fmla="*/ 1000924 f34 1"/>
              <a:gd name="f39" fmla="*/ 757722 f33 1"/>
              <a:gd name="f40" fmla="*/ 501194 f34 1"/>
              <a:gd name="f41" fmla="*/ 672661 f33 1"/>
              <a:gd name="f42" fmla="*/ 43994 f34 1"/>
              <a:gd name="f43" fmla="*/ 55973 f33 1"/>
              <a:gd name="f44" fmla="*/ 66605 f33 1"/>
              <a:gd name="f45" fmla="+- f35 0 f1"/>
              <a:gd name="f46" fmla="*/ f38 1 1000924"/>
              <a:gd name="f47" fmla="*/ f39 1 768771"/>
              <a:gd name="f48" fmla="*/ f40 1 1000924"/>
              <a:gd name="f49" fmla="*/ f41 1 768771"/>
              <a:gd name="f50" fmla="*/ f42 1 1000924"/>
              <a:gd name="f51" fmla="*/ f43 1 768771"/>
              <a:gd name="f52" fmla="*/ f44 1 768771"/>
              <a:gd name="f53" fmla="*/ f29 1 f36"/>
              <a:gd name="f54" fmla="*/ f30 1 f36"/>
              <a:gd name="f55" fmla="*/ f29 1 f37"/>
              <a:gd name="f56" fmla="*/ f31 1 f37"/>
              <a:gd name="f57" fmla="*/ f46 1 f36"/>
              <a:gd name="f58" fmla="*/ f47 1 f37"/>
              <a:gd name="f59" fmla="*/ f48 1 f36"/>
              <a:gd name="f60" fmla="*/ f49 1 f37"/>
              <a:gd name="f61" fmla="*/ f50 1 f36"/>
              <a:gd name="f62" fmla="*/ f51 1 f37"/>
              <a:gd name="f63" fmla="*/ f52 1 f37"/>
              <a:gd name="f64" fmla="*/ f53 f27 1"/>
              <a:gd name="f65" fmla="*/ f54 f27 1"/>
              <a:gd name="f66" fmla="*/ f56 f28 1"/>
              <a:gd name="f67" fmla="*/ f55 f28 1"/>
              <a:gd name="f68" fmla="*/ f57 f27 1"/>
              <a:gd name="f69" fmla="*/ f58 f28 1"/>
              <a:gd name="f70" fmla="*/ f59 f27 1"/>
              <a:gd name="f71" fmla="*/ f60 f28 1"/>
              <a:gd name="f72" fmla="*/ f61 f27 1"/>
              <a:gd name="f73" fmla="*/ f62 f28 1"/>
              <a:gd name="f74" fmla="*/ f63 f28 1"/>
            </a:gdLst>
            <a:ahLst/>
            <a:cxnLst>
              <a:cxn ang="3cd4">
                <a:pos x="hc" y="t"/>
              </a:cxn>
              <a:cxn ang="0">
                <a:pos x="r" y="vc"/>
              </a:cxn>
              <a:cxn ang="cd4">
                <a:pos x="hc" y="b"/>
              </a:cxn>
              <a:cxn ang="cd2">
                <a:pos x="l" y="vc"/>
              </a:cxn>
              <a:cxn ang="f45">
                <a:pos x="f68" y="f69"/>
              </a:cxn>
              <a:cxn ang="f45">
                <a:pos x="f70" y="f71"/>
              </a:cxn>
              <a:cxn ang="f45">
                <a:pos x="f72" y="f73"/>
              </a:cxn>
              <a:cxn ang="f45">
                <a:pos x="f72" y="f74"/>
              </a:cxn>
            </a:cxnLst>
            <a:rect l="f64" t="f67" r="f65" b="f66"/>
            <a:pathLst>
              <a:path w="1000924" h="768771">
                <a:moveTo>
                  <a:pt x="f6" y="f8"/>
                </a:moveTo>
                <a:cubicBezTo>
                  <a:pt x="f9" y="f10"/>
                  <a:pt x="f11" y="f12"/>
                  <a:pt x="f13" y="f14"/>
                </a:cubicBezTo>
                <a:cubicBezTo>
                  <a:pt x="f15" y="f16"/>
                  <a:pt x="f17" y="f18"/>
                  <a:pt x="f19" y="f20"/>
                </a:cubicBezTo>
                <a:cubicBezTo>
                  <a:pt x="f21" y="f22"/>
                  <a:pt x="f23" y="f24"/>
                  <a:pt x="f19" y="f25"/>
                </a:cubicBezTo>
              </a:path>
            </a:pathLst>
          </a:custGeom>
          <a:noFill/>
          <a:ln w="38103" cap="flat">
            <a:solidFill>
              <a:srgbClr val="2D61F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18" name="Connecteur droit 19"/>
          <p:cNvCxnSpPr/>
          <p:nvPr/>
        </p:nvCxnSpPr>
        <p:spPr>
          <a:xfrm flipH="1">
            <a:off x="3491005" y="5393405"/>
            <a:ext cx="1108207" cy="0"/>
          </a:xfrm>
          <a:prstGeom prst="straightConnector1">
            <a:avLst/>
          </a:prstGeom>
          <a:noFill/>
          <a:ln w="38103" cap="flat">
            <a:solidFill>
              <a:srgbClr val="FF0000"/>
            </a:solidFill>
            <a:prstDash val="solid"/>
            <a:miter/>
          </a:ln>
        </p:spPr>
      </p:cxnSp>
      <p:cxnSp>
        <p:nvCxnSpPr>
          <p:cNvPr id="19" name="Connecteur droit 20"/>
          <p:cNvCxnSpPr/>
          <p:nvPr/>
        </p:nvCxnSpPr>
        <p:spPr>
          <a:xfrm flipH="1" flipV="1">
            <a:off x="3441097" y="4649239"/>
            <a:ext cx="60524" cy="752240"/>
          </a:xfrm>
          <a:prstGeom prst="straightConnector1">
            <a:avLst/>
          </a:prstGeom>
          <a:noFill/>
          <a:ln w="38103" cap="flat">
            <a:solidFill>
              <a:srgbClr val="FF0000"/>
            </a:solidFill>
            <a:prstDash val="solid"/>
            <a:miter/>
          </a:ln>
        </p:spPr>
      </p:cxnSp>
      <p:sp>
        <p:nvSpPr>
          <p:cNvPr id="20" name="Rectangle 8"/>
          <p:cNvSpPr/>
          <p:nvPr/>
        </p:nvSpPr>
        <p:spPr>
          <a:xfrm>
            <a:off x="3403259" y="4783829"/>
            <a:ext cx="70083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0000"/>
                </a:solidFill>
                <a:uFillTx/>
                <a:latin typeface="Source Sans Pro Light" pitchFamily="34"/>
                <a:ea typeface="Source Sans Pro Light" pitchFamily="34"/>
              </a:rPr>
              <a:t>RIGID</a:t>
            </a:r>
          </a:p>
        </p:txBody>
      </p:sp>
      <p:sp>
        <p:nvSpPr>
          <p:cNvPr id="21" name="Rectangle 7"/>
          <p:cNvSpPr/>
          <p:nvPr/>
        </p:nvSpPr>
        <p:spPr>
          <a:xfrm>
            <a:off x="2536435" y="1677750"/>
            <a:ext cx="768297"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2D61F3"/>
                </a:solidFill>
                <a:uFillTx/>
                <a:latin typeface="Source Sans Pro Light" pitchFamily="34"/>
                <a:ea typeface="Source Sans Pro Light" pitchFamily="34"/>
              </a:rPr>
              <a:t>SOFT</a:t>
            </a:r>
          </a:p>
        </p:txBody>
      </p:sp>
      <p:sp>
        <p:nvSpPr>
          <p:cNvPr id="22" name="Rectangle 21"/>
          <p:cNvSpPr/>
          <p:nvPr/>
        </p:nvSpPr>
        <p:spPr>
          <a:xfrm>
            <a:off x="2567132" y="4632066"/>
            <a:ext cx="768297"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2D61F3"/>
                </a:solidFill>
                <a:uFillTx/>
                <a:latin typeface="Source Sans Pro Light" pitchFamily="34"/>
                <a:ea typeface="Source Sans Pro Light" pitchFamily="34"/>
              </a:rPr>
              <a:t>SOFT</a:t>
            </a:r>
          </a:p>
        </p:txBody>
      </p:sp>
      <p:sp>
        <p:nvSpPr>
          <p:cNvPr id="23" name="Espace réservé du numéro de diapositive 22"/>
          <p:cNvSpPr>
            <a:spLocks noGrp="1"/>
          </p:cNvSpPr>
          <p:nvPr>
            <p:ph type="sldNum" sz="quarter" idx="8"/>
          </p:nvPr>
        </p:nvSpPr>
        <p:spPr/>
        <p:txBody>
          <a:bodyPr/>
          <a:lstStyle/>
          <a:p>
            <a:pPr lvl="0"/>
            <a:fld id="{076F6770-30F6-4909-B022-5A2181746AF4}" type="slidenum">
              <a:rPr lang="fr-FR" smtClean="0"/>
              <a:t>13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sp>
        <p:nvSpPr>
          <p:cNvPr id="3" name="Rectangle 2"/>
          <p:cNvSpPr/>
          <p:nvPr/>
        </p:nvSpPr>
        <p:spPr>
          <a:xfrm>
            <a:off x="433178" y="979112"/>
            <a:ext cx="277063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Tip and/or Sample stiffness </a:t>
            </a:r>
          </a:p>
        </p:txBody>
      </p:sp>
      <p:pic>
        <p:nvPicPr>
          <p:cNvPr id="4" name="Picture 6" descr="Risultati immagini per marmo tavola">
            <a:extLst>
              <a:ext uri="{FF2B5EF4-FFF2-40B4-BE49-F238E27FC236}">
                <a16:creationId xmlns:a16="http://schemas.microsoft.com/office/drawing/2014/main" id="{00000000-0000-0000-0000-000000000000}"/>
              </a:ext>
            </a:extLst>
          </p:cNvPr>
          <p:cNvPicPr>
            <a:picLocks noChangeAspect="1"/>
          </p:cNvPicPr>
          <p:nvPr/>
        </p:nvPicPr>
        <p:blipFill>
          <a:blip r:embed="rId3"/>
          <a:srcRect t="11373" r="10436" b="11008"/>
          <a:stretch>
            <a:fillRect/>
          </a:stretch>
        </p:blipFill>
        <p:spPr>
          <a:xfrm>
            <a:off x="240148" y="5233824"/>
            <a:ext cx="1573618" cy="1176211"/>
          </a:xfrm>
          <a:prstGeom prst="rect">
            <a:avLst/>
          </a:prstGeom>
          <a:noFill/>
          <a:ln cap="flat">
            <a:noFill/>
          </a:ln>
        </p:spPr>
      </p:pic>
      <p:pic>
        <p:nvPicPr>
          <p:cNvPr id="5" name="Picture 7">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734866" y="4165704"/>
            <a:ext cx="786438" cy="1218986"/>
          </a:xfrm>
          <a:prstGeom prst="rect">
            <a:avLst/>
          </a:prstGeom>
          <a:noFill/>
          <a:ln cap="flat">
            <a:noFill/>
          </a:ln>
        </p:spPr>
      </p:pic>
      <p:pic>
        <p:nvPicPr>
          <p:cNvPr id="6" name="Picture 15" descr="Risultati immagini per cuscino">
            <a:extLst>
              <a:ext uri="{FF2B5EF4-FFF2-40B4-BE49-F238E27FC236}">
                <a16:creationId xmlns:a16="http://schemas.microsoft.com/office/drawing/2014/main" id="{00000000-0000-0000-0000-000000000000}"/>
              </a:ext>
            </a:extLst>
          </p:cNvPr>
          <p:cNvPicPr>
            <a:picLocks noChangeAspect="1"/>
          </p:cNvPicPr>
          <p:nvPr/>
        </p:nvPicPr>
        <p:blipFill>
          <a:blip r:embed="rId5"/>
          <a:srcRect l="4684" t="18409" r="3865" b="17197"/>
          <a:stretch>
            <a:fillRect/>
          </a:stretch>
        </p:blipFill>
        <p:spPr>
          <a:xfrm>
            <a:off x="240148" y="2343204"/>
            <a:ext cx="1571753" cy="1106734"/>
          </a:xfrm>
          <a:prstGeom prst="rect">
            <a:avLst/>
          </a:prstGeom>
          <a:noFill/>
          <a:ln cap="flat">
            <a:noFill/>
          </a:ln>
        </p:spPr>
      </p:pic>
      <p:pic>
        <p:nvPicPr>
          <p:cNvPr id="7" name="Picture 13">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240148" y="1512883"/>
            <a:ext cx="1281156" cy="1278578"/>
          </a:xfrm>
          <a:prstGeom prst="rect">
            <a:avLst/>
          </a:prstGeom>
          <a:noFill/>
          <a:ln cap="flat">
            <a:noFill/>
          </a:ln>
        </p:spPr>
      </p:pic>
      <p:pic>
        <p:nvPicPr>
          <p:cNvPr id="8" name="Picture 2">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2092128" y="1459217"/>
            <a:ext cx="2686050" cy="1990721"/>
          </a:xfrm>
          <a:prstGeom prst="rect">
            <a:avLst/>
          </a:prstGeom>
          <a:noFill/>
          <a:ln cap="flat">
            <a:noFill/>
          </a:ln>
        </p:spPr>
      </p:pic>
      <p:sp>
        <p:nvSpPr>
          <p:cNvPr id="9" name="ZoneTexte 10"/>
          <p:cNvSpPr txBox="1"/>
          <p:nvPr/>
        </p:nvSpPr>
        <p:spPr>
          <a:xfrm>
            <a:off x="2375053" y="3200162"/>
            <a:ext cx="234377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10" name="ZoneTexte 11"/>
          <p:cNvSpPr txBox="1"/>
          <p:nvPr/>
        </p:nvSpPr>
        <p:spPr>
          <a:xfrm rot="16200004">
            <a:off x="1516024" y="1920217"/>
            <a:ext cx="14098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cxnSp>
        <p:nvCxnSpPr>
          <p:cNvPr id="11" name="Connecteur droit 12"/>
          <p:cNvCxnSpPr/>
          <p:nvPr/>
        </p:nvCxnSpPr>
        <p:spPr>
          <a:xfrm flipH="1">
            <a:off x="3403259" y="2461116"/>
            <a:ext cx="1108207" cy="0"/>
          </a:xfrm>
          <a:prstGeom prst="straightConnector1">
            <a:avLst/>
          </a:prstGeom>
          <a:noFill/>
          <a:ln w="38103" cap="flat">
            <a:solidFill>
              <a:srgbClr val="2D61F3"/>
            </a:solidFill>
            <a:prstDash val="solid"/>
            <a:miter/>
          </a:ln>
        </p:spPr>
      </p:cxnSp>
      <p:sp>
        <p:nvSpPr>
          <p:cNvPr id="12" name="Forme libre 13"/>
          <p:cNvSpPr/>
          <p:nvPr/>
        </p:nvSpPr>
        <p:spPr>
          <a:xfrm>
            <a:off x="2422309" y="1709013"/>
            <a:ext cx="1018787" cy="759537"/>
          </a:xfrm>
          <a:custGeom>
            <a:avLst/>
            <a:gdLst>
              <a:gd name="f0" fmla="val 10800000"/>
              <a:gd name="f1" fmla="val 5400000"/>
              <a:gd name="f2" fmla="val 180"/>
              <a:gd name="f3" fmla="val w"/>
              <a:gd name="f4" fmla="val h"/>
              <a:gd name="f5" fmla="val 0"/>
              <a:gd name="f6" fmla="val 1000924"/>
              <a:gd name="f7" fmla="val 768771"/>
              <a:gd name="f8" fmla="val 757722"/>
              <a:gd name="f9" fmla="val 830803"/>
              <a:gd name="f10" fmla="val 773670"/>
              <a:gd name="f11" fmla="val 660682"/>
              <a:gd name="f12" fmla="val 789619"/>
              <a:gd name="f13" fmla="val 501194"/>
              <a:gd name="f14" fmla="val 672661"/>
              <a:gd name="f15" fmla="val 341706"/>
              <a:gd name="f16" fmla="val 555703"/>
              <a:gd name="f17" fmla="val 120194"/>
              <a:gd name="f18" fmla="val 156982"/>
              <a:gd name="f19" fmla="val 43994"/>
              <a:gd name="f20" fmla="val 55973"/>
              <a:gd name="f21" fmla="val -32206"/>
              <a:gd name="f22" fmla="val -45036"/>
              <a:gd name="f23" fmla="val 5894"/>
              <a:gd name="f24" fmla="val 10784"/>
              <a:gd name="f25" fmla="val 66605"/>
              <a:gd name="f26" fmla="+- 0 0 -90"/>
              <a:gd name="f27" fmla="*/ f3 1 1000924"/>
              <a:gd name="f28" fmla="*/ f4 1 768771"/>
              <a:gd name="f29" fmla="val f5"/>
              <a:gd name="f30" fmla="val f6"/>
              <a:gd name="f31" fmla="val f7"/>
              <a:gd name="f32" fmla="*/ f26 f0 1"/>
              <a:gd name="f33" fmla="+- f31 0 f29"/>
              <a:gd name="f34" fmla="+- f30 0 f29"/>
              <a:gd name="f35" fmla="*/ f32 1 f2"/>
              <a:gd name="f36" fmla="*/ f34 1 1000924"/>
              <a:gd name="f37" fmla="*/ f33 1 768771"/>
              <a:gd name="f38" fmla="*/ 1000924 f34 1"/>
              <a:gd name="f39" fmla="*/ 757722 f33 1"/>
              <a:gd name="f40" fmla="*/ 501194 f34 1"/>
              <a:gd name="f41" fmla="*/ 672661 f33 1"/>
              <a:gd name="f42" fmla="*/ 43994 f34 1"/>
              <a:gd name="f43" fmla="*/ 55973 f33 1"/>
              <a:gd name="f44" fmla="*/ 66605 f33 1"/>
              <a:gd name="f45" fmla="+- f35 0 f1"/>
              <a:gd name="f46" fmla="*/ f38 1 1000924"/>
              <a:gd name="f47" fmla="*/ f39 1 768771"/>
              <a:gd name="f48" fmla="*/ f40 1 1000924"/>
              <a:gd name="f49" fmla="*/ f41 1 768771"/>
              <a:gd name="f50" fmla="*/ f42 1 1000924"/>
              <a:gd name="f51" fmla="*/ f43 1 768771"/>
              <a:gd name="f52" fmla="*/ f44 1 768771"/>
              <a:gd name="f53" fmla="*/ f29 1 f36"/>
              <a:gd name="f54" fmla="*/ f30 1 f36"/>
              <a:gd name="f55" fmla="*/ f29 1 f37"/>
              <a:gd name="f56" fmla="*/ f31 1 f37"/>
              <a:gd name="f57" fmla="*/ f46 1 f36"/>
              <a:gd name="f58" fmla="*/ f47 1 f37"/>
              <a:gd name="f59" fmla="*/ f48 1 f36"/>
              <a:gd name="f60" fmla="*/ f49 1 f37"/>
              <a:gd name="f61" fmla="*/ f50 1 f36"/>
              <a:gd name="f62" fmla="*/ f51 1 f37"/>
              <a:gd name="f63" fmla="*/ f52 1 f37"/>
              <a:gd name="f64" fmla="*/ f53 f27 1"/>
              <a:gd name="f65" fmla="*/ f54 f27 1"/>
              <a:gd name="f66" fmla="*/ f56 f28 1"/>
              <a:gd name="f67" fmla="*/ f55 f28 1"/>
              <a:gd name="f68" fmla="*/ f57 f27 1"/>
              <a:gd name="f69" fmla="*/ f58 f28 1"/>
              <a:gd name="f70" fmla="*/ f59 f27 1"/>
              <a:gd name="f71" fmla="*/ f60 f28 1"/>
              <a:gd name="f72" fmla="*/ f61 f27 1"/>
              <a:gd name="f73" fmla="*/ f62 f28 1"/>
              <a:gd name="f74" fmla="*/ f63 f28 1"/>
            </a:gdLst>
            <a:ahLst/>
            <a:cxnLst>
              <a:cxn ang="3cd4">
                <a:pos x="hc" y="t"/>
              </a:cxn>
              <a:cxn ang="0">
                <a:pos x="r" y="vc"/>
              </a:cxn>
              <a:cxn ang="cd4">
                <a:pos x="hc" y="b"/>
              </a:cxn>
              <a:cxn ang="cd2">
                <a:pos x="l" y="vc"/>
              </a:cxn>
              <a:cxn ang="f45">
                <a:pos x="f68" y="f69"/>
              </a:cxn>
              <a:cxn ang="f45">
                <a:pos x="f70" y="f71"/>
              </a:cxn>
              <a:cxn ang="f45">
                <a:pos x="f72" y="f73"/>
              </a:cxn>
              <a:cxn ang="f45">
                <a:pos x="f72" y="f74"/>
              </a:cxn>
            </a:cxnLst>
            <a:rect l="f64" t="f67" r="f65" b="f66"/>
            <a:pathLst>
              <a:path w="1000924" h="768771">
                <a:moveTo>
                  <a:pt x="f6" y="f8"/>
                </a:moveTo>
                <a:cubicBezTo>
                  <a:pt x="f9" y="f10"/>
                  <a:pt x="f11" y="f12"/>
                  <a:pt x="f13" y="f14"/>
                </a:cubicBezTo>
                <a:cubicBezTo>
                  <a:pt x="f15" y="f16"/>
                  <a:pt x="f17" y="f18"/>
                  <a:pt x="f19" y="f20"/>
                </a:cubicBezTo>
                <a:cubicBezTo>
                  <a:pt x="f21" y="f22"/>
                  <a:pt x="f23" y="f24"/>
                  <a:pt x="f19" y="f25"/>
                </a:cubicBezTo>
              </a:path>
            </a:pathLst>
          </a:custGeom>
          <a:noFill/>
          <a:ln w="38103" cap="flat">
            <a:solidFill>
              <a:srgbClr val="2D61F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pic>
        <p:nvPicPr>
          <p:cNvPr id="13" name="Picture 2">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2147980" y="4419313"/>
            <a:ext cx="2686050" cy="1990721"/>
          </a:xfrm>
          <a:prstGeom prst="rect">
            <a:avLst/>
          </a:prstGeom>
          <a:noFill/>
          <a:ln cap="flat">
            <a:noFill/>
          </a:ln>
        </p:spPr>
      </p:pic>
      <p:sp>
        <p:nvSpPr>
          <p:cNvPr id="14" name="ZoneTexte 15"/>
          <p:cNvSpPr txBox="1"/>
          <p:nvPr/>
        </p:nvSpPr>
        <p:spPr>
          <a:xfrm>
            <a:off x="2430904" y="6160248"/>
            <a:ext cx="234377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15" name="ZoneTexte 16"/>
          <p:cNvSpPr txBox="1"/>
          <p:nvPr/>
        </p:nvSpPr>
        <p:spPr>
          <a:xfrm rot="16200004">
            <a:off x="1571875" y="4880304"/>
            <a:ext cx="140984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cxnSp>
        <p:nvCxnSpPr>
          <p:cNvPr id="16" name="Connecteur droit 17"/>
          <p:cNvCxnSpPr/>
          <p:nvPr/>
        </p:nvCxnSpPr>
        <p:spPr>
          <a:xfrm flipH="1">
            <a:off x="3459111" y="5414674"/>
            <a:ext cx="1108207" cy="0"/>
          </a:xfrm>
          <a:prstGeom prst="straightConnector1">
            <a:avLst/>
          </a:prstGeom>
          <a:noFill/>
          <a:ln w="38103" cap="flat">
            <a:solidFill>
              <a:srgbClr val="2D61F3"/>
            </a:solidFill>
            <a:prstDash val="solid"/>
            <a:miter/>
          </a:ln>
        </p:spPr>
      </p:cxnSp>
      <p:sp>
        <p:nvSpPr>
          <p:cNvPr id="17" name="Forme libre 18"/>
          <p:cNvSpPr/>
          <p:nvPr/>
        </p:nvSpPr>
        <p:spPr>
          <a:xfrm>
            <a:off x="2478161" y="4650629"/>
            <a:ext cx="1000920" cy="768772"/>
          </a:xfrm>
          <a:custGeom>
            <a:avLst/>
            <a:gdLst>
              <a:gd name="f0" fmla="val 10800000"/>
              <a:gd name="f1" fmla="val 5400000"/>
              <a:gd name="f2" fmla="val 180"/>
              <a:gd name="f3" fmla="val w"/>
              <a:gd name="f4" fmla="val h"/>
              <a:gd name="f5" fmla="val 0"/>
              <a:gd name="f6" fmla="val 1000924"/>
              <a:gd name="f7" fmla="val 768771"/>
              <a:gd name="f8" fmla="val 757722"/>
              <a:gd name="f9" fmla="val 830803"/>
              <a:gd name="f10" fmla="val 773670"/>
              <a:gd name="f11" fmla="val 660682"/>
              <a:gd name="f12" fmla="val 789619"/>
              <a:gd name="f13" fmla="val 501194"/>
              <a:gd name="f14" fmla="val 672661"/>
              <a:gd name="f15" fmla="val 341706"/>
              <a:gd name="f16" fmla="val 555703"/>
              <a:gd name="f17" fmla="val 120194"/>
              <a:gd name="f18" fmla="val 156982"/>
              <a:gd name="f19" fmla="val 43994"/>
              <a:gd name="f20" fmla="val 55973"/>
              <a:gd name="f21" fmla="val -32206"/>
              <a:gd name="f22" fmla="val -45036"/>
              <a:gd name="f23" fmla="val 5894"/>
              <a:gd name="f24" fmla="val 10784"/>
              <a:gd name="f25" fmla="val 66605"/>
              <a:gd name="f26" fmla="+- 0 0 -90"/>
              <a:gd name="f27" fmla="*/ f3 1 1000924"/>
              <a:gd name="f28" fmla="*/ f4 1 768771"/>
              <a:gd name="f29" fmla="val f5"/>
              <a:gd name="f30" fmla="val f6"/>
              <a:gd name="f31" fmla="val f7"/>
              <a:gd name="f32" fmla="*/ f26 f0 1"/>
              <a:gd name="f33" fmla="+- f31 0 f29"/>
              <a:gd name="f34" fmla="+- f30 0 f29"/>
              <a:gd name="f35" fmla="*/ f32 1 f2"/>
              <a:gd name="f36" fmla="*/ f34 1 1000924"/>
              <a:gd name="f37" fmla="*/ f33 1 768771"/>
              <a:gd name="f38" fmla="*/ 1000924 f34 1"/>
              <a:gd name="f39" fmla="*/ 757722 f33 1"/>
              <a:gd name="f40" fmla="*/ 501194 f34 1"/>
              <a:gd name="f41" fmla="*/ 672661 f33 1"/>
              <a:gd name="f42" fmla="*/ 43994 f34 1"/>
              <a:gd name="f43" fmla="*/ 55973 f33 1"/>
              <a:gd name="f44" fmla="*/ 66605 f33 1"/>
              <a:gd name="f45" fmla="+- f35 0 f1"/>
              <a:gd name="f46" fmla="*/ f38 1 1000924"/>
              <a:gd name="f47" fmla="*/ f39 1 768771"/>
              <a:gd name="f48" fmla="*/ f40 1 1000924"/>
              <a:gd name="f49" fmla="*/ f41 1 768771"/>
              <a:gd name="f50" fmla="*/ f42 1 1000924"/>
              <a:gd name="f51" fmla="*/ f43 1 768771"/>
              <a:gd name="f52" fmla="*/ f44 1 768771"/>
              <a:gd name="f53" fmla="*/ f29 1 f36"/>
              <a:gd name="f54" fmla="*/ f30 1 f36"/>
              <a:gd name="f55" fmla="*/ f29 1 f37"/>
              <a:gd name="f56" fmla="*/ f31 1 f37"/>
              <a:gd name="f57" fmla="*/ f46 1 f36"/>
              <a:gd name="f58" fmla="*/ f47 1 f37"/>
              <a:gd name="f59" fmla="*/ f48 1 f36"/>
              <a:gd name="f60" fmla="*/ f49 1 f37"/>
              <a:gd name="f61" fmla="*/ f50 1 f36"/>
              <a:gd name="f62" fmla="*/ f51 1 f37"/>
              <a:gd name="f63" fmla="*/ f52 1 f37"/>
              <a:gd name="f64" fmla="*/ f53 f27 1"/>
              <a:gd name="f65" fmla="*/ f54 f27 1"/>
              <a:gd name="f66" fmla="*/ f56 f28 1"/>
              <a:gd name="f67" fmla="*/ f55 f28 1"/>
              <a:gd name="f68" fmla="*/ f57 f27 1"/>
              <a:gd name="f69" fmla="*/ f58 f28 1"/>
              <a:gd name="f70" fmla="*/ f59 f27 1"/>
              <a:gd name="f71" fmla="*/ f60 f28 1"/>
              <a:gd name="f72" fmla="*/ f61 f27 1"/>
              <a:gd name="f73" fmla="*/ f62 f28 1"/>
              <a:gd name="f74" fmla="*/ f63 f28 1"/>
            </a:gdLst>
            <a:ahLst/>
            <a:cxnLst>
              <a:cxn ang="3cd4">
                <a:pos x="hc" y="t"/>
              </a:cxn>
              <a:cxn ang="0">
                <a:pos x="r" y="vc"/>
              </a:cxn>
              <a:cxn ang="cd4">
                <a:pos x="hc" y="b"/>
              </a:cxn>
              <a:cxn ang="cd2">
                <a:pos x="l" y="vc"/>
              </a:cxn>
              <a:cxn ang="f45">
                <a:pos x="f68" y="f69"/>
              </a:cxn>
              <a:cxn ang="f45">
                <a:pos x="f70" y="f71"/>
              </a:cxn>
              <a:cxn ang="f45">
                <a:pos x="f72" y="f73"/>
              </a:cxn>
              <a:cxn ang="f45">
                <a:pos x="f72" y="f74"/>
              </a:cxn>
            </a:cxnLst>
            <a:rect l="f64" t="f67" r="f65" b="f66"/>
            <a:pathLst>
              <a:path w="1000924" h="768771">
                <a:moveTo>
                  <a:pt x="f6" y="f8"/>
                </a:moveTo>
                <a:cubicBezTo>
                  <a:pt x="f9" y="f10"/>
                  <a:pt x="f11" y="f12"/>
                  <a:pt x="f13" y="f14"/>
                </a:cubicBezTo>
                <a:cubicBezTo>
                  <a:pt x="f15" y="f16"/>
                  <a:pt x="f17" y="f18"/>
                  <a:pt x="f19" y="f20"/>
                </a:cubicBezTo>
                <a:cubicBezTo>
                  <a:pt x="f21" y="f22"/>
                  <a:pt x="f23" y="f24"/>
                  <a:pt x="f19" y="f25"/>
                </a:cubicBezTo>
              </a:path>
            </a:pathLst>
          </a:custGeom>
          <a:noFill/>
          <a:ln w="38103" cap="flat">
            <a:solidFill>
              <a:srgbClr val="2D61F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18" name="Connecteur droit 19"/>
          <p:cNvCxnSpPr/>
          <p:nvPr/>
        </p:nvCxnSpPr>
        <p:spPr>
          <a:xfrm flipH="1">
            <a:off x="3491005" y="5393405"/>
            <a:ext cx="1108207" cy="0"/>
          </a:xfrm>
          <a:prstGeom prst="straightConnector1">
            <a:avLst/>
          </a:prstGeom>
          <a:noFill/>
          <a:ln w="38103" cap="flat">
            <a:solidFill>
              <a:srgbClr val="FF0000"/>
            </a:solidFill>
            <a:prstDash val="solid"/>
            <a:miter/>
          </a:ln>
        </p:spPr>
      </p:cxnSp>
      <p:cxnSp>
        <p:nvCxnSpPr>
          <p:cNvPr id="19" name="Connecteur droit 20"/>
          <p:cNvCxnSpPr/>
          <p:nvPr/>
        </p:nvCxnSpPr>
        <p:spPr>
          <a:xfrm flipH="1" flipV="1">
            <a:off x="3441097" y="4649239"/>
            <a:ext cx="60524" cy="752240"/>
          </a:xfrm>
          <a:prstGeom prst="straightConnector1">
            <a:avLst/>
          </a:prstGeom>
          <a:noFill/>
          <a:ln w="38103" cap="flat">
            <a:solidFill>
              <a:srgbClr val="FF0000"/>
            </a:solidFill>
            <a:prstDash val="solid"/>
            <a:miter/>
          </a:ln>
        </p:spPr>
      </p:cxnSp>
      <p:sp>
        <p:nvSpPr>
          <p:cNvPr id="20" name="Rectangle 8"/>
          <p:cNvSpPr/>
          <p:nvPr/>
        </p:nvSpPr>
        <p:spPr>
          <a:xfrm>
            <a:off x="3403259" y="4783829"/>
            <a:ext cx="70083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0000"/>
                </a:solidFill>
                <a:uFillTx/>
                <a:latin typeface="Source Sans Pro Light" pitchFamily="34"/>
                <a:ea typeface="Source Sans Pro Light" pitchFamily="34"/>
              </a:rPr>
              <a:t>RIGID</a:t>
            </a:r>
          </a:p>
        </p:txBody>
      </p:sp>
      <p:sp>
        <p:nvSpPr>
          <p:cNvPr id="21" name="Rectangle 7"/>
          <p:cNvSpPr/>
          <p:nvPr/>
        </p:nvSpPr>
        <p:spPr>
          <a:xfrm>
            <a:off x="2536435" y="1677750"/>
            <a:ext cx="768297"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2D61F3"/>
                </a:solidFill>
                <a:uFillTx/>
                <a:latin typeface="Source Sans Pro Light" pitchFamily="34"/>
                <a:ea typeface="Source Sans Pro Light" pitchFamily="34"/>
              </a:rPr>
              <a:t>SOFT</a:t>
            </a:r>
          </a:p>
        </p:txBody>
      </p:sp>
      <p:sp>
        <p:nvSpPr>
          <p:cNvPr id="22" name="Rectangle 21"/>
          <p:cNvSpPr/>
          <p:nvPr/>
        </p:nvSpPr>
        <p:spPr>
          <a:xfrm>
            <a:off x="2567132" y="4632066"/>
            <a:ext cx="768297"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2D61F3"/>
                </a:solidFill>
                <a:uFillTx/>
                <a:latin typeface="Source Sans Pro Light" pitchFamily="34"/>
                <a:ea typeface="Source Sans Pro Light" pitchFamily="34"/>
              </a:rPr>
              <a:t>SOFT</a:t>
            </a:r>
          </a:p>
        </p:txBody>
      </p:sp>
      <p:pic>
        <p:nvPicPr>
          <p:cNvPr id="23"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8447345" y="3354733"/>
            <a:ext cx="249667" cy="271393"/>
          </a:xfrm>
          <a:prstGeom prst="rect">
            <a:avLst/>
          </a:prstGeom>
          <a:noFill/>
          <a:ln cap="flat">
            <a:noFill/>
          </a:ln>
        </p:spPr>
      </p:pic>
      <p:pic>
        <p:nvPicPr>
          <p:cNvPr id="24"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7632441" y="3275811"/>
            <a:ext cx="249667" cy="271393"/>
          </a:xfrm>
          <a:prstGeom prst="rect">
            <a:avLst/>
          </a:prstGeom>
          <a:noFill/>
          <a:ln cap="flat">
            <a:noFill/>
          </a:ln>
        </p:spPr>
      </p:pic>
      <p:pic>
        <p:nvPicPr>
          <p:cNvPr id="25"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8636965" y="3023574"/>
            <a:ext cx="249667" cy="271393"/>
          </a:xfrm>
          <a:prstGeom prst="rect">
            <a:avLst/>
          </a:prstGeom>
          <a:noFill/>
          <a:ln cap="flat">
            <a:noFill/>
          </a:ln>
        </p:spPr>
      </p:pic>
      <p:pic>
        <p:nvPicPr>
          <p:cNvPr id="26"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7837998" y="3857278"/>
            <a:ext cx="249667" cy="271393"/>
          </a:xfrm>
          <a:prstGeom prst="rect">
            <a:avLst/>
          </a:prstGeom>
          <a:noFill/>
          <a:ln cap="flat">
            <a:noFill/>
          </a:ln>
        </p:spPr>
      </p:pic>
      <p:pic>
        <p:nvPicPr>
          <p:cNvPr id="27"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8588611" y="3694286"/>
            <a:ext cx="249667" cy="271393"/>
          </a:xfrm>
          <a:prstGeom prst="rect">
            <a:avLst/>
          </a:prstGeom>
          <a:noFill/>
          <a:ln cap="flat">
            <a:noFill/>
          </a:ln>
        </p:spPr>
      </p:pic>
      <p:pic>
        <p:nvPicPr>
          <p:cNvPr id="28"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7533750" y="3599609"/>
            <a:ext cx="249667" cy="271393"/>
          </a:xfrm>
          <a:prstGeom prst="rect">
            <a:avLst/>
          </a:prstGeom>
          <a:noFill/>
          <a:ln cap="flat">
            <a:noFill/>
          </a:ln>
        </p:spPr>
      </p:pic>
      <p:sp>
        <p:nvSpPr>
          <p:cNvPr id="29" name="Rectangle 28"/>
          <p:cNvSpPr/>
          <p:nvPr/>
        </p:nvSpPr>
        <p:spPr>
          <a:xfrm>
            <a:off x="5168252" y="5261832"/>
            <a:ext cx="3975747" cy="83099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200" b="0" i="0" u="none" strike="noStrike" kern="1200" cap="none" spc="0" baseline="0">
                <a:solidFill>
                  <a:srgbClr val="008AB1"/>
                </a:solidFill>
                <a:uFillTx/>
                <a:latin typeface="Source Sans Pro Light" pitchFamily="34"/>
                <a:ea typeface="Source Sans Pro Light" pitchFamily="34"/>
              </a:rPr>
              <a:t>Daniel J Müller, Dimitrios Fotiadis, Simon Scheuring, Shirley A Müller &amp; Andreas Engel </a:t>
            </a:r>
            <a:r>
              <a:rPr lang="en-US" sz="1200" b="0" i="1" u="none" strike="noStrike" kern="1200" cap="none" spc="0" baseline="0">
                <a:solidFill>
                  <a:srgbClr val="008AB1"/>
                </a:solidFill>
                <a:uFillTx/>
                <a:latin typeface="Source Sans Pro Light" pitchFamily="34"/>
                <a:ea typeface="Source Sans Pro Light" pitchFamily="34"/>
              </a:rPr>
              <a:t>Electrostatically balanced subnanometer imaging of biological specimens by atomic force microscopy </a:t>
            </a:r>
            <a:r>
              <a:rPr lang="fr-FR" sz="1200" b="0" i="1" u="none" strike="noStrike" kern="1200" cap="none" spc="0" baseline="0">
                <a:solidFill>
                  <a:srgbClr val="008AB1"/>
                </a:solidFill>
                <a:uFillTx/>
                <a:latin typeface="Source Sans Pro Light" pitchFamily="34"/>
                <a:ea typeface="Source Sans Pro Light" pitchFamily="34"/>
              </a:rPr>
              <a:t>Biophys J</a:t>
            </a:r>
            <a:r>
              <a:rPr lang="fr-FR" sz="1200" b="0" i="0" u="none" strike="noStrike" kern="1200" cap="none" spc="0" baseline="0">
                <a:solidFill>
                  <a:srgbClr val="008AB1"/>
                </a:solidFill>
                <a:uFillTx/>
                <a:latin typeface="Source Sans Pro Light" pitchFamily="34"/>
                <a:ea typeface="Source Sans Pro Light" pitchFamily="34"/>
              </a:rPr>
              <a:t>, 1999, 76 (2): 1101-1111</a:t>
            </a:r>
          </a:p>
        </p:txBody>
      </p:sp>
      <p:pic>
        <p:nvPicPr>
          <p:cNvPr id="30" name="Picture 1">
            <a:extLst>
              <a:ext uri="{FF2B5EF4-FFF2-40B4-BE49-F238E27FC236}">
                <a16:creationId xmlns:a16="http://schemas.microsoft.com/office/drawing/2014/main" id="{00000000-0000-0000-0000-000000000000}"/>
              </a:ext>
            </a:extLst>
          </p:cNvPr>
          <p:cNvPicPr>
            <a:picLocks noChangeAspect="1"/>
          </p:cNvPicPr>
          <p:nvPr/>
        </p:nvPicPr>
        <p:blipFill>
          <a:blip r:embed="rId9"/>
          <a:srcRect/>
          <a:stretch>
            <a:fillRect/>
          </a:stretch>
        </p:blipFill>
        <p:spPr>
          <a:xfrm>
            <a:off x="5315306" y="2320445"/>
            <a:ext cx="1700207" cy="2769406"/>
          </a:xfrm>
          <a:prstGeom prst="rect">
            <a:avLst/>
          </a:prstGeom>
          <a:noFill/>
          <a:ln cap="flat">
            <a:noFill/>
          </a:ln>
        </p:spPr>
      </p:pic>
      <p:pic>
        <p:nvPicPr>
          <p:cNvPr id="31"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1" t="15572" r="58456" b="12255"/>
          <a:stretch>
            <a:fillRect/>
          </a:stretch>
        </p:blipFill>
        <p:spPr>
          <a:xfrm rot="16200004">
            <a:off x="7778704" y="4054728"/>
            <a:ext cx="863623" cy="1315766"/>
          </a:xfrm>
          <a:prstGeom prst="rect">
            <a:avLst/>
          </a:prstGeom>
          <a:noFill/>
          <a:ln cap="flat">
            <a:noFill/>
          </a:ln>
        </p:spPr>
      </p:pic>
      <p:sp>
        <p:nvSpPr>
          <p:cNvPr id="32" name="Triangle isocèle 31"/>
          <p:cNvSpPr/>
          <p:nvPr/>
        </p:nvSpPr>
        <p:spPr>
          <a:xfrm rot="10799991">
            <a:off x="7848350" y="2943261"/>
            <a:ext cx="699397" cy="811054"/>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pic>
        <p:nvPicPr>
          <p:cNvPr id="33"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13117" t="20157" r="78156" b="71310"/>
          <a:stretch>
            <a:fillRect/>
          </a:stretch>
        </p:blipFill>
        <p:spPr>
          <a:xfrm rot="10799991">
            <a:off x="8092925" y="3199485"/>
            <a:ext cx="181416" cy="155557"/>
          </a:xfrm>
          <a:prstGeom prst="rect">
            <a:avLst/>
          </a:prstGeom>
          <a:noFill/>
          <a:ln cap="flat">
            <a:noFill/>
          </a:ln>
        </p:spPr>
      </p:pic>
      <p:pic>
        <p:nvPicPr>
          <p:cNvPr id="34"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39164" t="22553" r="48826" b="62561"/>
          <a:stretch>
            <a:fillRect/>
          </a:stretch>
        </p:blipFill>
        <p:spPr>
          <a:xfrm rot="5400013">
            <a:off x="8257443" y="3889657"/>
            <a:ext cx="249667" cy="271393"/>
          </a:xfrm>
          <a:prstGeom prst="rect">
            <a:avLst/>
          </a:prstGeom>
          <a:noFill/>
          <a:ln cap="flat">
            <a:noFill/>
          </a:ln>
        </p:spPr>
      </p:pic>
      <p:sp>
        <p:nvSpPr>
          <p:cNvPr id="35" name="Ellipse 37"/>
          <p:cNvSpPr/>
          <p:nvPr/>
        </p:nvSpPr>
        <p:spPr>
          <a:xfrm>
            <a:off x="7678527" y="3708321"/>
            <a:ext cx="1029349" cy="7904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6" name="Rectangle 38"/>
          <p:cNvSpPr/>
          <p:nvPr/>
        </p:nvSpPr>
        <p:spPr>
          <a:xfrm>
            <a:off x="7575749" y="2131027"/>
            <a:ext cx="1638284"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IONS ARE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IMPORTANT!!!</a:t>
            </a:r>
          </a:p>
        </p:txBody>
      </p:sp>
      <p:pic>
        <p:nvPicPr>
          <p:cNvPr id="37"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13117" t="20157" r="78156" b="71310"/>
          <a:stretch>
            <a:fillRect/>
          </a:stretch>
        </p:blipFill>
        <p:spPr>
          <a:xfrm rot="10799991">
            <a:off x="8122935" y="3338135"/>
            <a:ext cx="181416" cy="155557"/>
          </a:xfrm>
          <a:prstGeom prst="rect">
            <a:avLst/>
          </a:prstGeom>
          <a:noFill/>
          <a:ln cap="flat">
            <a:noFill/>
          </a:ln>
        </p:spPr>
      </p:pic>
      <p:pic>
        <p:nvPicPr>
          <p:cNvPr id="38"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13117" t="20157" r="78156" b="71310"/>
          <a:stretch>
            <a:fillRect/>
          </a:stretch>
        </p:blipFill>
        <p:spPr>
          <a:xfrm rot="10799991">
            <a:off x="8264786" y="2999469"/>
            <a:ext cx="181416" cy="155557"/>
          </a:xfrm>
          <a:prstGeom prst="rect">
            <a:avLst/>
          </a:prstGeom>
          <a:noFill/>
          <a:ln cap="flat">
            <a:noFill/>
          </a:ln>
        </p:spPr>
      </p:pic>
      <p:pic>
        <p:nvPicPr>
          <p:cNvPr id="39" name="Picture 2">
            <a:extLst>
              <a:ext uri="{FF2B5EF4-FFF2-40B4-BE49-F238E27FC236}">
                <a16:creationId xmlns:a16="http://schemas.microsoft.com/office/drawing/2014/main" id="{00000000-0000-0000-0000-000000000000}"/>
              </a:ext>
            </a:extLst>
          </p:cNvPr>
          <p:cNvPicPr>
            <a:picLocks noChangeAspect="1"/>
          </p:cNvPicPr>
          <p:nvPr/>
        </p:nvPicPr>
        <p:blipFill>
          <a:blip r:embed="rId8"/>
          <a:srcRect l="13117" t="20157" r="78156" b="71310"/>
          <a:stretch>
            <a:fillRect/>
          </a:stretch>
        </p:blipFill>
        <p:spPr>
          <a:xfrm rot="10799991">
            <a:off x="7948184" y="2983613"/>
            <a:ext cx="181416" cy="155557"/>
          </a:xfrm>
          <a:prstGeom prst="rect">
            <a:avLst/>
          </a:prstGeom>
          <a:noFill/>
          <a:ln cap="flat">
            <a:noFill/>
          </a:ln>
        </p:spPr>
      </p:pic>
      <p:sp>
        <p:nvSpPr>
          <p:cNvPr id="40" name="Rectangle 42"/>
          <p:cNvSpPr/>
          <p:nvPr/>
        </p:nvSpPr>
        <p:spPr>
          <a:xfrm>
            <a:off x="5682346" y="977557"/>
            <a:ext cx="256422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Environment: liquid + </a:t>
            </a:r>
            <a:r>
              <a:rPr lang="fr-FR" sz="1800" b="0" i="0" u="none" strike="noStrike" kern="1200" cap="none" spc="0" baseline="0" dirty="0" err="1">
                <a:solidFill>
                  <a:srgbClr val="008AB1"/>
                </a:solidFill>
                <a:uFillTx/>
                <a:latin typeface="Source Sans Pro Light" pitchFamily="34"/>
                <a:ea typeface="Source Sans Pro Light" pitchFamily="34"/>
              </a:rPr>
              <a:t>salt</a:t>
            </a:r>
            <a:endParaRPr lang="fr-FR" sz="1800" b="0" i="0" u="none" strike="noStrike" kern="1200" cap="none" spc="0" baseline="0" dirty="0">
              <a:solidFill>
                <a:srgbClr val="008AB1"/>
              </a:solidFill>
              <a:uFillTx/>
              <a:latin typeface="Source Sans Pro Light" pitchFamily="34"/>
              <a:ea typeface="Source Sans Pro Light" pitchFamily="34"/>
            </a:endParaRPr>
          </a:p>
        </p:txBody>
      </p:sp>
      <p:sp>
        <p:nvSpPr>
          <p:cNvPr id="41" name="Espace réservé du numéro de diapositive 40"/>
          <p:cNvSpPr>
            <a:spLocks noGrp="1"/>
          </p:cNvSpPr>
          <p:nvPr>
            <p:ph type="sldNum" sz="quarter" idx="8"/>
          </p:nvPr>
        </p:nvSpPr>
        <p:spPr/>
        <p:txBody>
          <a:bodyPr/>
          <a:lstStyle/>
          <a:p>
            <a:pPr lvl="0"/>
            <a:fld id="{076F6770-30F6-4909-B022-5A2181746AF4}" type="slidenum">
              <a:rPr lang="fr-FR" smtClean="0"/>
              <a:t>14</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Outline</a:t>
            </a:r>
          </a:p>
        </p:txBody>
      </p:sp>
      <p:sp>
        <p:nvSpPr>
          <p:cNvPr id="3" name="ZoneTexte 8"/>
          <p:cNvSpPr txBox="1"/>
          <p:nvPr/>
        </p:nvSpPr>
        <p:spPr>
          <a:xfrm>
            <a:off x="331387" y="999055"/>
            <a:ext cx="6320643" cy="44935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1) Introduction to Scanning Probe </a:t>
            </a:r>
            <a:r>
              <a:rPr lang="fr-FR" sz="2600" b="0" i="0" u="none" strike="noStrike" kern="1200" cap="none" spc="0" baseline="0" dirty="0" err="1">
                <a:solidFill>
                  <a:srgbClr val="008AB1"/>
                </a:solidFill>
                <a:uFillTx/>
                <a:latin typeface="Source Sans Pro Light" pitchFamily="34"/>
                <a:ea typeface="Source Sans Pro Light" pitchFamily="34"/>
              </a:rPr>
              <a:t>Microscopy</a:t>
            </a: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2) The </a:t>
            </a:r>
            <a:r>
              <a:rPr lang="fr-FR" sz="2600" b="1" i="0" u="none" strike="noStrike" kern="1200" cap="none" spc="0" baseline="0" dirty="0">
                <a:solidFill>
                  <a:srgbClr val="008AB1"/>
                </a:solidFill>
                <a:uFillTx/>
                <a:latin typeface="Source Sans Pro Light" pitchFamily="34"/>
                <a:ea typeface="Source Sans Pro Light" pitchFamily="34"/>
              </a:rPr>
              <a:t>Force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1"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3)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Cantilevers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Static and Dynamic AFM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4) Instruments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5) Advanced and novel AFM methods</a:t>
            </a:r>
          </a:p>
        </p:txBody>
      </p:sp>
      <p:sp>
        <p:nvSpPr>
          <p:cNvPr id="4" name="Rectangle 9"/>
          <p:cNvSpPr/>
          <p:nvPr/>
        </p:nvSpPr>
        <p:spPr>
          <a:xfrm>
            <a:off x="217307" y="3962396"/>
            <a:ext cx="8751201" cy="2338459"/>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0"/>
          <p:cNvSpPr/>
          <p:nvPr/>
        </p:nvSpPr>
        <p:spPr>
          <a:xfrm>
            <a:off x="217307" y="999055"/>
            <a:ext cx="8751201" cy="1605604"/>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Triangle isocèle 11"/>
          <p:cNvSpPr/>
          <p:nvPr/>
        </p:nvSpPr>
        <p:spPr>
          <a:xfrm rot="10799991">
            <a:off x="4458147" y="1710961"/>
            <a:ext cx="270872" cy="52704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7" name="Connecteur droit 18"/>
          <p:cNvCxnSpPr/>
          <p:nvPr/>
        </p:nvCxnSpPr>
        <p:spPr>
          <a:xfrm>
            <a:off x="4270001" y="2280833"/>
            <a:ext cx="793964" cy="0"/>
          </a:xfrm>
          <a:prstGeom prst="straightConnector1">
            <a:avLst/>
          </a:prstGeom>
          <a:noFill/>
          <a:ln w="76196" cap="flat">
            <a:solidFill>
              <a:srgbClr val="404040"/>
            </a:solidFill>
            <a:prstDash val="solid"/>
            <a:miter/>
          </a:ln>
        </p:spPr>
      </p:cxnSp>
      <p:sp>
        <p:nvSpPr>
          <p:cNvPr id="8" name="Ellipse 19"/>
          <p:cNvSpPr/>
          <p:nvPr/>
        </p:nvSpPr>
        <p:spPr>
          <a:xfrm>
            <a:off x="4413561" y="2055379"/>
            <a:ext cx="358691" cy="3625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9" name="Connecteur droit avec flèche 21"/>
          <p:cNvCxnSpPr/>
          <p:nvPr/>
        </p:nvCxnSpPr>
        <p:spPr>
          <a:xfrm>
            <a:off x="2145877" y="2058003"/>
            <a:ext cx="2224442" cy="111420"/>
          </a:xfrm>
          <a:prstGeom prst="straightConnector1">
            <a:avLst/>
          </a:prstGeom>
          <a:noFill/>
          <a:ln w="57150" cap="flat">
            <a:solidFill>
              <a:srgbClr val="008AB1"/>
            </a:solidFill>
            <a:prstDash val="solid"/>
            <a:miter/>
            <a:headEnd type="none" w="med" len="med"/>
            <a:tailEnd type="triangle" w="med" len="med"/>
          </a:ln>
        </p:spPr>
      </p:cxn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15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Cantilevers</a:t>
            </a:r>
          </a:p>
        </p:txBody>
      </p:sp>
      <p:pic>
        <p:nvPicPr>
          <p:cNvPr id="3"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5889558" y="2174717"/>
            <a:ext cx="1561063" cy="1381859"/>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2554916" y="3694002"/>
            <a:ext cx="464844" cy="2302952"/>
          </a:xfrm>
          <a:prstGeom prst="rect">
            <a:avLst/>
          </a:prstGeom>
          <a:noFill/>
          <a:ln cap="flat">
            <a:noFill/>
          </a:ln>
        </p:spPr>
      </p:pic>
      <p:sp>
        <p:nvSpPr>
          <p:cNvPr id="5" name="Triangle isocèle 4"/>
          <p:cNvSpPr/>
          <p:nvPr/>
        </p:nvSpPr>
        <p:spPr>
          <a:xfrm rot="10799991">
            <a:off x="1563669" y="2428948"/>
            <a:ext cx="1224134" cy="177914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ZoneTexte 5"/>
          <p:cNvSpPr txBox="1"/>
          <p:nvPr/>
        </p:nvSpPr>
        <p:spPr>
          <a:xfrm>
            <a:off x="4549944" y="3151296"/>
            <a:ext cx="492440" cy="861776"/>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0" i="0" u="none" strike="noStrike" kern="1200" cap="none" spc="0" baseline="0">
                <a:solidFill>
                  <a:srgbClr val="008AB1"/>
                </a:solidFill>
                <a:uFillTx/>
                <a:latin typeface="Source Sans Pro Light" pitchFamily="34"/>
                <a:ea typeface="Source Sans Pro Light" pitchFamily="34"/>
              </a:rPr>
              <a:t>=</a:t>
            </a:r>
          </a:p>
        </p:txBody>
      </p:sp>
      <p:sp>
        <p:nvSpPr>
          <p:cNvPr id="7" name="Rectangle 6"/>
          <p:cNvSpPr/>
          <p:nvPr/>
        </p:nvSpPr>
        <p:spPr>
          <a:xfrm>
            <a:off x="5917274" y="3549508"/>
            <a:ext cx="1656179" cy="62702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Rectangle 7"/>
          <p:cNvSpPr/>
          <p:nvPr/>
        </p:nvSpPr>
        <p:spPr>
          <a:xfrm>
            <a:off x="1563669" y="2174717"/>
            <a:ext cx="3174284" cy="254230"/>
          </a:xfrm>
          <a:prstGeom prst="rect">
            <a:avLst/>
          </a:prstGeom>
          <a:solidFill>
            <a:srgbClr val="D9D9D9"/>
          </a:solidFill>
          <a:ln w="12701" cap="flat">
            <a:solidFill>
              <a:srgbClr val="D9D9D9"/>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ZoneTexte 8"/>
          <p:cNvSpPr txBox="1"/>
          <p:nvPr/>
        </p:nvSpPr>
        <p:spPr>
          <a:xfrm>
            <a:off x="6035186" y="3586450"/>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FFFFFF"/>
                </a:solidFill>
                <a:uFillTx/>
                <a:latin typeface="Source Sans Pro Light" pitchFamily="34"/>
                <a:ea typeface="Source Sans Pro Light" pitchFamily="34"/>
              </a:rPr>
              <a:t>Mass m</a:t>
            </a:r>
          </a:p>
        </p:txBody>
      </p:sp>
      <p:pic>
        <p:nvPicPr>
          <p:cNvPr id="10"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6437668" y="3682645"/>
            <a:ext cx="464844" cy="2302952"/>
          </a:xfrm>
          <a:prstGeom prst="rect">
            <a:avLst/>
          </a:prstGeom>
          <a:noFill/>
          <a:ln cap="flat">
            <a:noFill/>
          </a:ln>
        </p:spPr>
      </p:pic>
      <p:cxnSp>
        <p:nvCxnSpPr>
          <p:cNvPr id="11" name="Connecteur droit avec flèche 10"/>
          <p:cNvCxnSpPr/>
          <p:nvPr/>
        </p:nvCxnSpPr>
        <p:spPr>
          <a:xfrm>
            <a:off x="2175732" y="4154302"/>
            <a:ext cx="0" cy="426156"/>
          </a:xfrm>
          <a:prstGeom prst="straightConnector1">
            <a:avLst/>
          </a:prstGeom>
          <a:noFill/>
          <a:ln w="28575" cap="flat">
            <a:solidFill>
              <a:srgbClr val="5B9BD5"/>
            </a:solidFill>
            <a:prstDash val="solid"/>
            <a:miter/>
            <a:headEnd type="triangle" w="med" len="med"/>
            <a:tailEnd type="triangle" w="med" len="med"/>
          </a:ln>
        </p:spPr>
      </p:cxnSp>
      <p:cxnSp>
        <p:nvCxnSpPr>
          <p:cNvPr id="12" name="Connecteur droit avec flèche 11"/>
          <p:cNvCxnSpPr/>
          <p:nvPr/>
        </p:nvCxnSpPr>
        <p:spPr>
          <a:xfrm>
            <a:off x="6744120" y="4176531"/>
            <a:ext cx="0" cy="426156"/>
          </a:xfrm>
          <a:prstGeom prst="straightConnector1">
            <a:avLst/>
          </a:prstGeom>
          <a:noFill/>
          <a:ln w="28575" cap="flat">
            <a:solidFill>
              <a:srgbClr val="5B9BD5"/>
            </a:solidFill>
            <a:prstDash val="solid"/>
            <a:miter/>
            <a:headEnd type="triangle" w="med" len="med"/>
            <a:tailEnd type="triangle" w="med" len="med"/>
          </a:ln>
        </p:spPr>
      </p:cxnSp>
      <p:sp>
        <p:nvSpPr>
          <p:cNvPr id="13" name="Rectangle 12"/>
          <p:cNvSpPr/>
          <p:nvPr/>
        </p:nvSpPr>
        <p:spPr>
          <a:xfrm>
            <a:off x="2199561" y="4176531"/>
            <a:ext cx="70006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14" name="Rectangle 13"/>
          <p:cNvSpPr/>
          <p:nvPr/>
        </p:nvSpPr>
        <p:spPr>
          <a:xfrm>
            <a:off x="6773015" y="4211122"/>
            <a:ext cx="70006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15" name="Rectangle 14"/>
          <p:cNvSpPr/>
          <p:nvPr/>
        </p:nvSpPr>
        <p:spPr>
          <a:xfrm>
            <a:off x="5551679" y="2111157"/>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6" name="ZoneTexte 15"/>
          <p:cNvSpPr txBox="1"/>
          <p:nvPr/>
        </p:nvSpPr>
        <p:spPr>
          <a:xfrm>
            <a:off x="2138260" y="1620719"/>
            <a:ext cx="1760229"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Cantilever</a:t>
            </a:r>
          </a:p>
        </p:txBody>
      </p:sp>
      <p:sp>
        <p:nvSpPr>
          <p:cNvPr id="17" name="ZoneTexte 16"/>
          <p:cNvSpPr txBox="1"/>
          <p:nvPr/>
        </p:nvSpPr>
        <p:spPr>
          <a:xfrm>
            <a:off x="6940826" y="2597298"/>
            <a:ext cx="174432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a:t>
            </a:r>
          </a:p>
        </p:txBody>
      </p:sp>
      <p:sp>
        <p:nvSpPr>
          <p:cNvPr id="18" name="ZoneTexte 17"/>
          <p:cNvSpPr txBox="1"/>
          <p:nvPr/>
        </p:nvSpPr>
        <p:spPr>
          <a:xfrm>
            <a:off x="2093573" y="4950826"/>
            <a:ext cx="1374096"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Sample</a:t>
            </a:r>
          </a:p>
        </p:txBody>
      </p:sp>
      <p:sp>
        <p:nvSpPr>
          <p:cNvPr id="19" name="ZoneTexte 18"/>
          <p:cNvSpPr txBox="1"/>
          <p:nvPr/>
        </p:nvSpPr>
        <p:spPr>
          <a:xfrm>
            <a:off x="6076535" y="4950826"/>
            <a:ext cx="1374096"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Sample</a:t>
            </a:r>
          </a:p>
        </p:txBody>
      </p:sp>
      <p:sp>
        <p:nvSpPr>
          <p:cNvPr id="21" name="Espace réservé du numéro de diapositive 20"/>
          <p:cNvSpPr>
            <a:spLocks noGrp="1"/>
          </p:cNvSpPr>
          <p:nvPr>
            <p:ph type="sldNum" sz="quarter" idx="8"/>
          </p:nvPr>
        </p:nvSpPr>
        <p:spPr/>
        <p:txBody>
          <a:bodyPr/>
          <a:lstStyle/>
          <a:p>
            <a:pPr lvl="0"/>
            <a:fld id="{076F6770-30F6-4909-B022-5A2181746AF4}" type="slidenum">
              <a:rPr lang="fr-FR" smtClean="0"/>
              <a:t>16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Cantilevers</a:t>
            </a:r>
          </a:p>
        </p:txBody>
      </p:sp>
      <p:pic>
        <p:nvPicPr>
          <p:cNvPr id="3"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1033957" y="873901"/>
            <a:ext cx="1561063" cy="1381859"/>
          </a:xfrm>
          <a:prstGeom prst="rect">
            <a:avLst/>
          </a:prstGeom>
          <a:noFill/>
          <a:ln cap="flat">
            <a:noFill/>
          </a:ln>
        </p:spPr>
      </p:pic>
      <p:sp>
        <p:nvSpPr>
          <p:cNvPr id="4" name="Rectangle 3"/>
          <p:cNvSpPr/>
          <p:nvPr/>
        </p:nvSpPr>
        <p:spPr>
          <a:xfrm>
            <a:off x="1061673" y="2248692"/>
            <a:ext cx="1656179" cy="627022"/>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6"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650848" y="3276734"/>
            <a:ext cx="464844" cy="2302952"/>
          </a:xfrm>
          <a:prstGeom prst="rect">
            <a:avLst/>
          </a:prstGeom>
          <a:noFill/>
          <a:ln cap="flat">
            <a:noFill/>
          </a:ln>
        </p:spPr>
      </p:pic>
      <p:sp>
        <p:nvSpPr>
          <p:cNvPr id="7" name="Rectangle 6"/>
          <p:cNvSpPr/>
          <p:nvPr/>
        </p:nvSpPr>
        <p:spPr>
          <a:xfrm>
            <a:off x="719833" y="810341"/>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pic>
        <p:nvPicPr>
          <p:cNvPr id="8" name="Picture 2" descr="https://upload.wikimedia.org/wikipedia/commons/thumb/0/04/Argon_dimer_potential.png/1280px-Argon_dimer_potential.png">
            <a:extLst>
              <a:ext uri="{FF2B5EF4-FFF2-40B4-BE49-F238E27FC236}">
                <a16:creationId xmlns:a16="http://schemas.microsoft.com/office/drawing/2014/main" id="{00000000-0000-0000-0000-000000000000}"/>
              </a:ext>
            </a:extLst>
          </p:cNvPr>
          <p:cNvPicPr>
            <a:picLocks noChangeAspect="1"/>
          </p:cNvPicPr>
          <p:nvPr/>
        </p:nvPicPr>
        <p:blipFill>
          <a:blip r:embed="rId5"/>
          <a:srcRect l="7374" b="6601"/>
          <a:stretch>
            <a:fillRect/>
          </a:stretch>
        </p:blipFill>
        <p:spPr>
          <a:xfrm>
            <a:off x="3459184" y="4224070"/>
            <a:ext cx="3255648" cy="2297960"/>
          </a:xfrm>
          <a:prstGeom prst="rect">
            <a:avLst/>
          </a:prstGeom>
          <a:noFill/>
          <a:ln cap="flat">
            <a:noFill/>
          </a:ln>
        </p:spPr>
      </p:pic>
      <p:sp>
        <p:nvSpPr>
          <p:cNvPr id="9" name="ZoneTexte 8"/>
          <p:cNvSpPr txBox="1"/>
          <p:nvPr/>
        </p:nvSpPr>
        <p:spPr>
          <a:xfrm>
            <a:off x="3956974" y="6522031"/>
            <a:ext cx="316055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10" name="ZoneTexte 9"/>
          <p:cNvSpPr txBox="1"/>
          <p:nvPr/>
        </p:nvSpPr>
        <p:spPr>
          <a:xfrm rot="16200004">
            <a:off x="2958336" y="5143267"/>
            <a:ext cx="79722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11" name="Rectangle 10"/>
          <p:cNvSpPr/>
          <p:nvPr/>
        </p:nvSpPr>
        <p:spPr>
          <a:xfrm>
            <a:off x="4226923" y="4319726"/>
            <a:ext cx="2275850" cy="2016416"/>
          </a:xfrm>
          <a:prstGeom prst="rect">
            <a:avLst/>
          </a:prstGeom>
          <a:solidFill>
            <a:srgbClr val="FF000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12" name="ZoneTexte 11"/>
          <p:cNvSpPr txBox="1"/>
          <p:nvPr/>
        </p:nvSpPr>
        <p:spPr>
          <a:xfrm>
            <a:off x="4794583" y="4701012"/>
            <a:ext cx="1633923" cy="769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FFFFFF"/>
                </a:solidFill>
                <a:uFillTx/>
                <a:latin typeface="Source Sans Pro Light" pitchFamily="34"/>
                <a:ea typeface="Source Sans Pro Light" pitchFamily="34"/>
              </a:rPr>
              <a:t>Attractive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pic>
        <p:nvPicPr>
          <p:cNvPr id="13"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4584316" y="873901"/>
            <a:ext cx="1561063" cy="2150970"/>
          </a:xfrm>
          <a:prstGeom prst="rect">
            <a:avLst/>
          </a:prstGeom>
          <a:noFill/>
          <a:ln cap="flat">
            <a:noFill/>
          </a:ln>
        </p:spPr>
      </p:pic>
      <p:sp>
        <p:nvSpPr>
          <p:cNvPr id="14" name="Rectangle 13"/>
          <p:cNvSpPr/>
          <p:nvPr/>
        </p:nvSpPr>
        <p:spPr>
          <a:xfrm>
            <a:off x="4612032" y="3024871"/>
            <a:ext cx="1656179" cy="627022"/>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5" name="ZoneTexte 14"/>
          <p:cNvSpPr txBox="1"/>
          <p:nvPr/>
        </p:nvSpPr>
        <p:spPr>
          <a:xfrm>
            <a:off x="4766264" y="3061383"/>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Mass m</a:t>
            </a:r>
          </a:p>
        </p:txBody>
      </p:sp>
      <p:pic>
        <p:nvPicPr>
          <p:cNvPr id="16"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5132426" y="2846673"/>
            <a:ext cx="464844" cy="2302952"/>
          </a:xfrm>
          <a:prstGeom prst="rect">
            <a:avLst/>
          </a:prstGeom>
          <a:noFill/>
          <a:ln cap="flat">
            <a:noFill/>
          </a:ln>
        </p:spPr>
      </p:pic>
      <p:cxnSp>
        <p:nvCxnSpPr>
          <p:cNvPr id="17" name="Connecteur droit avec flèche 16"/>
          <p:cNvCxnSpPr/>
          <p:nvPr/>
        </p:nvCxnSpPr>
        <p:spPr>
          <a:xfrm>
            <a:off x="5880378" y="1387547"/>
            <a:ext cx="0" cy="1205700"/>
          </a:xfrm>
          <a:prstGeom prst="straightConnector1">
            <a:avLst/>
          </a:prstGeom>
          <a:noFill/>
          <a:ln w="76196" cap="flat">
            <a:solidFill>
              <a:srgbClr val="008AB1"/>
            </a:solidFill>
            <a:prstDash val="solid"/>
            <a:miter/>
            <a:headEnd type="none" w="med" len="med"/>
            <a:tailEnd type="triangle" w="med" len="med"/>
          </a:ln>
        </p:spPr>
      </p:cxnSp>
      <p:sp>
        <p:nvSpPr>
          <p:cNvPr id="18" name="Rectangle 17"/>
          <p:cNvSpPr/>
          <p:nvPr/>
        </p:nvSpPr>
        <p:spPr>
          <a:xfrm>
            <a:off x="4270193" y="810341"/>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19" name="Connecteur droit avec flèche 18"/>
          <p:cNvCxnSpPr/>
          <p:nvPr/>
        </p:nvCxnSpPr>
        <p:spPr>
          <a:xfrm flipH="1" flipV="1">
            <a:off x="3158255" y="3384102"/>
            <a:ext cx="1426" cy="1276539"/>
          </a:xfrm>
          <a:prstGeom prst="straightConnector1">
            <a:avLst/>
          </a:prstGeom>
          <a:noFill/>
          <a:ln w="76196" cap="flat">
            <a:solidFill>
              <a:srgbClr val="008AB1"/>
            </a:solidFill>
            <a:prstDash val="solid"/>
            <a:miter/>
            <a:headEnd type="none" w="med" len="med"/>
            <a:tailEnd type="triangle" w="med" len="med"/>
          </a:ln>
        </p:spPr>
      </p:cxnSp>
      <p:sp>
        <p:nvSpPr>
          <p:cNvPr id="20" name="ZoneTexte 19"/>
          <p:cNvSpPr txBox="1"/>
          <p:nvPr/>
        </p:nvSpPr>
        <p:spPr>
          <a:xfrm>
            <a:off x="1217143" y="2298044"/>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a:t>
            </a:r>
          </a:p>
        </p:txBody>
      </p:sp>
      <p:sp>
        <p:nvSpPr>
          <p:cNvPr id="21" name="Espace réservé du numéro de diapositive 20"/>
          <p:cNvSpPr>
            <a:spLocks noGrp="1"/>
          </p:cNvSpPr>
          <p:nvPr>
            <p:ph type="sldNum" sz="quarter" idx="8"/>
          </p:nvPr>
        </p:nvSpPr>
        <p:spPr/>
        <p:txBody>
          <a:bodyPr/>
          <a:lstStyle/>
          <a:p>
            <a:pPr lvl="0"/>
            <a:fld id="{076F6770-30F6-4909-B022-5A2181746AF4}" type="slidenum">
              <a:rPr lang="fr-FR" smtClean="0"/>
              <a:t>17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Cantilevers</a:t>
            </a:r>
          </a:p>
        </p:txBody>
      </p:sp>
      <p:pic>
        <p:nvPicPr>
          <p:cNvPr id="3"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1033957" y="873901"/>
            <a:ext cx="1561063" cy="1381859"/>
          </a:xfrm>
          <a:prstGeom prst="rect">
            <a:avLst/>
          </a:prstGeom>
          <a:noFill/>
          <a:ln cap="flat">
            <a:noFill/>
          </a:ln>
        </p:spPr>
      </p:pic>
      <p:sp>
        <p:nvSpPr>
          <p:cNvPr id="4" name="Rectangle 3"/>
          <p:cNvSpPr/>
          <p:nvPr/>
        </p:nvSpPr>
        <p:spPr>
          <a:xfrm>
            <a:off x="1061673" y="2248692"/>
            <a:ext cx="1656179" cy="627022"/>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ZoneTexte 4"/>
          <p:cNvSpPr txBox="1"/>
          <p:nvPr/>
        </p:nvSpPr>
        <p:spPr>
          <a:xfrm>
            <a:off x="1217143" y="2298044"/>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a:t>
            </a:r>
          </a:p>
        </p:txBody>
      </p:sp>
      <p:pic>
        <p:nvPicPr>
          <p:cNvPr id="6"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650848" y="3276734"/>
            <a:ext cx="464844" cy="2302952"/>
          </a:xfrm>
          <a:prstGeom prst="rect">
            <a:avLst/>
          </a:prstGeom>
          <a:noFill/>
          <a:ln cap="flat">
            <a:noFill/>
          </a:ln>
        </p:spPr>
      </p:pic>
      <p:sp>
        <p:nvSpPr>
          <p:cNvPr id="7" name="Rectangle 6"/>
          <p:cNvSpPr/>
          <p:nvPr/>
        </p:nvSpPr>
        <p:spPr>
          <a:xfrm>
            <a:off x="719833" y="810341"/>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8" name="Connecteur droit avec flèche 18"/>
          <p:cNvCxnSpPr/>
          <p:nvPr/>
        </p:nvCxnSpPr>
        <p:spPr>
          <a:xfrm flipH="1" flipV="1">
            <a:off x="3158255" y="3384102"/>
            <a:ext cx="1426" cy="1276539"/>
          </a:xfrm>
          <a:prstGeom prst="straightConnector1">
            <a:avLst/>
          </a:prstGeom>
          <a:noFill/>
          <a:ln w="76196" cap="flat">
            <a:solidFill>
              <a:srgbClr val="008AB1"/>
            </a:solidFill>
            <a:prstDash val="solid"/>
            <a:miter/>
            <a:headEnd type="none" w="med" len="med"/>
            <a:tailEnd type="triangle" w="med" len="med"/>
          </a:ln>
        </p:spPr>
      </p:cxnSp>
      <p:pic>
        <p:nvPicPr>
          <p:cNvPr id="9"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5"/>
          <a:srcRect t="6151" b="6205"/>
          <a:stretch>
            <a:fillRect/>
          </a:stretch>
        </p:blipFill>
        <p:spPr>
          <a:xfrm>
            <a:off x="4584316" y="873901"/>
            <a:ext cx="1561063" cy="601528"/>
          </a:xfrm>
          <a:prstGeom prst="rect">
            <a:avLst/>
          </a:prstGeom>
          <a:noFill/>
          <a:ln cap="flat">
            <a:noFill/>
          </a:ln>
        </p:spPr>
      </p:pic>
      <p:sp>
        <p:nvSpPr>
          <p:cNvPr id="10" name="Rectangle 21"/>
          <p:cNvSpPr/>
          <p:nvPr/>
        </p:nvSpPr>
        <p:spPr>
          <a:xfrm>
            <a:off x="4536759" y="1470794"/>
            <a:ext cx="1656179" cy="627022"/>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ZoneTexte 22"/>
          <p:cNvSpPr txBox="1"/>
          <p:nvPr/>
        </p:nvSpPr>
        <p:spPr>
          <a:xfrm>
            <a:off x="4615781" y="1470903"/>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a:t>
            </a:r>
          </a:p>
        </p:txBody>
      </p:sp>
      <p:pic>
        <p:nvPicPr>
          <p:cNvPr id="12"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5085188" y="1237494"/>
            <a:ext cx="464844" cy="2302952"/>
          </a:xfrm>
          <a:prstGeom prst="rect">
            <a:avLst/>
          </a:prstGeom>
          <a:noFill/>
          <a:ln cap="flat">
            <a:noFill/>
          </a:ln>
        </p:spPr>
      </p:pic>
      <p:sp>
        <p:nvSpPr>
          <p:cNvPr id="13" name="Rectangle 24"/>
          <p:cNvSpPr/>
          <p:nvPr/>
        </p:nvSpPr>
        <p:spPr>
          <a:xfrm>
            <a:off x="4270193" y="810341"/>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14" name="Connecteur droit avec flèche 28"/>
          <p:cNvCxnSpPr/>
          <p:nvPr/>
        </p:nvCxnSpPr>
        <p:spPr>
          <a:xfrm flipV="1">
            <a:off x="6437814" y="1501728"/>
            <a:ext cx="0" cy="827047"/>
          </a:xfrm>
          <a:prstGeom prst="straightConnector1">
            <a:avLst/>
          </a:prstGeom>
          <a:noFill/>
          <a:ln w="76196" cap="flat">
            <a:solidFill>
              <a:srgbClr val="5B9BD5"/>
            </a:solidFill>
            <a:prstDash val="solid"/>
            <a:miter/>
            <a:headEnd type="none" w="med" len="med"/>
            <a:tailEnd type="triangle" w="med" len="med"/>
          </a:ln>
        </p:spPr>
      </p:cxnSp>
      <p:pic>
        <p:nvPicPr>
          <p:cNvPr id="15" name="Picture 2" descr="https://upload.wikimedia.org/wikipedia/commons/thumb/0/04/Argon_dimer_potential.png/1280px-Argon_dimer_potential.png">
            <a:extLst>
              <a:ext uri="{FF2B5EF4-FFF2-40B4-BE49-F238E27FC236}">
                <a16:creationId xmlns:a16="http://schemas.microsoft.com/office/drawing/2014/main" id="{00000000-0000-0000-0000-000000000000}"/>
              </a:ext>
            </a:extLst>
          </p:cNvPr>
          <p:cNvPicPr>
            <a:picLocks noChangeAspect="1"/>
          </p:cNvPicPr>
          <p:nvPr/>
        </p:nvPicPr>
        <p:blipFill>
          <a:blip r:embed="rId6"/>
          <a:srcRect l="7374" b="6601"/>
          <a:stretch>
            <a:fillRect/>
          </a:stretch>
        </p:blipFill>
        <p:spPr>
          <a:xfrm>
            <a:off x="3459184" y="4224070"/>
            <a:ext cx="3255648" cy="2297960"/>
          </a:xfrm>
          <a:prstGeom prst="rect">
            <a:avLst/>
          </a:prstGeom>
          <a:noFill/>
          <a:ln cap="flat">
            <a:noFill/>
          </a:ln>
        </p:spPr>
      </p:pic>
      <p:sp>
        <p:nvSpPr>
          <p:cNvPr id="16" name="ZoneTexte 34"/>
          <p:cNvSpPr txBox="1"/>
          <p:nvPr/>
        </p:nvSpPr>
        <p:spPr>
          <a:xfrm>
            <a:off x="3956974" y="6522031"/>
            <a:ext cx="3160550"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17" name="ZoneTexte 35"/>
          <p:cNvSpPr txBox="1"/>
          <p:nvPr/>
        </p:nvSpPr>
        <p:spPr>
          <a:xfrm rot="16200004">
            <a:off x="2958336" y="5143267"/>
            <a:ext cx="797228"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18" name="Rectangle 36"/>
          <p:cNvSpPr/>
          <p:nvPr/>
        </p:nvSpPr>
        <p:spPr>
          <a:xfrm>
            <a:off x="3774972" y="4368802"/>
            <a:ext cx="495211" cy="2006294"/>
          </a:xfrm>
          <a:prstGeom prst="rect">
            <a:avLst/>
          </a:prstGeom>
          <a:solidFill>
            <a:srgbClr val="00B0F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19" name="ZoneTexte 32"/>
          <p:cNvSpPr txBox="1"/>
          <p:nvPr/>
        </p:nvSpPr>
        <p:spPr>
          <a:xfrm>
            <a:off x="4184074" y="4658529"/>
            <a:ext cx="1474954" cy="769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Repulsive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Espace réservé du numéro de diapositive 19"/>
          <p:cNvSpPr>
            <a:spLocks noGrp="1"/>
          </p:cNvSpPr>
          <p:nvPr>
            <p:ph type="sldNum" sz="quarter" idx="8"/>
          </p:nvPr>
        </p:nvSpPr>
        <p:spPr/>
        <p:txBody>
          <a:bodyPr/>
          <a:lstStyle/>
          <a:p>
            <a:pPr lvl="0"/>
            <a:fld id="{076F6770-30F6-4909-B022-5A2181746AF4}" type="slidenum">
              <a:rPr lang="fr-FR" smtClean="0"/>
              <a:t>18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Cantilevers</a:t>
            </a:r>
          </a:p>
        </p:txBody>
      </p:sp>
      <p:pic>
        <p:nvPicPr>
          <p:cNvPr id="3"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1090769" y="2568165"/>
            <a:ext cx="1561063" cy="1381859"/>
          </a:xfrm>
          <a:prstGeom prst="rect">
            <a:avLst/>
          </a:prstGeom>
          <a:noFill/>
          <a:ln cap="flat">
            <a:noFill/>
          </a:ln>
        </p:spPr>
      </p:pic>
      <p:sp>
        <p:nvSpPr>
          <p:cNvPr id="4" name="Rectangle 25"/>
          <p:cNvSpPr/>
          <p:nvPr/>
        </p:nvSpPr>
        <p:spPr>
          <a:xfrm>
            <a:off x="1118484" y="3942965"/>
            <a:ext cx="1656179" cy="627022"/>
          </a:xfrm>
          <a:prstGeom prst="rect">
            <a:avLst/>
          </a:pr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ZoneTexte 26"/>
          <p:cNvSpPr txBox="1"/>
          <p:nvPr/>
        </p:nvSpPr>
        <p:spPr>
          <a:xfrm>
            <a:off x="1282583" y="3942965"/>
            <a:ext cx="134523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a:t>
            </a:r>
          </a:p>
        </p:txBody>
      </p:sp>
      <p:pic>
        <p:nvPicPr>
          <p:cNvPr id="6"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638888" y="4076093"/>
            <a:ext cx="464844" cy="2302952"/>
          </a:xfrm>
          <a:prstGeom prst="rect">
            <a:avLst/>
          </a:prstGeom>
          <a:noFill/>
          <a:ln cap="flat">
            <a:noFill/>
          </a:ln>
        </p:spPr>
      </p:pic>
      <p:cxnSp>
        <p:nvCxnSpPr>
          <p:cNvPr id="7" name="Connecteur droit avec flèche 29"/>
          <p:cNvCxnSpPr/>
          <p:nvPr/>
        </p:nvCxnSpPr>
        <p:spPr>
          <a:xfrm>
            <a:off x="1945340" y="4569979"/>
            <a:ext cx="0" cy="426165"/>
          </a:xfrm>
          <a:prstGeom prst="straightConnector1">
            <a:avLst/>
          </a:prstGeom>
          <a:noFill/>
          <a:ln w="28575" cap="flat">
            <a:solidFill>
              <a:srgbClr val="008AB1"/>
            </a:solidFill>
            <a:prstDash val="solid"/>
            <a:miter/>
            <a:headEnd type="triangle" w="med" len="med"/>
            <a:tailEnd type="triangle" w="med" len="med"/>
          </a:ln>
        </p:spPr>
      </p:cxnSp>
      <p:sp>
        <p:nvSpPr>
          <p:cNvPr id="8" name="Rectangle 30"/>
          <p:cNvSpPr/>
          <p:nvPr/>
        </p:nvSpPr>
        <p:spPr>
          <a:xfrm>
            <a:off x="1955197" y="4607524"/>
            <a:ext cx="883822"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9" name="Rectangle 31"/>
          <p:cNvSpPr/>
          <p:nvPr/>
        </p:nvSpPr>
        <p:spPr>
          <a:xfrm>
            <a:off x="776645" y="2504605"/>
            <a:ext cx="2337380" cy="127119"/>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10" name="Picture 2" descr="Risultati immagini per cantilevers AFM">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4392238" y="1099127"/>
            <a:ext cx="3771543" cy="2666600"/>
          </a:xfrm>
          <a:prstGeom prst="rect">
            <a:avLst/>
          </a:prstGeom>
          <a:noFill/>
          <a:ln cap="flat">
            <a:noFill/>
          </a:ln>
        </p:spPr>
      </p:pic>
      <p:pic>
        <p:nvPicPr>
          <p:cNvPr id="11" name="Picture 2" descr="D:\Luca\SEM\2017-05-19 - All PLL and All bound in QI\13.tif">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4392238" y="3851845"/>
            <a:ext cx="3735762" cy="2859831"/>
          </a:xfrm>
          <a:prstGeom prst="rect">
            <a:avLst/>
          </a:prstGeom>
          <a:noFill/>
          <a:ln cap="flat">
            <a:noFill/>
          </a:ln>
        </p:spPr>
      </p:pic>
      <p:sp>
        <p:nvSpPr>
          <p:cNvPr id="12" name="ZoneTexte 39"/>
          <p:cNvSpPr txBox="1"/>
          <p:nvPr/>
        </p:nvSpPr>
        <p:spPr>
          <a:xfrm>
            <a:off x="4608265" y="2526907"/>
            <a:ext cx="1378906"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Top view</a:t>
            </a:r>
          </a:p>
        </p:txBody>
      </p:sp>
      <p:sp>
        <p:nvSpPr>
          <p:cNvPr id="13" name="ZoneTexte 40"/>
          <p:cNvSpPr txBox="1"/>
          <p:nvPr/>
        </p:nvSpPr>
        <p:spPr>
          <a:xfrm>
            <a:off x="4608265" y="3995863"/>
            <a:ext cx="1456620"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Side view</a:t>
            </a:r>
          </a:p>
        </p:txBody>
      </p:sp>
      <p:sp>
        <p:nvSpPr>
          <p:cNvPr id="14" name="ZoneTexte 41"/>
          <p:cNvSpPr txBox="1"/>
          <p:nvPr/>
        </p:nvSpPr>
        <p:spPr>
          <a:xfrm>
            <a:off x="2046655" y="2982096"/>
            <a:ext cx="1744327"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a:t>
            </a:r>
          </a:p>
        </p:txBody>
      </p:sp>
      <p:sp>
        <p:nvSpPr>
          <p:cNvPr id="15" name="Espace réservé du numéro de diapositive 14"/>
          <p:cNvSpPr>
            <a:spLocks noGrp="1"/>
          </p:cNvSpPr>
          <p:nvPr>
            <p:ph type="sldNum" sz="quarter" idx="8"/>
          </p:nvPr>
        </p:nvSpPr>
        <p:spPr/>
        <p:txBody>
          <a:bodyPr/>
          <a:lstStyle/>
          <a:p>
            <a:pPr lvl="0"/>
            <a:fld id="{076F6770-30F6-4909-B022-5A2181746AF4}" type="slidenum">
              <a:rPr lang="fr-FR" smtClean="0"/>
              <a:t>19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Atomic Force Microscopy and Scanning Probe Microscopy</a:t>
            </a:r>
          </a:p>
        </p:txBody>
      </p:sp>
      <p:sp>
        <p:nvSpPr>
          <p:cNvPr id="3" name="Rectangle 15"/>
          <p:cNvSpPr/>
          <p:nvPr/>
        </p:nvSpPr>
        <p:spPr>
          <a:xfrm>
            <a:off x="420880" y="1043531"/>
            <a:ext cx="2978054" cy="1400385"/>
          </a:xfrm>
          <a:prstGeom prst="rect">
            <a:avLst/>
          </a:prstGeom>
          <a:noFill/>
          <a:ln cap="flat">
            <a:noFill/>
            <a:prstDash val="solid"/>
          </a:ln>
        </p:spPr>
        <p:txBody>
          <a:bodyPr vert="horz" wrap="none" lIns="0" tIns="0" rIns="0" bIns="0" anchor="ctr"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008AB1"/>
                </a:solidFill>
                <a:uFillTx/>
                <a:latin typeface="Source Sans Pro Light" pitchFamily="34"/>
                <a:ea typeface="Source Sans Pro Light" pitchFamily="34"/>
              </a:rPr>
              <a:t>1981 - Invention of the STM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000" b="1"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700" b="1"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000" b="1" i="0" u="none" strike="noStrike" kern="1200" cap="none" spc="0" baseline="0">
                <a:solidFill>
                  <a:srgbClr val="008AB1"/>
                </a:solidFill>
                <a:uFillTx/>
                <a:latin typeface="Source Sans Pro Light" pitchFamily="34"/>
                <a:ea typeface="Source Sans Pro Light" pitchFamily="34"/>
              </a:rPr>
              <a:t>1986 - Invention of the AFM</a:t>
            </a:r>
            <a:endParaRPr lang="fr-FR" sz="20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1200" cap="none" spc="0" baseline="0">
              <a:solidFill>
                <a:srgbClr val="008AB1"/>
              </a:solidFill>
              <a:uFillTx/>
              <a:latin typeface="Source Sans Pro Light" pitchFamily="34"/>
              <a:ea typeface="Source Sans Pro Light" pitchFamily="34"/>
            </a:endParaRPr>
          </a:p>
        </p:txBody>
      </p:sp>
      <p:sp>
        <p:nvSpPr>
          <p:cNvPr id="4" name="Rectangle 16"/>
          <p:cNvSpPr/>
          <p:nvPr/>
        </p:nvSpPr>
        <p:spPr>
          <a:xfrm>
            <a:off x="87535" y="5547801"/>
            <a:ext cx="9577059" cy="338556"/>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8AB1"/>
                </a:solidFill>
                <a:uFillTx/>
                <a:latin typeface="Source Sans Pro Light" pitchFamily="34"/>
                <a:ea typeface="Source Sans Pro Light" pitchFamily="34"/>
              </a:rPr>
              <a:t>Binnig G, Quate CF, Gerber C. Atomic force microscope. </a:t>
            </a:r>
            <a:r>
              <a:rPr lang="fr-FR" sz="1600" b="0" i="1" u="none" strike="noStrike" kern="1200" cap="none" spc="0" baseline="0">
                <a:solidFill>
                  <a:srgbClr val="008AB1"/>
                </a:solidFill>
                <a:uFillTx/>
                <a:latin typeface="Source Sans Pro Light" pitchFamily="34"/>
                <a:ea typeface="Source Sans Pro Light" pitchFamily="34"/>
              </a:rPr>
              <a:t>Phys. Rev. Lett. </a:t>
            </a:r>
            <a:r>
              <a:rPr lang="fr-FR" sz="1600" b="0" i="0" u="none" strike="noStrike" kern="1200" cap="none" spc="0" baseline="0">
                <a:solidFill>
                  <a:srgbClr val="008AB1"/>
                </a:solidFill>
                <a:uFillTx/>
                <a:latin typeface="Source Sans Pro Light" pitchFamily="34"/>
                <a:ea typeface="Source Sans Pro Light" pitchFamily="34"/>
              </a:rPr>
              <a:t>1986 Mar 3;56(9):930-933</a:t>
            </a:r>
          </a:p>
        </p:txBody>
      </p:sp>
      <p:pic>
        <p:nvPicPr>
          <p:cNvPr id="5" name="Picture 2" descr="https://upload.wikimedia.org/wikipedia/commons/thumb/c/c7/Atomic_Force_Microscope_Science_Museum_London.jpg/1024px-Atomic_Force_Microscope_Science_Museum_London.jpg">
            <a:extLst>
              <a:ext uri="{FF2B5EF4-FFF2-40B4-BE49-F238E27FC236}">
                <a16:creationId xmlns:a16="http://schemas.microsoft.com/office/drawing/2014/main" id="{00000000-0000-0000-0000-000000000000}"/>
              </a:ext>
            </a:extLst>
          </p:cNvPr>
          <p:cNvPicPr>
            <a:picLocks noChangeAspect="1"/>
          </p:cNvPicPr>
          <p:nvPr/>
        </p:nvPicPr>
        <p:blipFill>
          <a:blip r:embed="rId3"/>
          <a:srcRect l="19219" t="8208" r="18859" b="39188"/>
          <a:stretch>
            <a:fillRect/>
          </a:stretch>
        </p:blipFill>
        <p:spPr>
          <a:xfrm>
            <a:off x="215780" y="2555702"/>
            <a:ext cx="4094171" cy="2880323"/>
          </a:xfrm>
          <a:prstGeom prst="rect">
            <a:avLst/>
          </a:prstGeom>
          <a:noFill/>
          <a:ln cap="flat">
            <a:noFill/>
          </a:ln>
        </p:spPr>
      </p:pic>
      <p:pic>
        <p:nvPicPr>
          <p:cNvPr id="6" name="Picture 4" descr="Risultati immagini per nobel prize in physics 1986">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4618168" y="1563944"/>
            <a:ext cx="4112614" cy="3737984"/>
          </a:xfrm>
          <a:prstGeom prst="rect">
            <a:avLst/>
          </a:prstGeom>
          <a:noFill/>
          <a:ln cap="flat">
            <a:noFill/>
          </a:ln>
        </p:spPr>
      </p:pic>
      <p:sp>
        <p:nvSpPr>
          <p:cNvPr id="7" name="Rectangle 19"/>
          <p:cNvSpPr/>
          <p:nvPr/>
        </p:nvSpPr>
        <p:spPr>
          <a:xfrm>
            <a:off x="5976234" y="3011055"/>
            <a:ext cx="2754547" cy="2290873"/>
          </a:xfrm>
          <a:prstGeom prst="rect">
            <a:avLst/>
          </a:prstGeom>
          <a:noFill/>
          <a:ln w="76196"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Espace réservé du numéro de diapositive 7"/>
          <p:cNvSpPr>
            <a:spLocks noGrp="1"/>
          </p:cNvSpPr>
          <p:nvPr>
            <p:ph type="sldNum" sz="quarter" idx="8"/>
          </p:nvPr>
        </p:nvSpPr>
        <p:spPr/>
        <p:txBody>
          <a:bodyPr/>
          <a:lstStyle/>
          <a:p>
            <a:pPr lvl="0"/>
            <a:fld id="{076F6770-30F6-4909-B022-5A2181746AF4}" type="slidenum">
              <a:rPr lang="fr-FR" smtClean="0"/>
              <a:t>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Cantilevers</a:t>
            </a:r>
          </a:p>
        </p:txBody>
      </p:sp>
      <p:sp>
        <p:nvSpPr>
          <p:cNvPr id="3" name="ZoneTexte 2"/>
          <p:cNvSpPr txBox="1"/>
          <p:nvPr/>
        </p:nvSpPr>
        <p:spPr>
          <a:xfrm>
            <a:off x="713459" y="846273"/>
            <a:ext cx="8095999" cy="132343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dirty="0">
                <a:solidFill>
                  <a:srgbClr val="008AB1"/>
                </a:solidFill>
                <a:uFillTx/>
                <a:latin typeface="Source Sans Pro Light" pitchFamily="34"/>
                <a:ea typeface="Source Sans Pro Light" pitchFamily="34"/>
              </a:rPr>
              <a:t>Stiffness k: from 0.006 N/m to 100 </a:t>
            </a:r>
            <a:r>
              <a:rPr lang="fr-FR" sz="4000" b="0" i="0" u="none" strike="noStrike" kern="1200" cap="none" spc="0" baseline="0" dirty="0" smtClean="0">
                <a:solidFill>
                  <a:srgbClr val="008AB1"/>
                </a:solidFill>
                <a:uFillTx/>
                <a:latin typeface="Source Sans Pro Light" pitchFamily="34"/>
                <a:ea typeface="Source Sans Pro Light" pitchFamily="34"/>
              </a:rPr>
              <a:t>N/m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u="sng" kern="0" dirty="0" smtClean="0">
                <a:solidFill>
                  <a:srgbClr val="008AB1"/>
                </a:solidFill>
                <a:latin typeface="Source Sans Pro Light" pitchFamily="34"/>
                <a:ea typeface="Source Sans Pro Light" pitchFamily="34"/>
              </a:rPr>
              <a:t>Extrinsic property</a:t>
            </a:r>
            <a:endParaRPr lang="fr-FR" sz="4000" b="0" i="0" u="sng" strike="noStrike" kern="1200" cap="none" spc="0" baseline="0" dirty="0">
              <a:solidFill>
                <a:srgbClr val="008AB1"/>
              </a:solidFill>
              <a:uFillTx/>
              <a:latin typeface="Source Sans Pro Light" pitchFamily="34"/>
              <a:ea typeface="Source Sans Pro Light" pitchFamily="34"/>
            </a:endParaRPr>
          </a:p>
        </p:txBody>
      </p:sp>
      <p:pic>
        <p:nvPicPr>
          <p:cNvPr id="4"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l="28907" t="6151" r="30014" b="6205"/>
          <a:stretch>
            <a:fillRect/>
          </a:stretch>
        </p:blipFill>
        <p:spPr>
          <a:xfrm>
            <a:off x="240148" y="907137"/>
            <a:ext cx="468921" cy="1010471"/>
          </a:xfrm>
          <a:prstGeom prst="rect">
            <a:avLst/>
          </a:prstGeom>
          <a:noFill/>
          <a:ln cap="flat">
            <a:noFill/>
          </a:ln>
        </p:spPr>
      </p:pic>
      <p:pic>
        <p:nvPicPr>
          <p:cNvPr id="5" name="Picture 2" descr="Risultati immagini per cantilever afm">
            <a:extLst>
              <a:ext uri="{FF2B5EF4-FFF2-40B4-BE49-F238E27FC236}">
                <a16:creationId xmlns:a16="http://schemas.microsoft.com/office/drawing/2014/main" id="{00000000-0000-0000-0000-000000000000}"/>
              </a:ext>
            </a:extLst>
          </p:cNvPr>
          <p:cNvPicPr>
            <a:picLocks noChangeAspect="1"/>
          </p:cNvPicPr>
          <p:nvPr/>
        </p:nvPicPr>
        <p:blipFill>
          <a:blip r:embed="rId4"/>
          <a:srcRect t="33092" r="32754"/>
          <a:stretch>
            <a:fillRect/>
          </a:stretch>
        </p:blipFill>
        <p:spPr>
          <a:xfrm>
            <a:off x="1140695" y="2175549"/>
            <a:ext cx="2592287" cy="2046207"/>
          </a:xfrm>
          <a:prstGeom prst="rect">
            <a:avLst/>
          </a:prstGeom>
          <a:noFill/>
          <a:ln cap="flat">
            <a:noFill/>
          </a:ln>
        </p:spPr>
      </p:pic>
      <p:sp>
        <p:nvSpPr>
          <p:cNvPr id="6" name="Rectangle 5"/>
          <p:cNvSpPr/>
          <p:nvPr/>
        </p:nvSpPr>
        <p:spPr>
          <a:xfrm>
            <a:off x="2272146" y="3516527"/>
            <a:ext cx="1460836" cy="690426"/>
          </a:xfrm>
          <a:prstGeom prst="rect">
            <a:avLst/>
          </a:pr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7" name="Rectangle 6"/>
          <p:cNvSpPr/>
          <p:nvPr/>
        </p:nvSpPr>
        <p:spPr>
          <a:xfrm>
            <a:off x="2188506" y="3536405"/>
            <a:ext cx="496674" cy="375032"/>
          </a:xfrm>
          <a:prstGeom prst="rect">
            <a:avLst/>
          </a:pr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8" name="Rectangle 7"/>
          <p:cNvSpPr/>
          <p:nvPr/>
        </p:nvSpPr>
        <p:spPr>
          <a:xfrm>
            <a:off x="122207" y="5965212"/>
            <a:ext cx="7857603" cy="70788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a:solidFill>
                  <a:srgbClr val="008AB1"/>
                </a:solidFill>
                <a:uFillTx/>
                <a:latin typeface="Source Sans Pro Light" pitchFamily="34"/>
                <a:ea typeface="Source Sans Pro Light" pitchFamily="34"/>
              </a:rPr>
              <a:t>Materials: Silicon and Silicon Nitride</a:t>
            </a:r>
          </a:p>
        </p:txBody>
      </p:sp>
      <mc:AlternateContent xmlns:mc="http://schemas.openxmlformats.org/markup-compatibility/2006" xmlns:a14="http://schemas.microsoft.com/office/drawing/2010/main">
        <mc:Choice Requires="a14">
          <p:sp>
            <p:nvSpPr>
              <p:cNvPr id="9" name="ZoneTexte 8"/>
              <p:cNvSpPr txBox="1"/>
              <p:nvPr/>
            </p:nvSpPr>
            <p:spPr>
              <a:xfrm>
                <a:off x="3933705" y="2435304"/>
                <a:ext cx="2214132" cy="1200329"/>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𝑘</m:t>
                      </m:r>
                      <m:r>
                        <a:rPr lang="fr-FR" sz="3600" i="0">
                          <a:solidFill>
                            <a:srgbClr val="008AB1"/>
                          </a:solidFill>
                          <a:latin typeface="Cambria Math" panose="02040503050406030204" pitchFamily="18" charset="0"/>
                        </a:rPr>
                        <m:t>=</m:t>
                      </m:r>
                      <m:f>
                        <m:fPr>
                          <m:ctrlPr>
                            <a:rPr lang="fr-FR" sz="3600" i="1">
                              <a:solidFill>
                                <a:srgbClr val="008AB1"/>
                              </a:solidFill>
                              <a:latin typeface="Cambria Math" panose="02040503050406030204" pitchFamily="18" charset="0"/>
                            </a:rPr>
                          </m:ctrlPr>
                        </m:fPr>
                        <m:num>
                          <m:r>
                            <a:rPr lang="fr-FR" sz="3600" i="1">
                              <a:solidFill>
                                <a:srgbClr val="008AB1"/>
                              </a:solidFill>
                              <a:latin typeface="Cambria Math" panose="02040503050406030204" pitchFamily="18" charset="0"/>
                            </a:rPr>
                            <m:t>𝐸𝑤</m:t>
                          </m:r>
                          <m:sSup>
                            <m:sSupPr>
                              <m:ctrlPr>
                                <a:rPr lang="fr-FR" sz="3600" i="1">
                                  <a:solidFill>
                                    <a:srgbClr val="008AB1"/>
                                  </a:solidFill>
                                  <a:latin typeface="Cambria Math" panose="02040503050406030204" pitchFamily="18" charset="0"/>
                                </a:rPr>
                              </m:ctrlPr>
                            </m:sSupPr>
                            <m:e>
                              <m:r>
                                <a:rPr lang="fr-FR" sz="3600" i="1">
                                  <a:solidFill>
                                    <a:srgbClr val="008AB1"/>
                                  </a:solidFill>
                                  <a:latin typeface="Cambria Math" panose="02040503050406030204" pitchFamily="18" charset="0"/>
                                </a:rPr>
                                <m:t>𝑡</m:t>
                              </m:r>
                            </m:e>
                            <m:sup>
                              <m:r>
                                <a:rPr lang="fr-FR" sz="3600" i="0">
                                  <a:solidFill>
                                    <a:srgbClr val="008AB1"/>
                                  </a:solidFill>
                                  <a:latin typeface="Cambria Math" panose="02040503050406030204" pitchFamily="18" charset="0"/>
                                </a:rPr>
                                <m:t>3</m:t>
                              </m:r>
                            </m:sup>
                          </m:sSup>
                        </m:num>
                        <m:den>
                          <m:r>
                            <a:rPr lang="fr-FR" sz="3600" i="0">
                              <a:solidFill>
                                <a:srgbClr val="008AB1"/>
                              </a:solidFill>
                              <a:latin typeface="Cambria Math" panose="02040503050406030204" pitchFamily="18" charset="0"/>
                            </a:rPr>
                            <m:t>4</m:t>
                          </m:r>
                          <m:sSup>
                            <m:sSupPr>
                              <m:ctrlPr>
                                <a:rPr lang="fr-FR" sz="3600" i="1">
                                  <a:solidFill>
                                    <a:srgbClr val="008AB1"/>
                                  </a:solidFill>
                                  <a:latin typeface="Cambria Math" panose="02040503050406030204" pitchFamily="18" charset="0"/>
                                </a:rPr>
                              </m:ctrlPr>
                            </m:sSupPr>
                            <m:e>
                              <m:r>
                                <a:rPr lang="fr-FR" sz="3600" i="1">
                                  <a:solidFill>
                                    <a:srgbClr val="008AB1"/>
                                  </a:solidFill>
                                  <a:latin typeface="Cambria Math" panose="02040503050406030204" pitchFamily="18" charset="0"/>
                                </a:rPr>
                                <m:t>𝐿</m:t>
                              </m:r>
                            </m:e>
                            <m:sup>
                              <m:r>
                                <a:rPr lang="fr-FR" sz="3600" i="0">
                                  <a:solidFill>
                                    <a:srgbClr val="008AB1"/>
                                  </a:solidFill>
                                  <a:latin typeface="Cambria Math" panose="02040503050406030204" pitchFamily="18" charset="0"/>
                                </a:rPr>
                                <m:t>3</m:t>
                              </m:r>
                            </m:sup>
                          </m:sSup>
                        </m:den>
                      </m:f>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9" name="ZoneTexte 8"/>
              <p:cNvSpPr txBox="1">
                <a:spLocks noRot="1" noChangeAspect="1" noMove="1" noResize="1" noEditPoints="1" noAdjustHandles="1" noChangeArrowheads="1" noChangeShapeType="1" noTextEdit="1"/>
              </p:cNvSpPr>
              <p:nvPr/>
            </p:nvSpPr>
            <p:spPr>
              <a:xfrm>
                <a:off x="3933705" y="2435304"/>
                <a:ext cx="2214132" cy="1200329"/>
              </a:xfrm>
              <a:prstGeom prst="rect">
                <a:avLst/>
              </a:prstGeom>
              <a:blipFill>
                <a:blip r:embed="rId5"/>
                <a:stretch>
                  <a:fillRect/>
                </a:stretch>
              </a:blipFill>
              <a:ln cap="flat">
                <a:noFill/>
              </a:ln>
            </p:spPr>
            <p:txBody>
              <a:bodyPr/>
              <a:lstStyle/>
              <a:p>
                <a:r>
                  <a:rPr lang="fr-FR">
                    <a:noFill/>
                  </a:rPr>
                  <a:t> </a:t>
                </a:r>
              </a:p>
            </p:txBody>
          </p:sp>
        </mc:Fallback>
      </mc:AlternateContent>
      <p:sp>
        <p:nvSpPr>
          <p:cNvPr id="10" name="Rectangle 9"/>
          <p:cNvSpPr/>
          <p:nvPr/>
        </p:nvSpPr>
        <p:spPr>
          <a:xfrm>
            <a:off x="122207" y="5287724"/>
            <a:ext cx="6938887" cy="70788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none" spc="0" baseline="0" dirty="0" smtClean="0">
                <a:solidFill>
                  <a:srgbClr val="008AB1"/>
                </a:solidFill>
                <a:uFillTx/>
                <a:latin typeface="Source Sans Pro Light" pitchFamily="34"/>
                <a:ea typeface="Source Sans Pro Light" pitchFamily="34"/>
              </a:rPr>
              <a:t>Length</a:t>
            </a:r>
            <a:r>
              <a:rPr lang="fr-FR" sz="4000" b="0" i="0" u="none" strike="noStrike" kern="1200" cap="none" spc="0" baseline="0" dirty="0" smtClean="0">
                <a:solidFill>
                  <a:srgbClr val="008AB1"/>
                </a:solidFill>
                <a:uFillTx/>
                <a:latin typeface="Source Sans Pro Light" pitchFamily="34"/>
                <a:ea typeface="Source Sans Pro Light" pitchFamily="34"/>
              </a:rPr>
              <a:t> </a:t>
            </a:r>
            <a:r>
              <a:rPr lang="fr-FR" sz="4000" b="0" i="0" u="none" strike="noStrike" kern="1200" cap="none" spc="0" baseline="0" dirty="0">
                <a:solidFill>
                  <a:srgbClr val="008AB1"/>
                </a:solidFill>
                <a:uFillTx/>
                <a:latin typeface="Source Sans Pro Light" pitchFamily="34"/>
                <a:ea typeface="Source Sans Pro Light" pitchFamily="34"/>
              </a:rPr>
              <a:t>L: from 10 µm to 500 µm</a:t>
            </a:r>
          </a:p>
        </p:txBody>
      </p:sp>
      <p:sp>
        <p:nvSpPr>
          <p:cNvPr id="11" name="Rectangle 10"/>
          <p:cNvSpPr/>
          <p:nvPr/>
        </p:nvSpPr>
        <p:spPr>
          <a:xfrm>
            <a:off x="6348560" y="2406673"/>
            <a:ext cx="2807244" cy="132343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1" u="none" strike="noStrike" kern="1200" cap="none" spc="0" baseline="0">
                <a:solidFill>
                  <a:srgbClr val="008AB1"/>
                </a:solidFill>
                <a:uFillTx/>
                <a:latin typeface="Source Sans Pro Light" pitchFamily="34"/>
                <a:ea typeface="Source Sans Pro Light" pitchFamily="34"/>
              </a:rPr>
              <a:t>k </a:t>
            </a:r>
            <a:r>
              <a:rPr lang="fr-FR" sz="4000" b="1" i="0" u="none" strike="noStrike" kern="1200" cap="none" spc="0" baseline="0">
                <a:solidFill>
                  <a:srgbClr val="008AB1"/>
                </a:solidFill>
                <a:uFillTx/>
                <a:latin typeface="Source Sans Pro Light" pitchFamily="34"/>
                <a:ea typeface="Source Sans Pro Light" pitchFamily="34"/>
              </a:rPr>
              <a:t>must be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1" i="0" u="none" strike="noStrike" kern="1200" cap="none" spc="0" baseline="0">
                <a:solidFill>
                  <a:srgbClr val="008AB1"/>
                </a:solidFill>
                <a:uFillTx/>
                <a:latin typeface="Source Sans Pro Light" pitchFamily="34"/>
                <a:ea typeface="Source Sans Pro Light" pitchFamily="34"/>
              </a:rPr>
              <a:t>calibrated !!</a:t>
            </a:r>
          </a:p>
        </p:txBody>
      </p:sp>
      <p:sp>
        <p:nvSpPr>
          <p:cNvPr id="12" name="Espace réservé du numéro de diapositive 11"/>
          <p:cNvSpPr>
            <a:spLocks noGrp="1"/>
          </p:cNvSpPr>
          <p:nvPr>
            <p:ph type="sldNum" sz="quarter" idx="8"/>
          </p:nvPr>
        </p:nvSpPr>
        <p:spPr/>
        <p:txBody>
          <a:bodyPr/>
          <a:lstStyle/>
          <a:p>
            <a:pPr lvl="0"/>
            <a:fld id="{076F6770-30F6-4909-B022-5A2181746AF4}" type="slidenum">
              <a:rPr lang="fr-FR" smtClean="0"/>
              <a:t>20</a:t>
            </a:fld>
            <a:endParaRPr lang="fr-FR"/>
          </a:p>
        </p:txBody>
      </p:sp>
      <p:sp>
        <p:nvSpPr>
          <p:cNvPr id="13" name="Rectangle 12"/>
          <p:cNvSpPr/>
          <p:nvPr/>
        </p:nvSpPr>
        <p:spPr>
          <a:xfrm>
            <a:off x="122206" y="4331248"/>
            <a:ext cx="8958927" cy="70788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4000" b="0" i="0" u="none" strike="noStrike" kern="1200" cap="none" spc="0" baseline="0" dirty="0" smtClean="0">
                <a:solidFill>
                  <a:srgbClr val="008AB1"/>
                </a:solidFill>
                <a:uFillTx/>
                <a:latin typeface="Source Sans Pro Light" pitchFamily="34"/>
                <a:ea typeface="Source Sans Pro Light" pitchFamily="34"/>
              </a:rPr>
              <a:t>E = Young’s modulus [Pa] </a:t>
            </a:r>
            <a:r>
              <a:rPr lang="en-US" sz="4000" b="0" i="0" u="sng" strike="noStrike" kern="1200" cap="none" spc="0" baseline="0" dirty="0" smtClean="0">
                <a:solidFill>
                  <a:srgbClr val="008AB1"/>
                </a:solidFill>
                <a:uFillTx/>
                <a:latin typeface="Source Sans Pro Light" pitchFamily="34"/>
                <a:ea typeface="Source Sans Pro Light" pitchFamily="34"/>
              </a:rPr>
              <a:t>intrinsic property</a:t>
            </a:r>
            <a:endParaRPr lang="fr-FR" sz="4000" b="0" i="0" u="sng" strike="noStrike" kern="1200" cap="none" spc="0" baseline="0" dirty="0">
              <a:solidFill>
                <a:srgbClr val="008AB1"/>
              </a:solidFill>
              <a:uFillTx/>
              <a:latin typeface="Source Sans Pro Light" pitchFamily="34"/>
              <a:ea typeface="Source Sans Pro Light" pitchFamily="34"/>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Cantilevers and </a:t>
            </a:r>
            <a:r>
              <a:rPr lang="fr-FR" sz="2400" dirty="0" err="1">
                <a:solidFill>
                  <a:srgbClr val="008AB1"/>
                </a:solidFill>
                <a:latin typeface="Source Sans Pro" pitchFamily="34"/>
                <a:ea typeface="Source Sans Pro" pitchFamily="34"/>
              </a:rPr>
              <a:t>harmonic</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oscillators</a:t>
            </a:r>
            <a:endParaRPr lang="fr-FR" sz="2400" dirty="0">
              <a:solidFill>
                <a:srgbClr val="008AB1"/>
              </a:solidFill>
              <a:latin typeface="Source Sans Pro" pitchFamily="34"/>
              <a:ea typeface="Source Sans Pro" pitchFamily="34"/>
            </a:endParaRPr>
          </a:p>
          <a:p>
            <a:pPr marL="0" lvl="0" indent="0">
              <a:buNone/>
            </a:pPr>
            <a:endParaRPr lang="fr-FR" sz="2400" dirty="0">
              <a:solidFill>
                <a:srgbClr val="008AB1"/>
              </a:solidFill>
              <a:latin typeface="Source Sans Pro" pitchFamily="34"/>
              <a:ea typeface="Source Sans Pro" pitchFamily="34"/>
            </a:endParaRPr>
          </a:p>
        </p:txBody>
      </p:sp>
      <p:pic>
        <p:nvPicPr>
          <p:cNvPr id="7"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614577" y="1971025"/>
            <a:ext cx="795125" cy="919447"/>
          </a:xfrm>
          <a:prstGeom prst="rect">
            <a:avLst/>
          </a:prstGeom>
          <a:noFill/>
          <a:ln cap="flat">
            <a:noFill/>
          </a:ln>
        </p:spPr>
      </p:pic>
      <p:sp>
        <p:nvSpPr>
          <p:cNvPr id="8" name="Rectangle 9"/>
          <p:cNvSpPr/>
          <p:nvPr/>
        </p:nvSpPr>
        <p:spPr>
          <a:xfrm>
            <a:off x="795893" y="2877854"/>
            <a:ext cx="478935" cy="446117"/>
          </a:xfrm>
          <a:prstGeom prst="rect">
            <a:avLst/>
          </a:prstGeom>
          <a:solidFill>
            <a:srgbClr val="008AB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ZoneTexte 10"/>
          <p:cNvSpPr txBox="1"/>
          <p:nvPr/>
        </p:nvSpPr>
        <p:spPr>
          <a:xfrm>
            <a:off x="1395566" y="2836788"/>
            <a:ext cx="204703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 [Kg]</a:t>
            </a:r>
          </a:p>
        </p:txBody>
      </p:sp>
      <p:pic>
        <p:nvPicPr>
          <p:cNvPr id="10"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042416" y="2982233"/>
            <a:ext cx="464844" cy="2302952"/>
          </a:xfrm>
          <a:prstGeom prst="rect">
            <a:avLst/>
          </a:prstGeom>
          <a:noFill/>
          <a:ln cap="flat">
            <a:noFill/>
          </a:ln>
        </p:spPr>
      </p:pic>
      <p:cxnSp>
        <p:nvCxnSpPr>
          <p:cNvPr id="11" name="Connecteur droit avec flèche 12"/>
          <p:cNvCxnSpPr/>
          <p:nvPr/>
        </p:nvCxnSpPr>
        <p:spPr>
          <a:xfrm>
            <a:off x="1060530" y="3332366"/>
            <a:ext cx="0" cy="568921"/>
          </a:xfrm>
          <a:prstGeom prst="straightConnector1">
            <a:avLst/>
          </a:prstGeom>
          <a:noFill/>
          <a:ln w="28575" cap="flat">
            <a:solidFill>
              <a:srgbClr val="008AB1"/>
            </a:solidFill>
            <a:prstDash val="solid"/>
            <a:miter/>
            <a:headEnd type="arrow"/>
            <a:tailEnd type="arrow"/>
          </a:ln>
        </p:spPr>
      </p:cxnSp>
      <p:sp>
        <p:nvSpPr>
          <p:cNvPr id="12" name="Rectangle 13"/>
          <p:cNvSpPr/>
          <p:nvPr/>
        </p:nvSpPr>
        <p:spPr>
          <a:xfrm>
            <a:off x="1395566" y="3347289"/>
            <a:ext cx="2004520"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F</a:t>
            </a:r>
            <a:r>
              <a:rPr lang="fr-FR" sz="3000" b="0" i="0" u="none" strike="noStrike" kern="1200" cap="none" spc="0" baseline="-25000">
                <a:solidFill>
                  <a:srgbClr val="008AB1"/>
                </a:solidFill>
                <a:uFillTx/>
                <a:latin typeface="Source Sans Pro Light" pitchFamily="34"/>
                <a:ea typeface="Source Sans Pro Light" pitchFamily="34"/>
              </a:rPr>
              <a:t>interaction </a:t>
            </a:r>
            <a:r>
              <a:rPr lang="fr-FR" sz="3000" b="0" i="0" u="none" strike="noStrike" kern="1200" cap="none" spc="0" baseline="0">
                <a:solidFill>
                  <a:srgbClr val="008AB1"/>
                </a:solidFill>
                <a:uFillTx/>
                <a:latin typeface="Source Sans Pro Light" pitchFamily="34"/>
                <a:ea typeface="Source Sans Pro Light" pitchFamily="34"/>
              </a:rPr>
              <a:t>[N]</a:t>
            </a:r>
          </a:p>
        </p:txBody>
      </p:sp>
      <p:sp>
        <p:nvSpPr>
          <p:cNvPr id="13" name="Rectangle 14"/>
          <p:cNvSpPr/>
          <p:nvPr/>
        </p:nvSpPr>
        <p:spPr>
          <a:xfrm>
            <a:off x="590940" y="1837913"/>
            <a:ext cx="828272" cy="1121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ZoneTexte 15"/>
          <p:cNvSpPr txBox="1"/>
          <p:nvPr/>
        </p:nvSpPr>
        <p:spPr>
          <a:xfrm>
            <a:off x="1409703" y="2318744"/>
            <a:ext cx="273177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 [N/m]</a:t>
            </a:r>
          </a:p>
        </p:txBody>
      </p:sp>
      <p:sp>
        <p:nvSpPr>
          <p:cNvPr id="15" name="Rectangle 17"/>
          <p:cNvSpPr/>
          <p:nvPr/>
        </p:nvSpPr>
        <p:spPr>
          <a:xfrm>
            <a:off x="1395566" y="1786499"/>
            <a:ext cx="6827257"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Damping </a:t>
            </a:r>
            <a:r>
              <a:rPr lang="el-GR" sz="3000" b="0" i="0" u="none" strike="noStrike" kern="1200" cap="none" spc="0" baseline="0" dirty="0">
                <a:solidFill>
                  <a:srgbClr val="008AB1"/>
                </a:solidFill>
                <a:uFillTx/>
                <a:latin typeface="Source Sans Pro Light" pitchFamily="34"/>
                <a:ea typeface="Source Sans Pro Light" pitchFamily="34"/>
              </a:rPr>
              <a:t>δ</a:t>
            </a:r>
            <a:r>
              <a:rPr lang="fr-FR" sz="3000" b="0" i="0" u="none" strike="noStrike" kern="1200" cap="none" spc="0" baseline="0" dirty="0">
                <a:solidFill>
                  <a:srgbClr val="008AB1"/>
                </a:solidFill>
                <a:uFillTx/>
                <a:latin typeface="Source Sans Pro Light" pitchFamily="34"/>
                <a:ea typeface="Source Sans Pro Light" pitchFamily="34"/>
              </a:rPr>
              <a:t> [N s /m]: environment, viscosity</a:t>
            </a:r>
          </a:p>
        </p:txBody>
      </p:sp>
      <p:cxnSp>
        <p:nvCxnSpPr>
          <p:cNvPr id="16" name="Connecteur droit avec flèche 19"/>
          <p:cNvCxnSpPr/>
          <p:nvPr/>
        </p:nvCxnSpPr>
        <p:spPr>
          <a:xfrm flipV="1">
            <a:off x="374327" y="1785073"/>
            <a:ext cx="0" cy="2103431"/>
          </a:xfrm>
          <a:prstGeom prst="straightConnector1">
            <a:avLst/>
          </a:prstGeom>
          <a:noFill/>
          <a:ln w="38103" cap="flat">
            <a:solidFill>
              <a:srgbClr val="008AB1"/>
            </a:solidFill>
            <a:prstDash val="solid"/>
            <a:miter/>
            <a:tailEnd type="arrow"/>
          </a:ln>
        </p:spPr>
      </p:cxnSp>
      <p:sp>
        <p:nvSpPr>
          <p:cNvPr id="17" name="Rectangle 20"/>
          <p:cNvSpPr/>
          <p:nvPr/>
        </p:nvSpPr>
        <p:spPr>
          <a:xfrm>
            <a:off x="-17117" y="1656572"/>
            <a:ext cx="39145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Z</a:t>
            </a:r>
            <a:endParaRPr lang="fr-FR" sz="3000" b="0" i="0" u="none" strike="noStrike" kern="1200" cap="none" spc="0" baseline="0">
              <a:solidFill>
                <a:srgbClr val="000000"/>
              </a:solidFill>
              <a:uFillTx/>
              <a:latin typeface="Calibri"/>
            </a:endParaRPr>
          </a:p>
        </p:txBody>
      </p:sp>
      <mc:AlternateContent xmlns:mc="http://schemas.openxmlformats.org/markup-compatibility/2006" xmlns:a14="http://schemas.microsoft.com/office/drawing/2010/main">
        <mc:Choice Requires="a14">
          <p:sp>
            <p:nvSpPr>
              <p:cNvPr id="22" name="ZoneTexte 21"/>
              <p:cNvSpPr txBox="1"/>
              <p:nvPr/>
            </p:nvSpPr>
            <p:spPr>
              <a:xfrm>
                <a:off x="326073" y="832402"/>
                <a:ext cx="8035661" cy="64633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r>
                        <a:rPr lang="fr-FR" sz="3600" i="0">
                          <a:solidFill>
                            <a:srgbClr val="008AB1"/>
                          </a:solidFill>
                          <a:latin typeface="Cambria Math" panose="02040503050406030204" pitchFamily="18" charset="0"/>
                        </a:rPr>
                        <m:t>)</m:t>
                      </m:r>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2" name="ZoneTexte 21"/>
              <p:cNvSpPr txBox="1">
                <a:spLocks noRot="1" noChangeAspect="1" noMove="1" noResize="1" noEditPoints="1" noAdjustHandles="1" noChangeArrowheads="1" noChangeShapeType="1" noTextEdit="1"/>
              </p:cNvSpPr>
              <p:nvPr/>
            </p:nvSpPr>
            <p:spPr>
              <a:xfrm>
                <a:off x="326073" y="832402"/>
                <a:ext cx="8035661" cy="646331"/>
              </a:xfrm>
              <a:prstGeom prst="rect">
                <a:avLst/>
              </a:prstGeom>
              <a:blipFill>
                <a:blip r:embed="rId5"/>
                <a:stretch>
                  <a:fillRect/>
                </a:stretch>
              </a:blipFill>
              <a:ln cap="flat">
                <a:noFill/>
              </a:ln>
            </p:spPr>
            <p:txBody>
              <a:bodyPr/>
              <a:lstStyle/>
              <a:p>
                <a:r>
                  <a:rPr lang="fr-FR">
                    <a:noFill/>
                  </a:rPr>
                  <a:t> </a:t>
                </a:r>
              </a:p>
            </p:txBody>
          </p:sp>
        </mc:Fallback>
      </mc:AlternateContent>
      <p:sp>
        <p:nvSpPr>
          <p:cNvPr id="23" name="Ellipse 5"/>
          <p:cNvSpPr/>
          <p:nvPr/>
        </p:nvSpPr>
        <p:spPr>
          <a:xfrm>
            <a:off x="967702"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4" name="Ellipse 6"/>
          <p:cNvSpPr/>
          <p:nvPr/>
        </p:nvSpPr>
        <p:spPr>
          <a:xfrm>
            <a:off x="1068871"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5" name="Ellipse 7"/>
          <p:cNvSpPr/>
          <p:nvPr/>
        </p:nvSpPr>
        <p:spPr>
          <a:xfrm>
            <a:off x="2053784"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 name="Espace réservé du numéro de diapositive 2"/>
          <p:cNvSpPr>
            <a:spLocks noGrp="1"/>
          </p:cNvSpPr>
          <p:nvPr>
            <p:ph type="sldNum" sz="quarter" idx="8"/>
          </p:nvPr>
        </p:nvSpPr>
        <p:spPr/>
        <p:txBody>
          <a:bodyPr/>
          <a:lstStyle/>
          <a:p>
            <a:pPr lvl="0"/>
            <a:fld id="{076F6770-30F6-4909-B022-5A2181746AF4}" type="slidenum">
              <a:rPr lang="fr-FR" smtClean="0"/>
              <a:t>21</a:t>
            </a:fld>
            <a:endParaRPr lang="fr-FR"/>
          </a:p>
        </p:txBody>
      </p:sp>
      <mc:AlternateContent xmlns:mc="http://schemas.openxmlformats.org/markup-compatibility/2006" xmlns:a14="http://schemas.microsoft.com/office/drawing/2010/main">
        <mc:Choice Requires="a14">
          <p:sp>
            <p:nvSpPr>
              <p:cNvPr id="4" name="Rectangle 3"/>
              <p:cNvSpPr/>
              <p:nvPr/>
            </p:nvSpPr>
            <p:spPr>
              <a:xfrm>
                <a:off x="837077" y="1521124"/>
                <a:ext cx="463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solidFill>
                            <a:srgbClr val="008AB1"/>
                          </a:solidFill>
                          <a:latin typeface="Cambria Math" panose="02040503050406030204" pitchFamily="18" charset="0"/>
                        </a:rPr>
                        <m:t>𝐹</m:t>
                      </m:r>
                      <m:r>
                        <a:rPr lang="fr-FR" baseline="-25000">
                          <a:solidFill>
                            <a:srgbClr val="008AB1"/>
                          </a:solidFill>
                          <a:latin typeface="Cambria Math" panose="02040503050406030204" pitchFamily="18" charset="0"/>
                        </a:rPr>
                        <m:t>0</m:t>
                      </m:r>
                    </m:oMath>
                  </m:oMathPara>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837077" y="1521124"/>
                <a:ext cx="463588" cy="369332"/>
              </a:xfrm>
              <a:prstGeom prst="rect">
                <a:avLst/>
              </a:prstGeom>
              <a:blipFill>
                <a:blip r:embed="rId6"/>
                <a:stretch>
                  <a:fillRect/>
                </a:stretch>
              </a:blipFill>
            </p:spPr>
            <p:txBody>
              <a:bodyPr/>
              <a:lstStyle/>
              <a:p>
                <a:r>
                  <a:rPr lang="fr-FR">
                    <a:noFill/>
                  </a:rPr>
                  <a:t> </a:t>
                </a:r>
              </a:p>
            </p:txBody>
          </p:sp>
        </mc:Fallback>
      </mc:AlternateContent>
      <p:cxnSp>
        <p:nvCxnSpPr>
          <p:cNvPr id="20" name="Connecteur droit avec flèche 12"/>
          <p:cNvCxnSpPr/>
          <p:nvPr/>
        </p:nvCxnSpPr>
        <p:spPr>
          <a:xfrm>
            <a:off x="1237884" y="1535851"/>
            <a:ext cx="0" cy="326897"/>
          </a:xfrm>
          <a:prstGeom prst="straightConnector1">
            <a:avLst/>
          </a:prstGeom>
          <a:noFill/>
          <a:ln w="28575" cap="flat">
            <a:solidFill>
              <a:srgbClr val="008AB1"/>
            </a:solidFill>
            <a:prstDash val="solid"/>
            <a:miter/>
            <a:headEnd type="triangle" w="med" len="med"/>
            <a:tailEnd type="triangle" w="med" len="med"/>
          </a:ln>
        </p:spPr>
      </p:cxnSp>
      <p:sp>
        <p:nvSpPr>
          <p:cNvPr id="26" name="Rectangle 25"/>
          <p:cNvSpPr/>
          <p:nvPr/>
        </p:nvSpPr>
        <p:spPr>
          <a:xfrm>
            <a:off x="826030" y="2922555"/>
            <a:ext cx="372218" cy="369332"/>
          </a:xfrm>
          <a:prstGeom prst="rect">
            <a:avLst/>
          </a:prstGeom>
        </p:spPr>
        <p:txBody>
          <a:bodyPr wrap="none">
            <a:spAutoFit/>
          </a:bodyPr>
          <a:lstStyle/>
          <a:p>
            <a:r>
              <a:rPr lang="fr-FR" dirty="0">
                <a:solidFill>
                  <a:schemeClr val="bg1"/>
                </a:solidFill>
                <a:latin typeface="Source Sans Pro Light" pitchFamily="34"/>
                <a:ea typeface="Source Sans Pro Light" pitchFamily="34"/>
              </a:rPr>
              <a:t>m</a:t>
            </a:r>
            <a:endParaRPr lang="fr-F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Cantilevers and </a:t>
            </a:r>
            <a:r>
              <a:rPr lang="fr-FR" sz="2400" dirty="0" err="1">
                <a:solidFill>
                  <a:srgbClr val="008AB1"/>
                </a:solidFill>
                <a:latin typeface="Source Sans Pro" pitchFamily="34"/>
                <a:ea typeface="Source Sans Pro" pitchFamily="34"/>
              </a:rPr>
              <a:t>harmonic</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oscillators</a:t>
            </a:r>
            <a:endParaRPr lang="fr-FR" sz="2400" dirty="0">
              <a:solidFill>
                <a:srgbClr val="008AB1"/>
              </a:solidFill>
              <a:latin typeface="Source Sans Pro" pitchFamily="34"/>
              <a:ea typeface="Source Sans Pro" pitchFamily="34"/>
            </a:endParaRPr>
          </a:p>
        </p:txBody>
      </p:sp>
      <p:pic>
        <p:nvPicPr>
          <p:cNvPr id="3" name="Tacoma Bridge Collapse (1940).wmv">
            <a:extLst>
              <a:ext uri="{FF2B5EF4-FFF2-40B4-BE49-F238E27FC236}">
                <a16:creationId xmlns:a16="http://schemas.microsoft.com/office/drawing/2014/main" id="{00000000-0000-0000-0000-00000000000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374354" y="4892292"/>
            <a:ext cx="2701357" cy="1519513"/>
          </a:xfrm>
          <a:prstGeom prst="rect">
            <a:avLst/>
          </a:prstGeom>
          <a:noFill/>
          <a:ln cap="flat">
            <a:noFill/>
          </a:ln>
        </p:spPr>
      </p:pic>
      <p:pic>
        <p:nvPicPr>
          <p:cNvPr id="4" name="Bowed violin string in slow motion.wmv">
            <a:extLst>
              <a:ext uri="{FF2B5EF4-FFF2-40B4-BE49-F238E27FC236}">
                <a16:creationId xmlns:a16="http://schemas.microsoft.com/office/drawing/2014/main" id="{00000000-0000-0000-0000-00000000000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704258" y="4705151"/>
            <a:ext cx="2524923" cy="1893797"/>
          </a:xfrm>
          <a:prstGeom prst="rect">
            <a:avLst/>
          </a:prstGeom>
          <a:noFill/>
          <a:ln cap="flat">
            <a:noFill/>
          </a:ln>
        </p:spPr>
      </p:pic>
      <p:pic>
        <p:nvPicPr>
          <p:cNvPr id="9"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11"/>
          <a:srcRect t="6151" b="6205"/>
          <a:stretch>
            <a:fillRect/>
          </a:stretch>
        </p:blipFill>
        <p:spPr>
          <a:xfrm>
            <a:off x="614577" y="1971025"/>
            <a:ext cx="795125" cy="919447"/>
          </a:xfrm>
          <a:prstGeom prst="rect">
            <a:avLst/>
          </a:prstGeom>
          <a:noFill/>
          <a:ln cap="flat">
            <a:noFill/>
          </a:ln>
        </p:spPr>
      </p:pic>
      <p:sp>
        <p:nvSpPr>
          <p:cNvPr id="10" name="Rectangle 9"/>
          <p:cNvSpPr/>
          <p:nvPr/>
        </p:nvSpPr>
        <p:spPr>
          <a:xfrm>
            <a:off x="795893" y="2877854"/>
            <a:ext cx="478935" cy="446117"/>
          </a:xfrm>
          <a:prstGeom prst="rect">
            <a:avLst/>
          </a:prstGeom>
          <a:solidFill>
            <a:srgbClr val="008AB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ZoneTexte 10"/>
          <p:cNvSpPr txBox="1"/>
          <p:nvPr/>
        </p:nvSpPr>
        <p:spPr>
          <a:xfrm>
            <a:off x="1395566" y="2836788"/>
            <a:ext cx="204703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Mass m [Kg]</a:t>
            </a:r>
          </a:p>
        </p:txBody>
      </p:sp>
      <p:pic>
        <p:nvPicPr>
          <p:cNvPr id="12" name="Picture 2">
            <a:extLst>
              <a:ext uri="{FF2B5EF4-FFF2-40B4-BE49-F238E27FC236}">
                <a16:creationId xmlns:a16="http://schemas.microsoft.com/office/drawing/2014/main" id="{00000000-0000-0000-0000-000000000000}"/>
              </a:ext>
            </a:extLst>
          </p:cNvPr>
          <p:cNvPicPr>
            <a:picLocks noChangeAspect="1"/>
          </p:cNvPicPr>
          <p:nvPr/>
        </p:nvPicPr>
        <p:blipFill>
          <a:blip r:embed="rId12"/>
          <a:srcRect l="12777" t="15572" r="74448" b="12255"/>
          <a:stretch>
            <a:fillRect/>
          </a:stretch>
        </p:blipFill>
        <p:spPr>
          <a:xfrm rot="16200004">
            <a:off x="1042416" y="2982233"/>
            <a:ext cx="464844" cy="2302952"/>
          </a:xfrm>
          <a:prstGeom prst="rect">
            <a:avLst/>
          </a:prstGeom>
          <a:noFill/>
          <a:ln cap="flat">
            <a:noFill/>
          </a:ln>
        </p:spPr>
      </p:pic>
      <p:cxnSp>
        <p:nvCxnSpPr>
          <p:cNvPr id="13" name="Connecteur droit avec flèche 12"/>
          <p:cNvCxnSpPr/>
          <p:nvPr/>
        </p:nvCxnSpPr>
        <p:spPr>
          <a:xfrm>
            <a:off x="1060530" y="3332366"/>
            <a:ext cx="0" cy="568921"/>
          </a:xfrm>
          <a:prstGeom prst="straightConnector1">
            <a:avLst/>
          </a:prstGeom>
          <a:noFill/>
          <a:ln w="28575" cap="flat">
            <a:solidFill>
              <a:srgbClr val="008AB1"/>
            </a:solidFill>
            <a:prstDash val="solid"/>
            <a:miter/>
            <a:headEnd type="arrow"/>
            <a:tailEnd type="arrow"/>
          </a:ln>
        </p:spPr>
      </p:cxnSp>
      <p:sp>
        <p:nvSpPr>
          <p:cNvPr id="14" name="Rectangle 13"/>
          <p:cNvSpPr/>
          <p:nvPr/>
        </p:nvSpPr>
        <p:spPr>
          <a:xfrm>
            <a:off x="1395566" y="3347289"/>
            <a:ext cx="2004520"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F</a:t>
            </a:r>
            <a:r>
              <a:rPr lang="fr-FR" sz="3000" b="0" i="0" u="none" strike="noStrike" kern="1200" cap="none" spc="0" baseline="-25000">
                <a:solidFill>
                  <a:srgbClr val="008AB1"/>
                </a:solidFill>
                <a:uFillTx/>
                <a:latin typeface="Source Sans Pro Light" pitchFamily="34"/>
                <a:ea typeface="Source Sans Pro Light" pitchFamily="34"/>
              </a:rPr>
              <a:t>interaction </a:t>
            </a:r>
            <a:r>
              <a:rPr lang="fr-FR" sz="3000" b="0" i="0" u="none" strike="noStrike" kern="1200" cap="none" spc="0" baseline="0">
                <a:solidFill>
                  <a:srgbClr val="008AB1"/>
                </a:solidFill>
                <a:uFillTx/>
                <a:latin typeface="Source Sans Pro Light" pitchFamily="34"/>
                <a:ea typeface="Source Sans Pro Light" pitchFamily="34"/>
              </a:rPr>
              <a:t>[N]</a:t>
            </a:r>
          </a:p>
        </p:txBody>
      </p:sp>
      <p:sp>
        <p:nvSpPr>
          <p:cNvPr id="16" name="ZoneTexte 15"/>
          <p:cNvSpPr txBox="1"/>
          <p:nvPr/>
        </p:nvSpPr>
        <p:spPr>
          <a:xfrm>
            <a:off x="1409703" y="2318744"/>
            <a:ext cx="273177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 [N/m]</a:t>
            </a:r>
          </a:p>
        </p:txBody>
      </p:sp>
      <p:sp>
        <p:nvSpPr>
          <p:cNvPr id="17" name="Rectangle 17"/>
          <p:cNvSpPr/>
          <p:nvPr/>
        </p:nvSpPr>
        <p:spPr>
          <a:xfrm>
            <a:off x="1395566" y="1786499"/>
            <a:ext cx="6827257"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Damping </a:t>
            </a:r>
            <a:r>
              <a:rPr lang="el-GR" sz="3000" b="0" i="0" u="none" strike="noStrike" kern="1200" cap="none" spc="0" baseline="0" dirty="0">
                <a:solidFill>
                  <a:srgbClr val="008AB1"/>
                </a:solidFill>
                <a:uFillTx/>
                <a:latin typeface="Source Sans Pro Light" pitchFamily="34"/>
                <a:ea typeface="Source Sans Pro Light" pitchFamily="34"/>
              </a:rPr>
              <a:t>δ</a:t>
            </a:r>
            <a:r>
              <a:rPr lang="fr-FR" sz="3000" b="0" i="0" u="none" strike="noStrike" kern="1200" cap="none" spc="0" baseline="0" dirty="0">
                <a:solidFill>
                  <a:srgbClr val="008AB1"/>
                </a:solidFill>
                <a:uFillTx/>
                <a:latin typeface="Source Sans Pro Light" pitchFamily="34"/>
                <a:ea typeface="Source Sans Pro Light" pitchFamily="34"/>
              </a:rPr>
              <a:t> [N s /m]: environment, viscosity</a:t>
            </a:r>
          </a:p>
        </p:txBody>
      </p:sp>
      <p:cxnSp>
        <p:nvCxnSpPr>
          <p:cNvPr id="18" name="Connecteur droit avec flèche 19"/>
          <p:cNvCxnSpPr/>
          <p:nvPr/>
        </p:nvCxnSpPr>
        <p:spPr>
          <a:xfrm flipV="1">
            <a:off x="374327" y="1785073"/>
            <a:ext cx="0" cy="2103431"/>
          </a:xfrm>
          <a:prstGeom prst="straightConnector1">
            <a:avLst/>
          </a:prstGeom>
          <a:noFill/>
          <a:ln w="38103" cap="flat">
            <a:solidFill>
              <a:srgbClr val="008AB1"/>
            </a:solidFill>
            <a:prstDash val="solid"/>
            <a:miter/>
            <a:tailEnd type="arrow"/>
          </a:ln>
        </p:spPr>
      </p:cxnSp>
      <p:sp>
        <p:nvSpPr>
          <p:cNvPr id="19" name="Rectangle 20"/>
          <p:cNvSpPr/>
          <p:nvPr/>
        </p:nvSpPr>
        <p:spPr>
          <a:xfrm>
            <a:off x="-17117" y="1656572"/>
            <a:ext cx="39145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Z</a:t>
            </a:r>
            <a:endParaRPr lang="fr-FR" sz="3000" b="0" i="0" u="none" strike="noStrike" kern="1200" cap="none" spc="0" baseline="0">
              <a:solidFill>
                <a:srgbClr val="000000"/>
              </a:solidFill>
              <a:uFillTx/>
              <a:latin typeface="Calibri"/>
            </a:endParaRPr>
          </a:p>
        </p:txBody>
      </p:sp>
      <p:pic>
        <p:nvPicPr>
          <p:cNvPr id="20" name="2uobow1tyi8_243_av_115.1_123.1">
            <a:extLst>
              <a:ext uri="{FF2B5EF4-FFF2-40B4-BE49-F238E27FC236}">
                <a16:creationId xmlns:a16="http://schemas.microsoft.com/office/drawing/2014/main" id="{00000000-0000-0000-0000-000000000000}"/>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78610" y="4705152"/>
            <a:ext cx="3366754" cy="1893797"/>
          </a:xfrm>
          <a:prstGeom prst="rect">
            <a:avLst/>
          </a:prstGeom>
          <a:noFill/>
          <a:ln cap="flat">
            <a:noFill/>
          </a:ln>
        </p:spPr>
      </p:pic>
      <p:sp>
        <p:nvSpPr>
          <p:cNvPr id="21" name="Espace réservé du numéro de diapositive 20"/>
          <p:cNvSpPr>
            <a:spLocks noGrp="1"/>
          </p:cNvSpPr>
          <p:nvPr>
            <p:ph type="sldNum" sz="quarter" idx="8"/>
          </p:nvPr>
        </p:nvSpPr>
        <p:spPr/>
        <p:txBody>
          <a:bodyPr/>
          <a:lstStyle/>
          <a:p>
            <a:pPr lvl="0"/>
            <a:fld id="{076F6770-30F6-4909-B022-5A2181746AF4}" type="slidenum">
              <a:rPr lang="fr-FR" smtClean="0"/>
              <a:t>22</a:t>
            </a:fld>
            <a:endParaRPr lang="fr-FR"/>
          </a:p>
        </p:txBody>
      </p:sp>
      <p:sp>
        <p:nvSpPr>
          <p:cNvPr id="23" name="Rectangle 14"/>
          <p:cNvSpPr/>
          <p:nvPr/>
        </p:nvSpPr>
        <p:spPr>
          <a:xfrm>
            <a:off x="590940" y="1837913"/>
            <a:ext cx="828272" cy="1121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4" name="Rectangle 23"/>
              <p:cNvSpPr/>
              <p:nvPr/>
            </p:nvSpPr>
            <p:spPr>
              <a:xfrm>
                <a:off x="837077" y="1521124"/>
                <a:ext cx="463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solidFill>
                            <a:srgbClr val="008AB1"/>
                          </a:solidFill>
                          <a:latin typeface="Cambria Math" panose="02040503050406030204" pitchFamily="18" charset="0"/>
                        </a:rPr>
                        <m:t>𝐹</m:t>
                      </m:r>
                      <m:r>
                        <a:rPr lang="fr-FR" baseline="-25000">
                          <a:solidFill>
                            <a:srgbClr val="008AB1"/>
                          </a:solidFill>
                          <a:latin typeface="Cambria Math" panose="02040503050406030204" pitchFamily="18" charset="0"/>
                        </a:rPr>
                        <m:t>0</m:t>
                      </m:r>
                    </m:oMath>
                  </m:oMathPara>
                </a14:m>
                <a:endParaRPr lang="fr-FR" dirty="0"/>
              </a:p>
            </p:txBody>
          </p:sp>
        </mc:Choice>
        <mc:Fallback xmlns="">
          <p:sp>
            <p:nvSpPr>
              <p:cNvPr id="24" name="Rectangle 23"/>
              <p:cNvSpPr>
                <a:spLocks noRot="1" noChangeAspect="1" noMove="1" noResize="1" noEditPoints="1" noAdjustHandles="1" noChangeArrowheads="1" noChangeShapeType="1" noTextEdit="1"/>
              </p:cNvSpPr>
              <p:nvPr/>
            </p:nvSpPr>
            <p:spPr>
              <a:xfrm>
                <a:off x="837077" y="1521124"/>
                <a:ext cx="463588" cy="369332"/>
              </a:xfrm>
              <a:prstGeom prst="rect">
                <a:avLst/>
              </a:prstGeom>
              <a:blipFill>
                <a:blip r:embed="rId14"/>
                <a:stretch>
                  <a:fillRect/>
                </a:stretch>
              </a:blipFill>
            </p:spPr>
            <p:txBody>
              <a:bodyPr/>
              <a:lstStyle/>
              <a:p>
                <a:r>
                  <a:rPr lang="fr-FR">
                    <a:noFill/>
                  </a:rPr>
                  <a:t> </a:t>
                </a:r>
              </a:p>
            </p:txBody>
          </p:sp>
        </mc:Fallback>
      </mc:AlternateContent>
      <p:cxnSp>
        <p:nvCxnSpPr>
          <p:cNvPr id="25" name="Connecteur droit avec flèche 12"/>
          <p:cNvCxnSpPr/>
          <p:nvPr/>
        </p:nvCxnSpPr>
        <p:spPr>
          <a:xfrm>
            <a:off x="1237884" y="1535851"/>
            <a:ext cx="0" cy="326897"/>
          </a:xfrm>
          <a:prstGeom prst="straightConnector1">
            <a:avLst/>
          </a:prstGeom>
          <a:noFill/>
          <a:ln w="28575" cap="flat">
            <a:solidFill>
              <a:srgbClr val="008AB1"/>
            </a:solidFill>
            <a:prstDash val="solid"/>
            <a:miter/>
            <a:headEnd type="triangle" w="med" len="med"/>
            <a:tailEnd type="triangle" w="med" len="med"/>
          </a:ln>
        </p:spPr>
      </p:cxnSp>
      <mc:AlternateContent xmlns:mc="http://schemas.openxmlformats.org/markup-compatibility/2006" xmlns:a14="http://schemas.microsoft.com/office/drawing/2010/main">
        <mc:Choice Requires="a14">
          <p:sp>
            <p:nvSpPr>
              <p:cNvPr id="26" name="ZoneTexte 25"/>
              <p:cNvSpPr txBox="1"/>
              <p:nvPr/>
            </p:nvSpPr>
            <p:spPr>
              <a:xfrm>
                <a:off x="326073" y="832402"/>
                <a:ext cx="8035661" cy="64633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r>
                        <a:rPr lang="fr-FR" sz="3600" i="0">
                          <a:solidFill>
                            <a:srgbClr val="008AB1"/>
                          </a:solidFill>
                          <a:latin typeface="Cambria Math" panose="02040503050406030204" pitchFamily="18" charset="0"/>
                        </a:rPr>
                        <m:t>)</m:t>
                      </m:r>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6" name="ZoneTexte 25"/>
              <p:cNvSpPr txBox="1">
                <a:spLocks noRot="1" noChangeAspect="1" noMove="1" noResize="1" noEditPoints="1" noAdjustHandles="1" noChangeArrowheads="1" noChangeShapeType="1" noTextEdit="1"/>
              </p:cNvSpPr>
              <p:nvPr/>
            </p:nvSpPr>
            <p:spPr>
              <a:xfrm>
                <a:off x="326073" y="832402"/>
                <a:ext cx="8035661" cy="646331"/>
              </a:xfrm>
              <a:prstGeom prst="rect">
                <a:avLst/>
              </a:prstGeom>
              <a:blipFill>
                <a:blip r:embed="rId15"/>
                <a:stretch>
                  <a:fillRect/>
                </a:stretch>
              </a:blipFill>
              <a:ln cap="flat">
                <a:noFill/>
              </a:ln>
            </p:spPr>
            <p:txBody>
              <a:bodyPr/>
              <a:lstStyle/>
              <a:p>
                <a:r>
                  <a:rPr lang="fr-FR">
                    <a:noFill/>
                  </a:rPr>
                  <a:t> </a:t>
                </a:r>
              </a:p>
            </p:txBody>
          </p:sp>
        </mc:Fallback>
      </mc:AlternateContent>
      <p:sp>
        <p:nvSpPr>
          <p:cNvPr id="27" name="Ellipse 5"/>
          <p:cNvSpPr/>
          <p:nvPr/>
        </p:nvSpPr>
        <p:spPr>
          <a:xfrm>
            <a:off x="967702"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8" name="Ellipse 6"/>
          <p:cNvSpPr/>
          <p:nvPr/>
        </p:nvSpPr>
        <p:spPr>
          <a:xfrm>
            <a:off x="1068871"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9" name="Ellipse 7"/>
          <p:cNvSpPr/>
          <p:nvPr/>
        </p:nvSpPr>
        <p:spPr>
          <a:xfrm>
            <a:off x="2053784"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0" name="Rectangle 29"/>
          <p:cNvSpPr/>
          <p:nvPr/>
        </p:nvSpPr>
        <p:spPr>
          <a:xfrm>
            <a:off x="826030" y="2922555"/>
            <a:ext cx="372218" cy="369332"/>
          </a:xfrm>
          <a:prstGeom prst="rect">
            <a:avLst/>
          </a:prstGeom>
        </p:spPr>
        <p:txBody>
          <a:bodyPr wrap="none">
            <a:spAutoFit/>
          </a:bodyPr>
          <a:lstStyle/>
          <a:p>
            <a:r>
              <a:rPr lang="fr-FR" dirty="0">
                <a:solidFill>
                  <a:schemeClr val="bg1"/>
                </a:solidFill>
                <a:latin typeface="Source Sans Pro Light" pitchFamily="34"/>
                <a:ea typeface="Source Sans Pro Light" pitchFamily="34"/>
              </a:rPr>
              <a:t>m</a:t>
            </a:r>
            <a:endParaRPr lang="fr-F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interactiveSeq">
                <p:stCondLst>
                  <p:cond evt="onClick" delay="0">
                    <p:tgtEl>
                      <p:spTgt spid="3"/>
                    </p:tgtEl>
                  </p:cond>
                </p:stCondLst>
                <p:childTnLst>
                  <p:par>
                    <p:cTn id="3" fill="hold">
                      <p:stCondLst>
                        <p:cond evt="onBegin" delay="0">
                          <p:tn val="2"/>
                        </p:cond>
                      </p:stCondLst>
                      <p:childTnLst>
                        <p:par>
                          <p:cTn id="4" fill="hold">
                            <p:stCondLst>
                              <p:cond delay="0"/>
                            </p:stCondLst>
                            <p:childTnLst>
                              <p:par>
                                <p:cTn id="5" presetID="2" presetClass="mediacall" presetSubtype="0" fill="hold" nodeType="clickEffect">
                                  <p:stCondLst>
                                    <p:cond delay="0"/>
                                  </p:stCondLst>
                                  <p:childTnLst>
                                    <p:cmd type="call" cmd="togglePause">
                                      <p:cBhvr>
                                        <p:cTn id="6"/>
                                        <p:tgtEl>
                                          <p:spTgt spid="3"/>
                                        </p:tgtEl>
                                      </p:cBhvr>
                                    </p:cmd>
                                  </p:childTnLst>
                                </p:cTn>
                              </p:par>
                            </p:childTnLst>
                          </p:cTn>
                        </p:par>
                      </p:childTnLst>
                    </p:cTn>
                  </p:par>
                </p:childTnLst>
              </p:cTn>
              <p:nextCondLst>
                <p:cond evt="onClick" delay="0">
                  <p:tgtEl>
                    <p:spTgt spid="3"/>
                  </p:tgtEl>
                </p:cond>
              </p:nextCondLst>
            </p:seq>
            <p:video>
              <p:cMediaNode>
                <p:cTn id="7">
                  <p:stCondLst>
                    <p:cond delay="indefinite"/>
                  </p:stCondLst>
                  <p:endCondLst>
                    <p:cond evt="onNext" delay="0">
                      <p:tgtEl>
                        <p:sldTgt/>
                      </p:tgtEl>
                    </p:cond>
                    <p:cond evt="onPrev" delay="0">
                      <p:tgtEl>
                        <p:sldTgt/>
                      </p:tgtEl>
                    </p:cond>
                  </p:endCondLst>
                </p:cTn>
                <p:tgtEl>
                  <p:spTgt spid="3"/>
                </p:tgtEl>
              </p:cMediaNode>
            </p:video>
            <p:seq concurrent="1" nextAc="seek">
              <p:cTn id="8" dur="indefinite" nodeType="interactiveSeq">
                <p:stCondLst>
                  <p:cond evt="onClick" delay="0">
                    <p:tgtEl>
                      <p:spTgt spid="4"/>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4"/>
                                        </p:tgtEl>
                                      </p:cBhvr>
                                    </p:cmd>
                                  </p:childTnLst>
                                </p:cTn>
                              </p:par>
                            </p:childTnLst>
                          </p:cTn>
                        </p:par>
                      </p:childTnLst>
                    </p:cTn>
                  </p:par>
                </p:childTnLst>
              </p:cTn>
              <p:nextCondLst>
                <p:cond evt="onClick" delay="0">
                  <p:tgtEl>
                    <p:spTgt spid="4"/>
                  </p:tgtEl>
                </p:cond>
              </p:nextCondLst>
            </p:seq>
            <p:video>
              <p:cMediaNode>
                <p:cTn id="13">
                  <p:stCondLst>
                    <p:cond delay="indefinite"/>
                  </p:stCondLst>
                  <p:endCondLst>
                    <p:cond evt="onNext" delay="0">
                      <p:tgtEl>
                        <p:sldTgt/>
                      </p:tgtEl>
                    </p:cond>
                    <p:cond evt="onPrev" delay="0">
                      <p:tgtEl>
                        <p:sldTgt/>
                      </p:tgtEl>
                    </p:cond>
                  </p:endCondLst>
                </p:cTn>
                <p:tgtEl>
                  <p:spTgt spid="4"/>
                </p:tgtEl>
              </p:cMediaNode>
            </p:video>
            <p:seq concurrent="1" nextAc="seek">
              <p:cTn id="14" dur="indefinite" nodeType="interactiveSeq">
                <p:stCondLst>
                  <p:cond evt="onClick" delay="0">
                    <p:tgtEl>
                      <p:spTgt spid="20"/>
                    </p:tgtEl>
                  </p:cond>
                </p:stCondLst>
                <p:childTnLst>
                  <p:par>
                    <p:cTn id="15" fill="hold">
                      <p:stCondLst>
                        <p:cond evt="onBegin" delay="0">
                          <p:tn val="14"/>
                        </p:cond>
                      </p:stCondLst>
                      <p:childTnLst>
                        <p:par>
                          <p:cTn id="16" fill="hold">
                            <p:stCondLst>
                              <p:cond delay="0"/>
                            </p:stCondLst>
                            <p:childTnLst>
                              <p:par>
                                <p:cTn id="17" presetID="2" presetClass="mediacall" presetSubtype="0" fill="hold" nodeType="clickEffect">
                                  <p:stCondLst>
                                    <p:cond delay="0"/>
                                  </p:stCondLst>
                                  <p:childTnLst>
                                    <p:cmd type="call" cmd="togglePause">
                                      <p:cBhvr>
                                        <p:cTn id="18"/>
                                        <p:tgtEl>
                                          <p:spTgt spid="20"/>
                                        </p:tgtEl>
                                      </p:cBhvr>
                                    </p:cmd>
                                  </p:childTnLst>
                                </p:cTn>
                              </p:par>
                            </p:childTnLst>
                          </p:cTn>
                        </p:par>
                      </p:childTnLst>
                    </p:cTn>
                  </p:par>
                </p:childTnLst>
              </p:cTn>
              <p:nextCondLst>
                <p:cond evt="onClick" delay="0">
                  <p:tgtEl>
                    <p:spTgt spid="20"/>
                  </p:tgtEl>
                </p:cond>
              </p:nextCondLst>
            </p:seq>
            <p:video>
              <p:cMediaNode>
                <p:cTn id="19">
                  <p:stCondLst>
                    <p:cond delay="indefinite"/>
                  </p:stCondLst>
                  <p:endCondLst>
                    <p:cond evt="onNext" delay="0">
                      <p:tgtEl>
                        <p:sldTgt/>
                      </p:tgtEl>
                    </p:cond>
                    <p:cond evt="onPrev" delay="0">
                      <p:tgtEl>
                        <p:sldTgt/>
                      </p:tgtEl>
                    </p:cond>
                  </p:endCondLst>
                </p:cTn>
                <p:tgtEl>
                  <p:spTgt spid="20"/>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IMAGE ACQUISITION AND FORCE SPECTROSCOPY</a:t>
            </a:r>
            <a:endParaRPr lang="fr-FR" sz="2400" dirty="0">
              <a:solidFill>
                <a:srgbClr val="008AB1"/>
              </a:solidFill>
              <a:latin typeface="Source Sans Pro" pitchFamily="34"/>
              <a:ea typeface="Source Sans Pro" pitchFamily="34"/>
            </a:endParaRPr>
          </a:p>
        </p:txBody>
      </p:sp>
      <p:sp>
        <p:nvSpPr>
          <p:cNvPr id="21" name="Espace réservé du numéro de diapositive 20"/>
          <p:cNvSpPr>
            <a:spLocks noGrp="1"/>
          </p:cNvSpPr>
          <p:nvPr>
            <p:ph type="sldNum" sz="quarter" idx="8"/>
          </p:nvPr>
        </p:nvSpPr>
        <p:spPr/>
        <p:txBody>
          <a:bodyPr/>
          <a:lstStyle/>
          <a:p>
            <a:pPr lvl="0"/>
            <a:fld id="{076F6770-30F6-4909-B022-5A2181746AF4}" type="slidenum">
              <a:rPr lang="fr-FR" smtClean="0"/>
              <a:t>23</a:t>
            </a:fld>
            <a:endParaRPr lang="fr-FR"/>
          </a:p>
        </p:txBody>
      </p:sp>
      <p:pic>
        <p:nvPicPr>
          <p:cNvPr id="31" name="Image 30"/>
          <p:cNvPicPr>
            <a:picLocks noChangeAspect="1"/>
          </p:cNvPicPr>
          <p:nvPr/>
        </p:nvPicPr>
        <p:blipFill rotWithShape="1">
          <a:blip r:embed="rId3">
            <a:extLst>
              <a:ext uri="{28A0092B-C50C-407E-A947-70E740481C1C}">
                <a14:useLocalDpi xmlns:a14="http://schemas.microsoft.com/office/drawing/2010/main" val="0"/>
              </a:ext>
            </a:extLst>
          </a:blip>
          <a:srcRect l="20353" t="29604" r="20353" b="22806"/>
          <a:stretch/>
        </p:blipFill>
        <p:spPr>
          <a:xfrm>
            <a:off x="758683" y="2176095"/>
            <a:ext cx="2426078" cy="1632937"/>
          </a:xfrm>
          <a:prstGeom prst="rect">
            <a:avLst/>
          </a:prstGeom>
        </p:spPr>
      </p:pic>
      <p:sp>
        <p:nvSpPr>
          <p:cNvPr id="32" name="Forme libre 31"/>
          <p:cNvSpPr/>
          <p:nvPr/>
        </p:nvSpPr>
        <p:spPr>
          <a:xfrm>
            <a:off x="1379914" y="2234697"/>
            <a:ext cx="1914771" cy="1113219"/>
          </a:xfrm>
          <a:custGeom>
            <a:avLst/>
            <a:gdLst>
              <a:gd name="connsiteX0" fmla="*/ 0 w 2110902"/>
              <a:gd name="connsiteY0" fmla="*/ 0 h 1227247"/>
              <a:gd name="connsiteX1" fmla="*/ 48639 w 2110902"/>
              <a:gd name="connsiteY1" fmla="*/ 29183 h 1227247"/>
              <a:gd name="connsiteX2" fmla="*/ 77822 w 2110902"/>
              <a:gd name="connsiteY2" fmla="*/ 58366 h 1227247"/>
              <a:gd name="connsiteX3" fmla="*/ 175098 w 2110902"/>
              <a:gd name="connsiteY3" fmla="*/ 77821 h 1227247"/>
              <a:gd name="connsiteX4" fmla="*/ 233464 w 2110902"/>
              <a:gd name="connsiteY4" fmla="*/ 97277 h 1227247"/>
              <a:gd name="connsiteX5" fmla="*/ 262647 w 2110902"/>
              <a:gd name="connsiteY5" fmla="*/ 107004 h 1227247"/>
              <a:gd name="connsiteX6" fmla="*/ 311285 w 2110902"/>
              <a:gd name="connsiteY6" fmla="*/ 145915 h 1227247"/>
              <a:gd name="connsiteX7" fmla="*/ 330741 w 2110902"/>
              <a:gd name="connsiteY7" fmla="*/ 165370 h 1227247"/>
              <a:gd name="connsiteX8" fmla="*/ 359924 w 2110902"/>
              <a:gd name="connsiteY8" fmla="*/ 175098 h 1227247"/>
              <a:gd name="connsiteX9" fmla="*/ 379379 w 2110902"/>
              <a:gd name="connsiteY9" fmla="*/ 204281 h 1227247"/>
              <a:gd name="connsiteX10" fmla="*/ 466928 w 2110902"/>
              <a:gd name="connsiteY10" fmla="*/ 243192 h 1227247"/>
              <a:gd name="connsiteX11" fmla="*/ 496111 w 2110902"/>
              <a:gd name="connsiteY11" fmla="*/ 252919 h 1227247"/>
              <a:gd name="connsiteX12" fmla="*/ 505839 w 2110902"/>
              <a:gd name="connsiteY12" fmla="*/ 282102 h 1227247"/>
              <a:gd name="connsiteX13" fmla="*/ 564205 w 2110902"/>
              <a:gd name="connsiteY13" fmla="*/ 301557 h 1227247"/>
              <a:gd name="connsiteX14" fmla="*/ 593388 w 2110902"/>
              <a:gd name="connsiteY14" fmla="*/ 311285 h 1227247"/>
              <a:gd name="connsiteX15" fmla="*/ 622571 w 2110902"/>
              <a:gd name="connsiteY15" fmla="*/ 321013 h 1227247"/>
              <a:gd name="connsiteX16" fmla="*/ 651754 w 2110902"/>
              <a:gd name="connsiteY16" fmla="*/ 330740 h 1227247"/>
              <a:gd name="connsiteX17" fmla="*/ 690664 w 2110902"/>
              <a:gd name="connsiteY17" fmla="*/ 379379 h 1227247"/>
              <a:gd name="connsiteX18" fmla="*/ 719847 w 2110902"/>
              <a:gd name="connsiteY18" fmla="*/ 398834 h 1227247"/>
              <a:gd name="connsiteX19" fmla="*/ 729575 w 2110902"/>
              <a:gd name="connsiteY19" fmla="*/ 428017 h 1227247"/>
              <a:gd name="connsiteX20" fmla="*/ 758758 w 2110902"/>
              <a:gd name="connsiteY20" fmla="*/ 437745 h 1227247"/>
              <a:gd name="connsiteX21" fmla="*/ 846307 w 2110902"/>
              <a:gd name="connsiteY21" fmla="*/ 466928 h 1227247"/>
              <a:gd name="connsiteX22" fmla="*/ 943583 w 2110902"/>
              <a:gd name="connsiteY22" fmla="*/ 457200 h 1227247"/>
              <a:gd name="connsiteX23" fmla="*/ 1011677 w 2110902"/>
              <a:gd name="connsiteY23" fmla="*/ 379379 h 1227247"/>
              <a:gd name="connsiteX24" fmla="*/ 1060315 w 2110902"/>
              <a:gd name="connsiteY24" fmla="*/ 321013 h 1227247"/>
              <a:gd name="connsiteX25" fmla="*/ 1099226 w 2110902"/>
              <a:gd name="connsiteY25" fmla="*/ 262647 h 1227247"/>
              <a:gd name="connsiteX26" fmla="*/ 1157592 w 2110902"/>
              <a:gd name="connsiteY26" fmla="*/ 243192 h 1227247"/>
              <a:gd name="connsiteX27" fmla="*/ 1381328 w 2110902"/>
              <a:gd name="connsiteY27" fmla="*/ 282102 h 1227247"/>
              <a:gd name="connsiteX28" fmla="*/ 1400783 w 2110902"/>
              <a:gd name="connsiteY28" fmla="*/ 311285 h 1227247"/>
              <a:gd name="connsiteX29" fmla="*/ 1410511 w 2110902"/>
              <a:gd name="connsiteY29" fmla="*/ 350196 h 1227247"/>
              <a:gd name="connsiteX30" fmla="*/ 1429966 w 2110902"/>
              <a:gd name="connsiteY30" fmla="*/ 379379 h 1227247"/>
              <a:gd name="connsiteX31" fmla="*/ 1439694 w 2110902"/>
              <a:gd name="connsiteY31" fmla="*/ 437745 h 1227247"/>
              <a:gd name="connsiteX32" fmla="*/ 1459149 w 2110902"/>
              <a:gd name="connsiteY32" fmla="*/ 690664 h 1227247"/>
              <a:gd name="connsiteX33" fmla="*/ 1478605 w 2110902"/>
              <a:gd name="connsiteY33" fmla="*/ 758757 h 1227247"/>
              <a:gd name="connsiteX34" fmla="*/ 1498060 w 2110902"/>
              <a:gd name="connsiteY34" fmla="*/ 778213 h 1227247"/>
              <a:gd name="connsiteX35" fmla="*/ 1517515 w 2110902"/>
              <a:gd name="connsiteY35" fmla="*/ 807396 h 1227247"/>
              <a:gd name="connsiteX36" fmla="*/ 1566154 w 2110902"/>
              <a:gd name="connsiteY36" fmla="*/ 846306 h 1227247"/>
              <a:gd name="connsiteX37" fmla="*/ 1585609 w 2110902"/>
              <a:gd name="connsiteY37" fmla="*/ 865762 h 1227247"/>
              <a:gd name="connsiteX38" fmla="*/ 1643975 w 2110902"/>
              <a:gd name="connsiteY38" fmla="*/ 904672 h 1227247"/>
              <a:gd name="connsiteX39" fmla="*/ 1702341 w 2110902"/>
              <a:gd name="connsiteY39" fmla="*/ 943583 h 1227247"/>
              <a:gd name="connsiteX40" fmla="*/ 1760707 w 2110902"/>
              <a:gd name="connsiteY40" fmla="*/ 982494 h 1227247"/>
              <a:gd name="connsiteX41" fmla="*/ 1789890 w 2110902"/>
              <a:gd name="connsiteY41" fmla="*/ 1011677 h 1227247"/>
              <a:gd name="connsiteX42" fmla="*/ 1809345 w 2110902"/>
              <a:gd name="connsiteY42" fmla="*/ 1040860 h 1227247"/>
              <a:gd name="connsiteX43" fmla="*/ 1838528 w 2110902"/>
              <a:gd name="connsiteY43" fmla="*/ 1060315 h 1227247"/>
              <a:gd name="connsiteX44" fmla="*/ 1877439 w 2110902"/>
              <a:gd name="connsiteY44" fmla="*/ 1108953 h 1227247"/>
              <a:gd name="connsiteX45" fmla="*/ 1984443 w 2110902"/>
              <a:gd name="connsiteY45" fmla="*/ 1147864 h 1227247"/>
              <a:gd name="connsiteX46" fmla="*/ 2023354 w 2110902"/>
              <a:gd name="connsiteY46" fmla="*/ 1167319 h 1227247"/>
              <a:gd name="connsiteX47" fmla="*/ 2042809 w 2110902"/>
              <a:gd name="connsiteY47" fmla="*/ 1196502 h 1227247"/>
              <a:gd name="connsiteX48" fmla="*/ 2110902 w 2110902"/>
              <a:gd name="connsiteY48" fmla="*/ 1225685 h 122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0902" h="1227247">
                <a:moveTo>
                  <a:pt x="0" y="0"/>
                </a:moveTo>
                <a:cubicBezTo>
                  <a:pt x="16213" y="9728"/>
                  <a:pt x="33513" y="17839"/>
                  <a:pt x="48639" y="29183"/>
                </a:cubicBezTo>
                <a:cubicBezTo>
                  <a:pt x="59645" y="37437"/>
                  <a:pt x="66376" y="50735"/>
                  <a:pt x="77822" y="58366"/>
                </a:cubicBezTo>
                <a:cubicBezTo>
                  <a:pt x="96345" y="70715"/>
                  <a:pt x="169327" y="76997"/>
                  <a:pt x="175098" y="77821"/>
                </a:cubicBezTo>
                <a:lnTo>
                  <a:pt x="233464" y="97277"/>
                </a:lnTo>
                <a:lnTo>
                  <a:pt x="262647" y="107004"/>
                </a:lnTo>
                <a:cubicBezTo>
                  <a:pt x="309613" y="153972"/>
                  <a:pt x="249940" y="96840"/>
                  <a:pt x="311285" y="145915"/>
                </a:cubicBezTo>
                <a:cubicBezTo>
                  <a:pt x="318447" y="151644"/>
                  <a:pt x="322877" y="160651"/>
                  <a:pt x="330741" y="165370"/>
                </a:cubicBezTo>
                <a:cubicBezTo>
                  <a:pt x="339534" y="170646"/>
                  <a:pt x="350196" y="171855"/>
                  <a:pt x="359924" y="175098"/>
                </a:cubicBezTo>
                <a:cubicBezTo>
                  <a:pt x="366409" y="184826"/>
                  <a:pt x="371112" y="196014"/>
                  <a:pt x="379379" y="204281"/>
                </a:cubicBezTo>
                <a:cubicBezTo>
                  <a:pt x="402501" y="227403"/>
                  <a:pt x="438035" y="233561"/>
                  <a:pt x="466928" y="243192"/>
                </a:cubicBezTo>
                <a:lnTo>
                  <a:pt x="496111" y="252919"/>
                </a:lnTo>
                <a:cubicBezTo>
                  <a:pt x="499354" y="262647"/>
                  <a:pt x="497495" y="276142"/>
                  <a:pt x="505839" y="282102"/>
                </a:cubicBezTo>
                <a:cubicBezTo>
                  <a:pt x="522527" y="294022"/>
                  <a:pt x="544750" y="295072"/>
                  <a:pt x="564205" y="301557"/>
                </a:cubicBezTo>
                <a:lnTo>
                  <a:pt x="593388" y="311285"/>
                </a:lnTo>
                <a:lnTo>
                  <a:pt x="622571" y="321013"/>
                </a:lnTo>
                <a:lnTo>
                  <a:pt x="651754" y="330740"/>
                </a:lnTo>
                <a:cubicBezTo>
                  <a:pt x="666198" y="352406"/>
                  <a:pt x="670864" y="363539"/>
                  <a:pt x="690664" y="379379"/>
                </a:cubicBezTo>
                <a:cubicBezTo>
                  <a:pt x="699793" y="386682"/>
                  <a:pt x="710119" y="392349"/>
                  <a:pt x="719847" y="398834"/>
                </a:cubicBezTo>
                <a:cubicBezTo>
                  <a:pt x="723090" y="408562"/>
                  <a:pt x="722324" y="420766"/>
                  <a:pt x="729575" y="428017"/>
                </a:cubicBezTo>
                <a:cubicBezTo>
                  <a:pt x="736826" y="435268"/>
                  <a:pt x="749587" y="433159"/>
                  <a:pt x="758758" y="437745"/>
                </a:cubicBezTo>
                <a:cubicBezTo>
                  <a:pt x="827148" y="471940"/>
                  <a:pt x="737951" y="448868"/>
                  <a:pt x="846307" y="466928"/>
                </a:cubicBezTo>
                <a:cubicBezTo>
                  <a:pt x="878732" y="463685"/>
                  <a:pt x="913327" y="469303"/>
                  <a:pt x="943583" y="457200"/>
                </a:cubicBezTo>
                <a:cubicBezTo>
                  <a:pt x="969451" y="446853"/>
                  <a:pt x="995330" y="403900"/>
                  <a:pt x="1011677" y="379379"/>
                </a:cubicBezTo>
                <a:cubicBezTo>
                  <a:pt x="1032739" y="295134"/>
                  <a:pt x="1000969" y="380359"/>
                  <a:pt x="1060315" y="321013"/>
                </a:cubicBezTo>
                <a:cubicBezTo>
                  <a:pt x="1076849" y="304479"/>
                  <a:pt x="1077043" y="270041"/>
                  <a:pt x="1099226" y="262647"/>
                </a:cubicBezTo>
                <a:lnTo>
                  <a:pt x="1157592" y="243192"/>
                </a:lnTo>
                <a:cubicBezTo>
                  <a:pt x="1304239" y="250524"/>
                  <a:pt x="1319292" y="207658"/>
                  <a:pt x="1381328" y="282102"/>
                </a:cubicBezTo>
                <a:cubicBezTo>
                  <a:pt x="1388812" y="291083"/>
                  <a:pt x="1394298" y="301557"/>
                  <a:pt x="1400783" y="311285"/>
                </a:cubicBezTo>
                <a:cubicBezTo>
                  <a:pt x="1404026" y="324255"/>
                  <a:pt x="1405245" y="337907"/>
                  <a:pt x="1410511" y="350196"/>
                </a:cubicBezTo>
                <a:cubicBezTo>
                  <a:pt x="1415116" y="360942"/>
                  <a:pt x="1426269" y="368288"/>
                  <a:pt x="1429966" y="379379"/>
                </a:cubicBezTo>
                <a:cubicBezTo>
                  <a:pt x="1436203" y="398091"/>
                  <a:pt x="1436451" y="418290"/>
                  <a:pt x="1439694" y="437745"/>
                </a:cubicBezTo>
                <a:cubicBezTo>
                  <a:pt x="1444543" y="525030"/>
                  <a:pt x="1445002" y="605783"/>
                  <a:pt x="1459149" y="690664"/>
                </a:cubicBezTo>
                <a:cubicBezTo>
                  <a:pt x="1460127" y="696535"/>
                  <a:pt x="1473267" y="749861"/>
                  <a:pt x="1478605" y="758757"/>
                </a:cubicBezTo>
                <a:cubicBezTo>
                  <a:pt x="1483324" y="766621"/>
                  <a:pt x="1492331" y="771051"/>
                  <a:pt x="1498060" y="778213"/>
                </a:cubicBezTo>
                <a:cubicBezTo>
                  <a:pt x="1505363" y="787342"/>
                  <a:pt x="1510212" y="798267"/>
                  <a:pt x="1517515" y="807396"/>
                </a:cubicBezTo>
                <a:cubicBezTo>
                  <a:pt x="1538392" y="833492"/>
                  <a:pt x="1538066" y="823836"/>
                  <a:pt x="1566154" y="846306"/>
                </a:cubicBezTo>
                <a:cubicBezTo>
                  <a:pt x="1573316" y="852035"/>
                  <a:pt x="1578272" y="860259"/>
                  <a:pt x="1585609" y="865762"/>
                </a:cubicBezTo>
                <a:cubicBezTo>
                  <a:pt x="1604315" y="879791"/>
                  <a:pt x="1624520" y="891702"/>
                  <a:pt x="1643975" y="904672"/>
                </a:cubicBezTo>
                <a:lnTo>
                  <a:pt x="1702341" y="943583"/>
                </a:lnTo>
                <a:cubicBezTo>
                  <a:pt x="1702346" y="943586"/>
                  <a:pt x="1760703" y="982490"/>
                  <a:pt x="1760707" y="982494"/>
                </a:cubicBezTo>
                <a:cubicBezTo>
                  <a:pt x="1770435" y="992222"/>
                  <a:pt x="1781083" y="1001109"/>
                  <a:pt x="1789890" y="1011677"/>
                </a:cubicBezTo>
                <a:cubicBezTo>
                  <a:pt x="1797374" y="1020658"/>
                  <a:pt x="1801078" y="1032593"/>
                  <a:pt x="1809345" y="1040860"/>
                </a:cubicBezTo>
                <a:cubicBezTo>
                  <a:pt x="1817612" y="1049127"/>
                  <a:pt x="1828800" y="1053830"/>
                  <a:pt x="1838528" y="1060315"/>
                </a:cubicBezTo>
                <a:cubicBezTo>
                  <a:pt x="1846762" y="1072666"/>
                  <a:pt x="1862509" y="1100422"/>
                  <a:pt x="1877439" y="1108953"/>
                </a:cubicBezTo>
                <a:cubicBezTo>
                  <a:pt x="1931570" y="1139885"/>
                  <a:pt x="1925422" y="1118354"/>
                  <a:pt x="1984443" y="1147864"/>
                </a:cubicBezTo>
                <a:lnTo>
                  <a:pt x="2023354" y="1167319"/>
                </a:lnTo>
                <a:cubicBezTo>
                  <a:pt x="2029839" y="1177047"/>
                  <a:pt x="2032895" y="1190306"/>
                  <a:pt x="2042809" y="1196502"/>
                </a:cubicBezTo>
                <a:cubicBezTo>
                  <a:pt x="2154292" y="1266179"/>
                  <a:pt x="2075770" y="1190550"/>
                  <a:pt x="2110902" y="1225685"/>
                </a:cubicBezTo>
              </a:path>
            </a:pathLst>
          </a:cu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pic>
        <p:nvPicPr>
          <p:cNvPr id="33" name="Imag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379915" y="1534793"/>
            <a:ext cx="365631" cy="731262"/>
          </a:xfrm>
          <a:prstGeom prst="rect">
            <a:avLst/>
          </a:prstGeom>
        </p:spPr>
      </p:pic>
      <p:pic>
        <p:nvPicPr>
          <p:cNvPr id="34" name="Imag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872123" y="1712498"/>
            <a:ext cx="365631" cy="731262"/>
          </a:xfrm>
          <a:prstGeom prst="rect">
            <a:avLst/>
          </a:prstGeom>
        </p:spPr>
      </p:pic>
      <p:pic>
        <p:nvPicPr>
          <p:cNvPr id="35" name="Imag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2392729" y="1712498"/>
            <a:ext cx="365631" cy="731262"/>
          </a:xfrm>
          <a:prstGeom prst="rect">
            <a:avLst/>
          </a:prstGeom>
        </p:spPr>
      </p:pic>
      <p:pic>
        <p:nvPicPr>
          <p:cNvPr id="36" name="Imag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2652891" y="2300403"/>
            <a:ext cx="365631" cy="73126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058360" y="2530962"/>
            <a:ext cx="365631" cy="731262"/>
          </a:xfrm>
          <a:prstGeom prst="rect">
            <a:avLst/>
          </a:prstGeom>
        </p:spPr>
      </p:pic>
      <p:cxnSp>
        <p:nvCxnSpPr>
          <p:cNvPr id="38" name="Connecteur droit avec flèche 37"/>
          <p:cNvCxnSpPr/>
          <p:nvPr/>
        </p:nvCxnSpPr>
        <p:spPr>
          <a:xfrm>
            <a:off x="824000" y="2763952"/>
            <a:ext cx="2090160" cy="117571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8"/>
          <p:cNvSpPr/>
          <p:nvPr/>
        </p:nvSpPr>
        <p:spPr>
          <a:xfrm>
            <a:off x="886776" y="3726273"/>
            <a:ext cx="3059160" cy="584765"/>
          </a:xfrm>
          <a:prstGeom prst="rect">
            <a:avLst/>
          </a:prstGeom>
          <a:noFill/>
          <a:ln cap="flat">
            <a:noFill/>
            <a:prstDash val="solid"/>
          </a:ln>
        </p:spPr>
        <p:txBody>
          <a:bodyPr vert="horz" wrap="square" lIns="91431" tIns="45715" rIns="91431" bIns="45715" anchor="t" anchorCtr="0" compatLnSpc="1">
            <a:spAutoFit/>
          </a:bodyPr>
          <a:lstStyle/>
          <a:p>
            <a:pPr algn="ctr" defTabSz="914305">
              <a:defRPr sz="1800" b="0" i="0" u="none" strike="noStrike" kern="0" cap="none" spc="0" baseline="0">
                <a:solidFill>
                  <a:srgbClr val="000000"/>
                </a:solidFill>
                <a:uFillTx/>
              </a:defRPr>
            </a:pPr>
            <a:r>
              <a:rPr lang="fr-FR" sz="1600" dirty="0">
                <a:solidFill>
                  <a:srgbClr val="008AB1"/>
                </a:solidFill>
                <a:latin typeface="Source Sans Pro Light" pitchFamily="34"/>
                <a:ea typeface="Source Sans Pro Light" pitchFamily="34"/>
              </a:rPr>
              <a:t>Scan </a:t>
            </a:r>
          </a:p>
          <a:p>
            <a:pPr algn="ctr" defTabSz="914305">
              <a:defRPr sz="1800" b="0" i="0" u="none" strike="noStrike" kern="0" cap="none" spc="0" baseline="0">
                <a:solidFill>
                  <a:srgbClr val="000000"/>
                </a:solidFill>
                <a:uFillTx/>
              </a:defRPr>
            </a:pPr>
            <a:r>
              <a:rPr lang="fr-FR" sz="1600" dirty="0">
                <a:solidFill>
                  <a:srgbClr val="008AB1"/>
                </a:solidFill>
                <a:latin typeface="Source Sans Pro Light" pitchFamily="34"/>
                <a:ea typeface="Source Sans Pro Light" pitchFamily="34"/>
              </a:rPr>
              <a:t>direction</a:t>
            </a:r>
            <a:endParaRPr lang="fr-FR" sz="1600" dirty="0">
              <a:solidFill>
                <a:srgbClr val="008AB1"/>
              </a:solidFill>
              <a:latin typeface="Source Sans Pro Light" pitchFamily="34"/>
              <a:ea typeface="Source Sans Pro Light" pitchFamily="34"/>
            </a:endParaRPr>
          </a:p>
        </p:txBody>
      </p:sp>
      <p:sp>
        <p:nvSpPr>
          <p:cNvPr id="40" name="Rectangle 39"/>
          <p:cNvSpPr/>
          <p:nvPr/>
        </p:nvSpPr>
        <p:spPr>
          <a:xfrm>
            <a:off x="886776" y="713829"/>
            <a:ext cx="2409616" cy="861764"/>
          </a:xfrm>
          <a:prstGeom prst="rect">
            <a:avLst/>
          </a:prstGeom>
          <a:noFill/>
          <a:ln cap="flat">
            <a:noFill/>
            <a:prstDash val="solid"/>
          </a:ln>
        </p:spPr>
        <p:txBody>
          <a:bodyPr vert="horz" wrap="none" lIns="91431" tIns="45715" rIns="91431" bIns="45715" anchor="t" anchorCtr="0" compatLnSpc="1">
            <a:spAutoFit/>
          </a:bodyPr>
          <a:lstStyle/>
          <a:p>
            <a:pPr defTabSz="914305">
              <a:defRPr sz="1800" b="0" i="0" u="none" strike="noStrike" kern="0" cap="none" spc="0" baseline="0">
                <a:solidFill>
                  <a:srgbClr val="000000"/>
                </a:solidFill>
                <a:uFillTx/>
              </a:defRPr>
            </a:pPr>
            <a:r>
              <a:rPr lang="fr-FR" sz="5000" b="1" dirty="0">
                <a:solidFill>
                  <a:srgbClr val="008AB1"/>
                </a:solidFill>
                <a:latin typeface="Source Sans Pro Light" pitchFamily="34"/>
                <a:ea typeface="Source Sans Pro Light" pitchFamily="34"/>
              </a:rPr>
              <a:t>Imaging</a:t>
            </a:r>
            <a:endParaRPr lang="fr-FR" sz="5000" b="1" dirty="0">
              <a:solidFill>
                <a:srgbClr val="008AB1"/>
              </a:solidFill>
              <a:latin typeface="Source Sans Pro Light" pitchFamily="34"/>
              <a:ea typeface="Source Sans Pro Light" pitchFamily="34"/>
            </a:endParaRPr>
          </a:p>
        </p:txBody>
      </p:sp>
      <p:pic>
        <p:nvPicPr>
          <p:cNvPr id="41" name="Image 40"/>
          <p:cNvPicPr>
            <a:picLocks noChangeAspect="1"/>
          </p:cNvPicPr>
          <p:nvPr/>
        </p:nvPicPr>
        <p:blipFill rotWithShape="1">
          <a:blip r:embed="rId5"/>
          <a:srcRect r="66603" b="64029"/>
          <a:stretch/>
        </p:blipFill>
        <p:spPr>
          <a:xfrm>
            <a:off x="1110173" y="4292338"/>
            <a:ext cx="1700981" cy="2206708"/>
          </a:xfrm>
          <a:prstGeom prst="rect">
            <a:avLst/>
          </a:prstGeom>
        </p:spPr>
      </p:pic>
    </p:spTree>
    <p:extLst>
      <p:ext uri="{BB962C8B-B14F-4D97-AF65-F5344CB8AC3E}">
        <p14:creationId xmlns:p14="http://schemas.microsoft.com/office/powerpoint/2010/main" val="1250798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IMAGE ACQUISITION AND FORCE SPECTROSCOPY</a:t>
            </a:r>
            <a:endParaRPr lang="fr-FR" sz="2400" dirty="0">
              <a:solidFill>
                <a:srgbClr val="008AB1"/>
              </a:solidFill>
              <a:latin typeface="Source Sans Pro" pitchFamily="34"/>
              <a:ea typeface="Source Sans Pro" pitchFamily="34"/>
            </a:endParaRPr>
          </a:p>
        </p:txBody>
      </p:sp>
      <p:sp>
        <p:nvSpPr>
          <p:cNvPr id="21" name="Espace réservé du numéro de diapositive 20"/>
          <p:cNvSpPr>
            <a:spLocks noGrp="1"/>
          </p:cNvSpPr>
          <p:nvPr>
            <p:ph type="sldNum" sz="quarter" idx="8"/>
          </p:nvPr>
        </p:nvSpPr>
        <p:spPr/>
        <p:txBody>
          <a:bodyPr/>
          <a:lstStyle/>
          <a:p>
            <a:pPr lvl="0"/>
            <a:fld id="{076F6770-30F6-4909-B022-5A2181746AF4}" type="slidenum">
              <a:rPr lang="fr-FR" smtClean="0"/>
              <a:t>24</a:t>
            </a:fld>
            <a:endParaRPr lang="fr-FR"/>
          </a:p>
        </p:txBody>
      </p:sp>
      <p:pic>
        <p:nvPicPr>
          <p:cNvPr id="31" name="Image 30"/>
          <p:cNvPicPr>
            <a:picLocks noChangeAspect="1"/>
          </p:cNvPicPr>
          <p:nvPr/>
        </p:nvPicPr>
        <p:blipFill rotWithShape="1">
          <a:blip r:embed="rId3">
            <a:extLst>
              <a:ext uri="{28A0092B-C50C-407E-A947-70E740481C1C}">
                <a14:useLocalDpi xmlns:a14="http://schemas.microsoft.com/office/drawing/2010/main" val="0"/>
              </a:ext>
            </a:extLst>
          </a:blip>
          <a:srcRect l="20353" t="29604" r="20353" b="22806"/>
          <a:stretch/>
        </p:blipFill>
        <p:spPr>
          <a:xfrm>
            <a:off x="758683" y="2176095"/>
            <a:ext cx="2426078" cy="1632937"/>
          </a:xfrm>
          <a:prstGeom prst="rect">
            <a:avLst/>
          </a:prstGeom>
        </p:spPr>
      </p:pic>
      <p:sp>
        <p:nvSpPr>
          <p:cNvPr id="32" name="Forme libre 31"/>
          <p:cNvSpPr/>
          <p:nvPr/>
        </p:nvSpPr>
        <p:spPr>
          <a:xfrm>
            <a:off x="1379914" y="2234697"/>
            <a:ext cx="1914771" cy="1113219"/>
          </a:xfrm>
          <a:custGeom>
            <a:avLst/>
            <a:gdLst>
              <a:gd name="connsiteX0" fmla="*/ 0 w 2110902"/>
              <a:gd name="connsiteY0" fmla="*/ 0 h 1227247"/>
              <a:gd name="connsiteX1" fmla="*/ 48639 w 2110902"/>
              <a:gd name="connsiteY1" fmla="*/ 29183 h 1227247"/>
              <a:gd name="connsiteX2" fmla="*/ 77822 w 2110902"/>
              <a:gd name="connsiteY2" fmla="*/ 58366 h 1227247"/>
              <a:gd name="connsiteX3" fmla="*/ 175098 w 2110902"/>
              <a:gd name="connsiteY3" fmla="*/ 77821 h 1227247"/>
              <a:gd name="connsiteX4" fmla="*/ 233464 w 2110902"/>
              <a:gd name="connsiteY4" fmla="*/ 97277 h 1227247"/>
              <a:gd name="connsiteX5" fmla="*/ 262647 w 2110902"/>
              <a:gd name="connsiteY5" fmla="*/ 107004 h 1227247"/>
              <a:gd name="connsiteX6" fmla="*/ 311285 w 2110902"/>
              <a:gd name="connsiteY6" fmla="*/ 145915 h 1227247"/>
              <a:gd name="connsiteX7" fmla="*/ 330741 w 2110902"/>
              <a:gd name="connsiteY7" fmla="*/ 165370 h 1227247"/>
              <a:gd name="connsiteX8" fmla="*/ 359924 w 2110902"/>
              <a:gd name="connsiteY8" fmla="*/ 175098 h 1227247"/>
              <a:gd name="connsiteX9" fmla="*/ 379379 w 2110902"/>
              <a:gd name="connsiteY9" fmla="*/ 204281 h 1227247"/>
              <a:gd name="connsiteX10" fmla="*/ 466928 w 2110902"/>
              <a:gd name="connsiteY10" fmla="*/ 243192 h 1227247"/>
              <a:gd name="connsiteX11" fmla="*/ 496111 w 2110902"/>
              <a:gd name="connsiteY11" fmla="*/ 252919 h 1227247"/>
              <a:gd name="connsiteX12" fmla="*/ 505839 w 2110902"/>
              <a:gd name="connsiteY12" fmla="*/ 282102 h 1227247"/>
              <a:gd name="connsiteX13" fmla="*/ 564205 w 2110902"/>
              <a:gd name="connsiteY13" fmla="*/ 301557 h 1227247"/>
              <a:gd name="connsiteX14" fmla="*/ 593388 w 2110902"/>
              <a:gd name="connsiteY14" fmla="*/ 311285 h 1227247"/>
              <a:gd name="connsiteX15" fmla="*/ 622571 w 2110902"/>
              <a:gd name="connsiteY15" fmla="*/ 321013 h 1227247"/>
              <a:gd name="connsiteX16" fmla="*/ 651754 w 2110902"/>
              <a:gd name="connsiteY16" fmla="*/ 330740 h 1227247"/>
              <a:gd name="connsiteX17" fmla="*/ 690664 w 2110902"/>
              <a:gd name="connsiteY17" fmla="*/ 379379 h 1227247"/>
              <a:gd name="connsiteX18" fmla="*/ 719847 w 2110902"/>
              <a:gd name="connsiteY18" fmla="*/ 398834 h 1227247"/>
              <a:gd name="connsiteX19" fmla="*/ 729575 w 2110902"/>
              <a:gd name="connsiteY19" fmla="*/ 428017 h 1227247"/>
              <a:gd name="connsiteX20" fmla="*/ 758758 w 2110902"/>
              <a:gd name="connsiteY20" fmla="*/ 437745 h 1227247"/>
              <a:gd name="connsiteX21" fmla="*/ 846307 w 2110902"/>
              <a:gd name="connsiteY21" fmla="*/ 466928 h 1227247"/>
              <a:gd name="connsiteX22" fmla="*/ 943583 w 2110902"/>
              <a:gd name="connsiteY22" fmla="*/ 457200 h 1227247"/>
              <a:gd name="connsiteX23" fmla="*/ 1011677 w 2110902"/>
              <a:gd name="connsiteY23" fmla="*/ 379379 h 1227247"/>
              <a:gd name="connsiteX24" fmla="*/ 1060315 w 2110902"/>
              <a:gd name="connsiteY24" fmla="*/ 321013 h 1227247"/>
              <a:gd name="connsiteX25" fmla="*/ 1099226 w 2110902"/>
              <a:gd name="connsiteY25" fmla="*/ 262647 h 1227247"/>
              <a:gd name="connsiteX26" fmla="*/ 1157592 w 2110902"/>
              <a:gd name="connsiteY26" fmla="*/ 243192 h 1227247"/>
              <a:gd name="connsiteX27" fmla="*/ 1381328 w 2110902"/>
              <a:gd name="connsiteY27" fmla="*/ 282102 h 1227247"/>
              <a:gd name="connsiteX28" fmla="*/ 1400783 w 2110902"/>
              <a:gd name="connsiteY28" fmla="*/ 311285 h 1227247"/>
              <a:gd name="connsiteX29" fmla="*/ 1410511 w 2110902"/>
              <a:gd name="connsiteY29" fmla="*/ 350196 h 1227247"/>
              <a:gd name="connsiteX30" fmla="*/ 1429966 w 2110902"/>
              <a:gd name="connsiteY30" fmla="*/ 379379 h 1227247"/>
              <a:gd name="connsiteX31" fmla="*/ 1439694 w 2110902"/>
              <a:gd name="connsiteY31" fmla="*/ 437745 h 1227247"/>
              <a:gd name="connsiteX32" fmla="*/ 1459149 w 2110902"/>
              <a:gd name="connsiteY32" fmla="*/ 690664 h 1227247"/>
              <a:gd name="connsiteX33" fmla="*/ 1478605 w 2110902"/>
              <a:gd name="connsiteY33" fmla="*/ 758757 h 1227247"/>
              <a:gd name="connsiteX34" fmla="*/ 1498060 w 2110902"/>
              <a:gd name="connsiteY34" fmla="*/ 778213 h 1227247"/>
              <a:gd name="connsiteX35" fmla="*/ 1517515 w 2110902"/>
              <a:gd name="connsiteY35" fmla="*/ 807396 h 1227247"/>
              <a:gd name="connsiteX36" fmla="*/ 1566154 w 2110902"/>
              <a:gd name="connsiteY36" fmla="*/ 846306 h 1227247"/>
              <a:gd name="connsiteX37" fmla="*/ 1585609 w 2110902"/>
              <a:gd name="connsiteY37" fmla="*/ 865762 h 1227247"/>
              <a:gd name="connsiteX38" fmla="*/ 1643975 w 2110902"/>
              <a:gd name="connsiteY38" fmla="*/ 904672 h 1227247"/>
              <a:gd name="connsiteX39" fmla="*/ 1702341 w 2110902"/>
              <a:gd name="connsiteY39" fmla="*/ 943583 h 1227247"/>
              <a:gd name="connsiteX40" fmla="*/ 1760707 w 2110902"/>
              <a:gd name="connsiteY40" fmla="*/ 982494 h 1227247"/>
              <a:gd name="connsiteX41" fmla="*/ 1789890 w 2110902"/>
              <a:gd name="connsiteY41" fmla="*/ 1011677 h 1227247"/>
              <a:gd name="connsiteX42" fmla="*/ 1809345 w 2110902"/>
              <a:gd name="connsiteY42" fmla="*/ 1040860 h 1227247"/>
              <a:gd name="connsiteX43" fmla="*/ 1838528 w 2110902"/>
              <a:gd name="connsiteY43" fmla="*/ 1060315 h 1227247"/>
              <a:gd name="connsiteX44" fmla="*/ 1877439 w 2110902"/>
              <a:gd name="connsiteY44" fmla="*/ 1108953 h 1227247"/>
              <a:gd name="connsiteX45" fmla="*/ 1984443 w 2110902"/>
              <a:gd name="connsiteY45" fmla="*/ 1147864 h 1227247"/>
              <a:gd name="connsiteX46" fmla="*/ 2023354 w 2110902"/>
              <a:gd name="connsiteY46" fmla="*/ 1167319 h 1227247"/>
              <a:gd name="connsiteX47" fmla="*/ 2042809 w 2110902"/>
              <a:gd name="connsiteY47" fmla="*/ 1196502 h 1227247"/>
              <a:gd name="connsiteX48" fmla="*/ 2110902 w 2110902"/>
              <a:gd name="connsiteY48" fmla="*/ 1225685 h 122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10902" h="1227247">
                <a:moveTo>
                  <a:pt x="0" y="0"/>
                </a:moveTo>
                <a:cubicBezTo>
                  <a:pt x="16213" y="9728"/>
                  <a:pt x="33513" y="17839"/>
                  <a:pt x="48639" y="29183"/>
                </a:cubicBezTo>
                <a:cubicBezTo>
                  <a:pt x="59645" y="37437"/>
                  <a:pt x="66376" y="50735"/>
                  <a:pt x="77822" y="58366"/>
                </a:cubicBezTo>
                <a:cubicBezTo>
                  <a:pt x="96345" y="70715"/>
                  <a:pt x="169327" y="76997"/>
                  <a:pt x="175098" y="77821"/>
                </a:cubicBezTo>
                <a:lnTo>
                  <a:pt x="233464" y="97277"/>
                </a:lnTo>
                <a:lnTo>
                  <a:pt x="262647" y="107004"/>
                </a:lnTo>
                <a:cubicBezTo>
                  <a:pt x="309613" y="153972"/>
                  <a:pt x="249940" y="96840"/>
                  <a:pt x="311285" y="145915"/>
                </a:cubicBezTo>
                <a:cubicBezTo>
                  <a:pt x="318447" y="151644"/>
                  <a:pt x="322877" y="160651"/>
                  <a:pt x="330741" y="165370"/>
                </a:cubicBezTo>
                <a:cubicBezTo>
                  <a:pt x="339534" y="170646"/>
                  <a:pt x="350196" y="171855"/>
                  <a:pt x="359924" y="175098"/>
                </a:cubicBezTo>
                <a:cubicBezTo>
                  <a:pt x="366409" y="184826"/>
                  <a:pt x="371112" y="196014"/>
                  <a:pt x="379379" y="204281"/>
                </a:cubicBezTo>
                <a:cubicBezTo>
                  <a:pt x="402501" y="227403"/>
                  <a:pt x="438035" y="233561"/>
                  <a:pt x="466928" y="243192"/>
                </a:cubicBezTo>
                <a:lnTo>
                  <a:pt x="496111" y="252919"/>
                </a:lnTo>
                <a:cubicBezTo>
                  <a:pt x="499354" y="262647"/>
                  <a:pt x="497495" y="276142"/>
                  <a:pt x="505839" y="282102"/>
                </a:cubicBezTo>
                <a:cubicBezTo>
                  <a:pt x="522527" y="294022"/>
                  <a:pt x="544750" y="295072"/>
                  <a:pt x="564205" y="301557"/>
                </a:cubicBezTo>
                <a:lnTo>
                  <a:pt x="593388" y="311285"/>
                </a:lnTo>
                <a:lnTo>
                  <a:pt x="622571" y="321013"/>
                </a:lnTo>
                <a:lnTo>
                  <a:pt x="651754" y="330740"/>
                </a:lnTo>
                <a:cubicBezTo>
                  <a:pt x="666198" y="352406"/>
                  <a:pt x="670864" y="363539"/>
                  <a:pt x="690664" y="379379"/>
                </a:cubicBezTo>
                <a:cubicBezTo>
                  <a:pt x="699793" y="386682"/>
                  <a:pt x="710119" y="392349"/>
                  <a:pt x="719847" y="398834"/>
                </a:cubicBezTo>
                <a:cubicBezTo>
                  <a:pt x="723090" y="408562"/>
                  <a:pt x="722324" y="420766"/>
                  <a:pt x="729575" y="428017"/>
                </a:cubicBezTo>
                <a:cubicBezTo>
                  <a:pt x="736826" y="435268"/>
                  <a:pt x="749587" y="433159"/>
                  <a:pt x="758758" y="437745"/>
                </a:cubicBezTo>
                <a:cubicBezTo>
                  <a:pt x="827148" y="471940"/>
                  <a:pt x="737951" y="448868"/>
                  <a:pt x="846307" y="466928"/>
                </a:cubicBezTo>
                <a:cubicBezTo>
                  <a:pt x="878732" y="463685"/>
                  <a:pt x="913327" y="469303"/>
                  <a:pt x="943583" y="457200"/>
                </a:cubicBezTo>
                <a:cubicBezTo>
                  <a:pt x="969451" y="446853"/>
                  <a:pt x="995330" y="403900"/>
                  <a:pt x="1011677" y="379379"/>
                </a:cubicBezTo>
                <a:cubicBezTo>
                  <a:pt x="1032739" y="295134"/>
                  <a:pt x="1000969" y="380359"/>
                  <a:pt x="1060315" y="321013"/>
                </a:cubicBezTo>
                <a:cubicBezTo>
                  <a:pt x="1076849" y="304479"/>
                  <a:pt x="1077043" y="270041"/>
                  <a:pt x="1099226" y="262647"/>
                </a:cubicBezTo>
                <a:lnTo>
                  <a:pt x="1157592" y="243192"/>
                </a:lnTo>
                <a:cubicBezTo>
                  <a:pt x="1304239" y="250524"/>
                  <a:pt x="1319292" y="207658"/>
                  <a:pt x="1381328" y="282102"/>
                </a:cubicBezTo>
                <a:cubicBezTo>
                  <a:pt x="1388812" y="291083"/>
                  <a:pt x="1394298" y="301557"/>
                  <a:pt x="1400783" y="311285"/>
                </a:cubicBezTo>
                <a:cubicBezTo>
                  <a:pt x="1404026" y="324255"/>
                  <a:pt x="1405245" y="337907"/>
                  <a:pt x="1410511" y="350196"/>
                </a:cubicBezTo>
                <a:cubicBezTo>
                  <a:pt x="1415116" y="360942"/>
                  <a:pt x="1426269" y="368288"/>
                  <a:pt x="1429966" y="379379"/>
                </a:cubicBezTo>
                <a:cubicBezTo>
                  <a:pt x="1436203" y="398091"/>
                  <a:pt x="1436451" y="418290"/>
                  <a:pt x="1439694" y="437745"/>
                </a:cubicBezTo>
                <a:cubicBezTo>
                  <a:pt x="1444543" y="525030"/>
                  <a:pt x="1445002" y="605783"/>
                  <a:pt x="1459149" y="690664"/>
                </a:cubicBezTo>
                <a:cubicBezTo>
                  <a:pt x="1460127" y="696535"/>
                  <a:pt x="1473267" y="749861"/>
                  <a:pt x="1478605" y="758757"/>
                </a:cubicBezTo>
                <a:cubicBezTo>
                  <a:pt x="1483324" y="766621"/>
                  <a:pt x="1492331" y="771051"/>
                  <a:pt x="1498060" y="778213"/>
                </a:cubicBezTo>
                <a:cubicBezTo>
                  <a:pt x="1505363" y="787342"/>
                  <a:pt x="1510212" y="798267"/>
                  <a:pt x="1517515" y="807396"/>
                </a:cubicBezTo>
                <a:cubicBezTo>
                  <a:pt x="1538392" y="833492"/>
                  <a:pt x="1538066" y="823836"/>
                  <a:pt x="1566154" y="846306"/>
                </a:cubicBezTo>
                <a:cubicBezTo>
                  <a:pt x="1573316" y="852035"/>
                  <a:pt x="1578272" y="860259"/>
                  <a:pt x="1585609" y="865762"/>
                </a:cubicBezTo>
                <a:cubicBezTo>
                  <a:pt x="1604315" y="879791"/>
                  <a:pt x="1624520" y="891702"/>
                  <a:pt x="1643975" y="904672"/>
                </a:cubicBezTo>
                <a:lnTo>
                  <a:pt x="1702341" y="943583"/>
                </a:lnTo>
                <a:cubicBezTo>
                  <a:pt x="1702346" y="943586"/>
                  <a:pt x="1760703" y="982490"/>
                  <a:pt x="1760707" y="982494"/>
                </a:cubicBezTo>
                <a:cubicBezTo>
                  <a:pt x="1770435" y="992222"/>
                  <a:pt x="1781083" y="1001109"/>
                  <a:pt x="1789890" y="1011677"/>
                </a:cubicBezTo>
                <a:cubicBezTo>
                  <a:pt x="1797374" y="1020658"/>
                  <a:pt x="1801078" y="1032593"/>
                  <a:pt x="1809345" y="1040860"/>
                </a:cubicBezTo>
                <a:cubicBezTo>
                  <a:pt x="1817612" y="1049127"/>
                  <a:pt x="1828800" y="1053830"/>
                  <a:pt x="1838528" y="1060315"/>
                </a:cubicBezTo>
                <a:cubicBezTo>
                  <a:pt x="1846762" y="1072666"/>
                  <a:pt x="1862509" y="1100422"/>
                  <a:pt x="1877439" y="1108953"/>
                </a:cubicBezTo>
                <a:cubicBezTo>
                  <a:pt x="1931570" y="1139885"/>
                  <a:pt x="1925422" y="1118354"/>
                  <a:pt x="1984443" y="1147864"/>
                </a:cubicBezTo>
                <a:lnTo>
                  <a:pt x="2023354" y="1167319"/>
                </a:lnTo>
                <a:cubicBezTo>
                  <a:pt x="2029839" y="1177047"/>
                  <a:pt x="2032895" y="1190306"/>
                  <a:pt x="2042809" y="1196502"/>
                </a:cubicBezTo>
                <a:cubicBezTo>
                  <a:pt x="2154292" y="1266179"/>
                  <a:pt x="2075770" y="1190550"/>
                  <a:pt x="2110902" y="1225685"/>
                </a:cubicBezTo>
              </a:path>
            </a:pathLst>
          </a:cu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pic>
        <p:nvPicPr>
          <p:cNvPr id="33" name="Imag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379915" y="1534793"/>
            <a:ext cx="365631" cy="731262"/>
          </a:xfrm>
          <a:prstGeom prst="rect">
            <a:avLst/>
          </a:prstGeom>
        </p:spPr>
      </p:pic>
      <p:pic>
        <p:nvPicPr>
          <p:cNvPr id="34" name="Imag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872123" y="1712498"/>
            <a:ext cx="365631" cy="731262"/>
          </a:xfrm>
          <a:prstGeom prst="rect">
            <a:avLst/>
          </a:prstGeom>
        </p:spPr>
      </p:pic>
      <p:pic>
        <p:nvPicPr>
          <p:cNvPr id="35" name="Imag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2392729" y="1712498"/>
            <a:ext cx="365631" cy="731262"/>
          </a:xfrm>
          <a:prstGeom prst="rect">
            <a:avLst/>
          </a:prstGeom>
        </p:spPr>
      </p:pic>
      <p:pic>
        <p:nvPicPr>
          <p:cNvPr id="36" name="Imag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2652891" y="2300403"/>
            <a:ext cx="365631" cy="731262"/>
          </a:xfrm>
          <a:prstGeom prst="rect">
            <a:avLst/>
          </a:prstGeom>
        </p:spPr>
      </p:pic>
      <p:pic>
        <p:nvPicPr>
          <p:cNvPr id="37" name="Imag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058360" y="2530962"/>
            <a:ext cx="365631" cy="731262"/>
          </a:xfrm>
          <a:prstGeom prst="rect">
            <a:avLst/>
          </a:prstGeom>
        </p:spPr>
      </p:pic>
      <p:cxnSp>
        <p:nvCxnSpPr>
          <p:cNvPr id="38" name="Connecteur droit avec flèche 37"/>
          <p:cNvCxnSpPr/>
          <p:nvPr/>
        </p:nvCxnSpPr>
        <p:spPr>
          <a:xfrm>
            <a:off x="824000" y="2763952"/>
            <a:ext cx="2090160" cy="1175715"/>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18"/>
          <p:cNvSpPr/>
          <p:nvPr/>
        </p:nvSpPr>
        <p:spPr>
          <a:xfrm>
            <a:off x="886776" y="3726273"/>
            <a:ext cx="3059160" cy="584765"/>
          </a:xfrm>
          <a:prstGeom prst="rect">
            <a:avLst/>
          </a:prstGeom>
          <a:noFill/>
          <a:ln cap="flat">
            <a:noFill/>
            <a:prstDash val="solid"/>
          </a:ln>
        </p:spPr>
        <p:txBody>
          <a:bodyPr vert="horz" wrap="square" lIns="91431" tIns="45715" rIns="91431" bIns="45715" anchor="t" anchorCtr="0" compatLnSpc="1">
            <a:spAutoFit/>
          </a:bodyPr>
          <a:lstStyle/>
          <a:p>
            <a:pPr algn="ctr" defTabSz="914305">
              <a:defRPr sz="1800" b="0" i="0" u="none" strike="noStrike" kern="0" cap="none" spc="0" baseline="0">
                <a:solidFill>
                  <a:srgbClr val="000000"/>
                </a:solidFill>
                <a:uFillTx/>
              </a:defRPr>
            </a:pPr>
            <a:r>
              <a:rPr lang="fr-FR" sz="1600" dirty="0">
                <a:solidFill>
                  <a:srgbClr val="008AB1"/>
                </a:solidFill>
                <a:latin typeface="Source Sans Pro Light" pitchFamily="34"/>
                <a:ea typeface="Source Sans Pro Light" pitchFamily="34"/>
              </a:rPr>
              <a:t>Scan </a:t>
            </a:r>
          </a:p>
          <a:p>
            <a:pPr algn="ctr" defTabSz="914305">
              <a:defRPr sz="1800" b="0" i="0" u="none" strike="noStrike" kern="0" cap="none" spc="0" baseline="0">
                <a:solidFill>
                  <a:srgbClr val="000000"/>
                </a:solidFill>
                <a:uFillTx/>
              </a:defRPr>
            </a:pPr>
            <a:r>
              <a:rPr lang="fr-FR" sz="1600" dirty="0">
                <a:solidFill>
                  <a:srgbClr val="008AB1"/>
                </a:solidFill>
                <a:latin typeface="Source Sans Pro Light" pitchFamily="34"/>
                <a:ea typeface="Source Sans Pro Light" pitchFamily="34"/>
              </a:rPr>
              <a:t>direction</a:t>
            </a:r>
            <a:endParaRPr lang="fr-FR" sz="1600" dirty="0">
              <a:solidFill>
                <a:srgbClr val="008AB1"/>
              </a:solidFill>
              <a:latin typeface="Source Sans Pro Light" pitchFamily="34"/>
              <a:ea typeface="Source Sans Pro Light" pitchFamily="34"/>
            </a:endParaRPr>
          </a:p>
        </p:txBody>
      </p:sp>
      <p:sp>
        <p:nvSpPr>
          <p:cNvPr id="40" name="Rectangle 39"/>
          <p:cNvSpPr/>
          <p:nvPr/>
        </p:nvSpPr>
        <p:spPr>
          <a:xfrm>
            <a:off x="886776" y="713829"/>
            <a:ext cx="2409616" cy="861764"/>
          </a:xfrm>
          <a:prstGeom prst="rect">
            <a:avLst/>
          </a:prstGeom>
          <a:noFill/>
          <a:ln cap="flat">
            <a:noFill/>
            <a:prstDash val="solid"/>
          </a:ln>
        </p:spPr>
        <p:txBody>
          <a:bodyPr vert="horz" wrap="none" lIns="91431" tIns="45715" rIns="91431" bIns="45715" anchor="t" anchorCtr="0" compatLnSpc="1">
            <a:spAutoFit/>
          </a:bodyPr>
          <a:lstStyle/>
          <a:p>
            <a:pPr defTabSz="914305">
              <a:defRPr sz="1800" b="0" i="0" u="none" strike="noStrike" kern="0" cap="none" spc="0" baseline="0">
                <a:solidFill>
                  <a:srgbClr val="000000"/>
                </a:solidFill>
                <a:uFillTx/>
              </a:defRPr>
            </a:pPr>
            <a:r>
              <a:rPr lang="fr-FR" sz="5000" b="1" dirty="0">
                <a:solidFill>
                  <a:srgbClr val="008AB1"/>
                </a:solidFill>
                <a:latin typeface="Source Sans Pro Light" pitchFamily="34"/>
                <a:ea typeface="Source Sans Pro Light" pitchFamily="34"/>
              </a:rPr>
              <a:t>Imaging</a:t>
            </a:r>
            <a:endParaRPr lang="fr-FR" sz="5000" b="1" dirty="0">
              <a:solidFill>
                <a:srgbClr val="008AB1"/>
              </a:solidFill>
              <a:latin typeface="Source Sans Pro Light" pitchFamily="34"/>
              <a:ea typeface="Source Sans Pro Light" pitchFamily="34"/>
            </a:endParaRPr>
          </a:p>
        </p:txBody>
      </p:sp>
      <p:pic>
        <p:nvPicPr>
          <p:cNvPr id="41" name="Image 40"/>
          <p:cNvPicPr>
            <a:picLocks noChangeAspect="1"/>
          </p:cNvPicPr>
          <p:nvPr/>
        </p:nvPicPr>
        <p:blipFill rotWithShape="1">
          <a:blip r:embed="rId5"/>
          <a:srcRect r="66603" b="64029"/>
          <a:stretch/>
        </p:blipFill>
        <p:spPr>
          <a:xfrm>
            <a:off x="1110173" y="4292338"/>
            <a:ext cx="1700981" cy="2206708"/>
          </a:xfrm>
          <a:prstGeom prst="rect">
            <a:avLst/>
          </a:prstGeom>
        </p:spPr>
      </p:pic>
      <p:sp>
        <p:nvSpPr>
          <p:cNvPr id="15" name="Rectangle 14"/>
          <p:cNvSpPr/>
          <p:nvPr/>
        </p:nvSpPr>
        <p:spPr>
          <a:xfrm>
            <a:off x="4637887" y="716180"/>
            <a:ext cx="3937278" cy="1631206"/>
          </a:xfrm>
          <a:prstGeom prst="rect">
            <a:avLst/>
          </a:prstGeom>
          <a:noFill/>
          <a:ln cap="flat">
            <a:noFill/>
            <a:prstDash val="solid"/>
          </a:ln>
        </p:spPr>
        <p:txBody>
          <a:bodyPr vert="horz" wrap="none" lIns="91431" tIns="45715" rIns="91431" bIns="45715" anchor="t" anchorCtr="0" compatLnSpc="1">
            <a:spAutoFit/>
          </a:bodyPr>
          <a:lstStyle/>
          <a:p>
            <a:pPr algn="ctr" defTabSz="914305">
              <a:defRPr sz="1800" b="0" i="0" u="none" strike="noStrike" kern="0" cap="none" spc="0" baseline="0">
                <a:solidFill>
                  <a:srgbClr val="000000"/>
                </a:solidFill>
                <a:uFillTx/>
              </a:defRPr>
            </a:pPr>
            <a:r>
              <a:rPr lang="fr-FR" sz="5000" b="1" dirty="0">
                <a:solidFill>
                  <a:srgbClr val="008AB1"/>
                </a:solidFill>
                <a:latin typeface="Source Sans Pro Light" pitchFamily="34"/>
                <a:ea typeface="Source Sans Pro Light" pitchFamily="34"/>
              </a:rPr>
              <a:t>Force </a:t>
            </a:r>
          </a:p>
          <a:p>
            <a:pPr algn="ctr" defTabSz="914305">
              <a:defRPr sz="1800" b="0" i="0" u="none" strike="noStrike" kern="0" cap="none" spc="0" baseline="0">
                <a:solidFill>
                  <a:srgbClr val="000000"/>
                </a:solidFill>
                <a:uFillTx/>
              </a:defRPr>
            </a:pPr>
            <a:r>
              <a:rPr lang="fr-FR" sz="5000" b="1" dirty="0" err="1">
                <a:solidFill>
                  <a:srgbClr val="008AB1"/>
                </a:solidFill>
                <a:latin typeface="Source Sans Pro Light" pitchFamily="34"/>
                <a:ea typeface="Source Sans Pro Light" pitchFamily="34"/>
              </a:rPr>
              <a:t>Spectroscopy</a:t>
            </a:r>
            <a:endParaRPr lang="fr-FR" sz="5000" b="1" dirty="0">
              <a:solidFill>
                <a:srgbClr val="008AB1"/>
              </a:solidFill>
              <a:latin typeface="Source Sans Pro Light" pitchFamily="34"/>
              <a:ea typeface="Source Sans Pro Light" pitchFamily="34"/>
            </a:endParaRPr>
          </a:p>
        </p:txBody>
      </p:sp>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20353" t="29604" r="20353" b="22806"/>
          <a:stretch/>
        </p:blipFill>
        <p:spPr>
          <a:xfrm>
            <a:off x="4111542" y="4123384"/>
            <a:ext cx="1879638" cy="1265141"/>
          </a:xfrm>
          <a:prstGeom prst="rect">
            <a:avLst/>
          </a:prstGeom>
        </p:spPr>
      </p:pic>
      <p:pic>
        <p:nvPicPr>
          <p:cNvPr id="17" name="Imag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5184014" y="2939781"/>
            <a:ext cx="585204" cy="1170408"/>
          </a:xfrm>
          <a:prstGeom prst="rect">
            <a:avLst/>
          </a:prstGeom>
        </p:spPr>
      </p:pic>
      <p:cxnSp>
        <p:nvCxnSpPr>
          <p:cNvPr id="18" name="Connecteur droit avec flèche 17"/>
          <p:cNvCxnSpPr/>
          <p:nvPr/>
        </p:nvCxnSpPr>
        <p:spPr>
          <a:xfrm>
            <a:off x="5054708" y="2845312"/>
            <a:ext cx="0" cy="1278071"/>
          </a:xfrm>
          <a:prstGeom prst="straightConnector1">
            <a:avLst/>
          </a:prstGeom>
          <a:ln w="38100">
            <a:solidFill>
              <a:srgbClr val="2E25E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p:cNvCxnSpPr/>
          <p:nvPr/>
        </p:nvCxnSpPr>
        <p:spPr>
          <a:xfrm flipH="1" flipV="1">
            <a:off x="5172035" y="2845313"/>
            <a:ext cx="1" cy="1278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p:cNvPicPr>
            <a:picLocks noChangeAspect="1"/>
          </p:cNvPicPr>
          <p:nvPr/>
        </p:nvPicPr>
        <p:blipFill rotWithShape="1">
          <a:blip r:embed="rId7" cstate="print">
            <a:extLst>
              <a:ext uri="{28A0092B-C50C-407E-A947-70E740481C1C}">
                <a14:useLocalDpi xmlns:a14="http://schemas.microsoft.com/office/drawing/2010/main" val="0"/>
              </a:ext>
            </a:extLst>
          </a:blip>
          <a:srcRect l="12855" t="10366" r="40714"/>
          <a:stretch/>
        </p:blipFill>
        <p:spPr>
          <a:xfrm>
            <a:off x="6506844" y="2714243"/>
            <a:ext cx="2522915" cy="2808953"/>
          </a:xfrm>
          <a:prstGeom prst="rect">
            <a:avLst/>
          </a:prstGeom>
        </p:spPr>
      </p:pic>
      <p:cxnSp>
        <p:nvCxnSpPr>
          <p:cNvPr id="24" name="Connecteur droit avec flèche 23"/>
          <p:cNvCxnSpPr/>
          <p:nvPr/>
        </p:nvCxnSpPr>
        <p:spPr>
          <a:xfrm>
            <a:off x="5444255" y="4123383"/>
            <a:ext cx="2101" cy="285082"/>
          </a:xfrm>
          <a:prstGeom prst="straightConnector1">
            <a:avLst/>
          </a:prstGeom>
          <a:ln w="381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18"/>
          <p:cNvSpPr/>
          <p:nvPr/>
        </p:nvSpPr>
        <p:spPr>
          <a:xfrm>
            <a:off x="4461600" y="4069921"/>
            <a:ext cx="3059160" cy="338544"/>
          </a:xfrm>
          <a:prstGeom prst="rect">
            <a:avLst/>
          </a:prstGeom>
          <a:noFill/>
          <a:ln cap="flat">
            <a:noFill/>
            <a:prstDash val="solid"/>
          </a:ln>
        </p:spPr>
        <p:txBody>
          <a:bodyPr vert="horz" wrap="square" lIns="91431" tIns="45715" rIns="91431" bIns="45715" anchor="t" anchorCtr="0" compatLnSpc="1">
            <a:spAutoFit/>
          </a:bodyPr>
          <a:lstStyle/>
          <a:p>
            <a:pPr algn="ctr" defTabSz="914305">
              <a:defRPr sz="1800" b="0" i="0" u="none" strike="noStrike" kern="0" cap="none" spc="0" baseline="0">
                <a:solidFill>
                  <a:srgbClr val="000000"/>
                </a:solidFill>
                <a:uFillTx/>
              </a:defRPr>
            </a:pPr>
            <a:r>
              <a:rPr lang="fr-FR" sz="1600" dirty="0" err="1" smtClean="0">
                <a:solidFill>
                  <a:srgbClr val="008AB1"/>
                </a:solidFill>
                <a:latin typeface="Source Sans Pro Light" pitchFamily="34"/>
                <a:ea typeface="Source Sans Pro Light" pitchFamily="34"/>
              </a:rPr>
              <a:t>Separation</a:t>
            </a:r>
            <a:endParaRPr lang="fr-FR" sz="1600" dirty="0">
              <a:solidFill>
                <a:srgbClr val="008AB1"/>
              </a:solidFill>
              <a:latin typeface="Source Sans Pro Light" pitchFamily="34"/>
              <a:ea typeface="Source Sans Pro Light" pitchFamily="34"/>
            </a:endParaRPr>
          </a:p>
        </p:txBody>
      </p:sp>
    </p:spTree>
    <p:extLst>
      <p:ext uri="{BB962C8B-B14F-4D97-AF65-F5344CB8AC3E}">
        <p14:creationId xmlns:p14="http://schemas.microsoft.com/office/powerpoint/2010/main" val="71757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a:t>
            </a:r>
          </a:p>
        </p:txBody>
      </p:sp>
      <p:sp>
        <p:nvSpPr>
          <p:cNvPr id="3" name="Rectangle 3"/>
          <p:cNvSpPr/>
          <p:nvPr/>
        </p:nvSpPr>
        <p:spPr>
          <a:xfrm>
            <a:off x="399711" y="770674"/>
            <a:ext cx="856080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STATIC AFM: tip in permanent contact with the sample</a:t>
            </a:r>
          </a:p>
        </p:txBody>
      </p:sp>
      <p:pic>
        <p:nvPicPr>
          <p:cNvPr id="4" name="Picture 2"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058597" y="1323639"/>
            <a:ext cx="3901918" cy="2926436"/>
          </a:xfrm>
          <a:prstGeom prst="rect">
            <a:avLst/>
          </a:prstGeom>
          <a:noFill/>
          <a:ln cap="flat">
            <a:solidFill>
              <a:srgbClr val="008AB1"/>
            </a:solidFill>
          </a:ln>
        </p:spPr>
      </p:pic>
      <p:pic>
        <p:nvPicPr>
          <p:cNvPr id="5" name="Picture 4"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9875" y="1309475"/>
            <a:ext cx="4226018" cy="2931804"/>
          </a:xfrm>
          <a:prstGeom prst="rect">
            <a:avLst/>
          </a:prstGeom>
          <a:noFill/>
          <a:ln cap="flat">
            <a:solidFill>
              <a:srgbClr val="008AB1"/>
            </a:solidFill>
          </a:ln>
        </p:spPr>
      </p:pic>
      <p:sp>
        <p:nvSpPr>
          <p:cNvPr id="6" name="Rectangle 6"/>
          <p:cNvSpPr/>
          <p:nvPr/>
        </p:nvSpPr>
        <p:spPr>
          <a:xfrm>
            <a:off x="1995083" y="2681916"/>
            <a:ext cx="1080116" cy="648071"/>
          </a:xfrm>
          <a:prstGeom prst="rect">
            <a:avLst/>
          </a:prstGeom>
          <a:noFill/>
          <a:ln w="19046"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7" name="Connecteur droit 7"/>
          <p:cNvCxnSpPr/>
          <p:nvPr/>
        </p:nvCxnSpPr>
        <p:spPr>
          <a:xfrm flipV="1">
            <a:off x="3075200" y="1324672"/>
            <a:ext cx="2239658" cy="1357244"/>
          </a:xfrm>
          <a:prstGeom prst="straightConnector1">
            <a:avLst/>
          </a:prstGeom>
          <a:noFill/>
          <a:ln w="19046" cap="flat">
            <a:solidFill>
              <a:srgbClr val="008AB1"/>
            </a:solidFill>
            <a:custDash>
              <a:ds d="100000" sp="100000"/>
            </a:custDash>
            <a:miter/>
          </a:ln>
        </p:spPr>
      </p:cxnSp>
      <p:cxnSp>
        <p:nvCxnSpPr>
          <p:cNvPr id="8" name="Connecteur droit 8"/>
          <p:cNvCxnSpPr/>
          <p:nvPr/>
        </p:nvCxnSpPr>
        <p:spPr>
          <a:xfrm>
            <a:off x="3075200" y="3329988"/>
            <a:ext cx="2239658" cy="885752"/>
          </a:xfrm>
          <a:prstGeom prst="straightConnector1">
            <a:avLst/>
          </a:prstGeom>
          <a:noFill/>
          <a:ln w="19046" cap="flat">
            <a:solidFill>
              <a:srgbClr val="008AB1"/>
            </a:solidFill>
            <a:custDash>
              <a:ds d="100000" sp="100000"/>
            </a:custDash>
            <a:miter/>
          </a:ln>
        </p:spPr>
      </p:cxnSp>
      <p:sp>
        <p:nvSpPr>
          <p:cNvPr id="9" name="Rectangle 9"/>
          <p:cNvSpPr/>
          <p:nvPr/>
        </p:nvSpPr>
        <p:spPr>
          <a:xfrm>
            <a:off x="5472363" y="3005952"/>
            <a:ext cx="134517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Source Sans Pro Light" pitchFamily="34"/>
                <a:ea typeface="Source Sans Pro Light" pitchFamily="34"/>
              </a:rPr>
              <a:t>Phonograph</a:t>
            </a:r>
          </a:p>
        </p:txBody>
      </p: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25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a:t>
            </a:r>
          </a:p>
        </p:txBody>
      </p:sp>
      <p:sp>
        <p:nvSpPr>
          <p:cNvPr id="3" name="Rectangle 3"/>
          <p:cNvSpPr/>
          <p:nvPr/>
        </p:nvSpPr>
        <p:spPr>
          <a:xfrm>
            <a:off x="399711" y="770674"/>
            <a:ext cx="856080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STATIC AFM: tip in permanent contact with the sample</a:t>
            </a:r>
          </a:p>
        </p:txBody>
      </p:sp>
      <p:pic>
        <p:nvPicPr>
          <p:cNvPr id="4" name="Picture 2"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058597" y="1323639"/>
            <a:ext cx="3901918" cy="2926436"/>
          </a:xfrm>
          <a:prstGeom prst="rect">
            <a:avLst/>
          </a:prstGeom>
          <a:noFill/>
          <a:ln cap="flat">
            <a:solidFill>
              <a:srgbClr val="008AB1"/>
            </a:solidFill>
          </a:ln>
        </p:spPr>
      </p:pic>
      <p:pic>
        <p:nvPicPr>
          <p:cNvPr id="5" name="Picture 4"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9875" y="1309475"/>
            <a:ext cx="4226018" cy="2931804"/>
          </a:xfrm>
          <a:prstGeom prst="rect">
            <a:avLst/>
          </a:prstGeom>
          <a:noFill/>
          <a:ln cap="flat">
            <a:solidFill>
              <a:srgbClr val="008AB1"/>
            </a:solidFill>
          </a:ln>
        </p:spPr>
      </p:pic>
      <p:sp>
        <p:nvSpPr>
          <p:cNvPr id="6" name="Rectangle 6"/>
          <p:cNvSpPr/>
          <p:nvPr/>
        </p:nvSpPr>
        <p:spPr>
          <a:xfrm>
            <a:off x="1995083" y="2681916"/>
            <a:ext cx="1080116" cy="648071"/>
          </a:xfrm>
          <a:prstGeom prst="rect">
            <a:avLst/>
          </a:prstGeom>
          <a:noFill/>
          <a:ln w="19046"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7" name="Connecteur droit 7"/>
          <p:cNvCxnSpPr/>
          <p:nvPr/>
        </p:nvCxnSpPr>
        <p:spPr>
          <a:xfrm flipV="1">
            <a:off x="3075200" y="1324672"/>
            <a:ext cx="2239658" cy="1357244"/>
          </a:xfrm>
          <a:prstGeom prst="straightConnector1">
            <a:avLst/>
          </a:prstGeom>
          <a:noFill/>
          <a:ln w="19046" cap="flat">
            <a:solidFill>
              <a:srgbClr val="008AB1"/>
            </a:solidFill>
            <a:custDash>
              <a:ds d="100000" sp="100000"/>
            </a:custDash>
            <a:miter/>
          </a:ln>
        </p:spPr>
      </p:cxnSp>
      <p:cxnSp>
        <p:nvCxnSpPr>
          <p:cNvPr id="8" name="Connecteur droit 8"/>
          <p:cNvCxnSpPr/>
          <p:nvPr/>
        </p:nvCxnSpPr>
        <p:spPr>
          <a:xfrm>
            <a:off x="3075200" y="3329988"/>
            <a:ext cx="2239658" cy="885752"/>
          </a:xfrm>
          <a:prstGeom prst="straightConnector1">
            <a:avLst/>
          </a:prstGeom>
          <a:noFill/>
          <a:ln w="19046" cap="flat">
            <a:solidFill>
              <a:srgbClr val="008AB1"/>
            </a:solidFill>
            <a:custDash>
              <a:ds d="100000" sp="100000"/>
            </a:custDash>
            <a:miter/>
          </a:ln>
        </p:spPr>
      </p:cxnSp>
      <p:sp>
        <p:nvSpPr>
          <p:cNvPr id="9" name="Rectangle 9"/>
          <p:cNvSpPr/>
          <p:nvPr/>
        </p:nvSpPr>
        <p:spPr>
          <a:xfrm>
            <a:off x="5472363" y="3005952"/>
            <a:ext cx="134517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FFFFFF"/>
                </a:solidFill>
                <a:uFillTx/>
                <a:latin typeface="Source Sans Pro Light" pitchFamily="34"/>
                <a:ea typeface="Source Sans Pro Light" pitchFamily="34"/>
              </a:rPr>
              <a:t>Phonograph</a:t>
            </a:r>
            <a:endParaRPr lang="fr-FR" sz="1800" b="0" i="0" u="none" strike="noStrike" kern="1200" cap="none" spc="0" baseline="0" dirty="0">
              <a:solidFill>
                <a:srgbClr val="FFFFFF"/>
              </a:solidFill>
              <a:uFillTx/>
              <a:latin typeface="Source Sans Pro Light" pitchFamily="34"/>
              <a:ea typeface="Source Sans Pro Light" pitchFamily="34"/>
            </a:endParaRPr>
          </a:p>
        </p:txBody>
      </p:sp>
      <p:cxnSp>
        <p:nvCxnSpPr>
          <p:cNvPr id="10" name="Connecteur droit 10"/>
          <p:cNvCxnSpPr/>
          <p:nvPr/>
        </p:nvCxnSpPr>
        <p:spPr>
          <a:xfrm>
            <a:off x="709510" y="5807326"/>
            <a:ext cx="2365690" cy="0"/>
          </a:xfrm>
          <a:prstGeom prst="straightConnector1">
            <a:avLst/>
          </a:prstGeom>
          <a:noFill/>
          <a:ln w="38103" cap="flat">
            <a:solidFill>
              <a:srgbClr val="000000"/>
            </a:solidFill>
            <a:prstDash val="solid"/>
            <a:miter/>
          </a:ln>
        </p:spPr>
      </p:cxnSp>
      <p:cxnSp>
        <p:nvCxnSpPr>
          <p:cNvPr id="11" name="Connecteur droit 11"/>
          <p:cNvCxnSpPr/>
          <p:nvPr/>
        </p:nvCxnSpPr>
        <p:spPr>
          <a:xfrm>
            <a:off x="6325883" y="5807326"/>
            <a:ext cx="2529971" cy="0"/>
          </a:xfrm>
          <a:prstGeom prst="straightConnector1">
            <a:avLst/>
          </a:prstGeom>
          <a:noFill/>
          <a:ln w="38103" cap="flat">
            <a:solidFill>
              <a:srgbClr val="000000"/>
            </a:solidFill>
            <a:prstDash val="solid"/>
            <a:miter/>
          </a:ln>
        </p:spPr>
      </p:cxnSp>
      <p:cxnSp>
        <p:nvCxnSpPr>
          <p:cNvPr id="12" name="Connecteur droit 12"/>
          <p:cNvCxnSpPr/>
          <p:nvPr/>
        </p:nvCxnSpPr>
        <p:spPr>
          <a:xfrm>
            <a:off x="3075200" y="5292007"/>
            <a:ext cx="3250683" cy="0"/>
          </a:xfrm>
          <a:prstGeom prst="straightConnector1">
            <a:avLst/>
          </a:prstGeom>
          <a:noFill/>
          <a:ln w="38103" cap="flat">
            <a:solidFill>
              <a:srgbClr val="000000"/>
            </a:solidFill>
            <a:prstDash val="solid"/>
            <a:miter/>
          </a:ln>
        </p:spPr>
      </p:cxnSp>
      <p:cxnSp>
        <p:nvCxnSpPr>
          <p:cNvPr id="13" name="Connecteur droit 13"/>
          <p:cNvCxnSpPr/>
          <p:nvPr/>
        </p:nvCxnSpPr>
        <p:spPr>
          <a:xfrm flipV="1">
            <a:off x="3075200" y="5292007"/>
            <a:ext cx="0" cy="515319"/>
          </a:xfrm>
          <a:prstGeom prst="straightConnector1">
            <a:avLst/>
          </a:prstGeom>
          <a:noFill/>
          <a:ln w="38103" cap="flat">
            <a:solidFill>
              <a:srgbClr val="000000"/>
            </a:solidFill>
            <a:prstDash val="solid"/>
            <a:miter/>
          </a:ln>
        </p:spPr>
      </p:cxnSp>
      <p:cxnSp>
        <p:nvCxnSpPr>
          <p:cNvPr id="14" name="Connecteur droit 14"/>
          <p:cNvCxnSpPr/>
          <p:nvPr/>
        </p:nvCxnSpPr>
        <p:spPr>
          <a:xfrm flipV="1">
            <a:off x="6325883" y="5292007"/>
            <a:ext cx="0" cy="515319"/>
          </a:xfrm>
          <a:prstGeom prst="straightConnector1">
            <a:avLst/>
          </a:prstGeom>
          <a:noFill/>
          <a:ln w="38103" cap="flat">
            <a:solidFill>
              <a:srgbClr val="000000"/>
            </a:solidFill>
            <a:prstDash val="solid"/>
            <a:miter/>
          </a:ln>
        </p:spPr>
      </p:cxnSp>
      <p:sp>
        <p:nvSpPr>
          <p:cNvPr id="15" name="Triangle isocèle 15"/>
          <p:cNvSpPr/>
          <p:nvPr/>
        </p:nvSpPr>
        <p:spPr>
          <a:xfrm rot="19216232" flipV="1">
            <a:off x="1098529" y="55044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6"/>
          <p:cNvSpPr/>
          <p:nvPr/>
        </p:nvSpPr>
        <p:spPr>
          <a:xfrm rot="19980872">
            <a:off x="948617" y="5256913"/>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7" name="Espace réservé du numéro de diapositive 16"/>
          <p:cNvSpPr>
            <a:spLocks noGrp="1"/>
          </p:cNvSpPr>
          <p:nvPr>
            <p:ph type="sldNum" sz="quarter" idx="8"/>
          </p:nvPr>
        </p:nvSpPr>
        <p:spPr/>
        <p:txBody>
          <a:bodyPr/>
          <a:lstStyle/>
          <a:p>
            <a:pPr lvl="0"/>
            <a:fld id="{076F6770-30F6-4909-B022-5A2181746AF4}" type="slidenum">
              <a:rPr lang="fr-FR" smtClean="0"/>
              <a:t>26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a:t>
            </a:r>
          </a:p>
        </p:txBody>
      </p:sp>
      <p:sp>
        <p:nvSpPr>
          <p:cNvPr id="3" name="Rectangle 3"/>
          <p:cNvSpPr/>
          <p:nvPr/>
        </p:nvSpPr>
        <p:spPr>
          <a:xfrm>
            <a:off x="399711" y="770674"/>
            <a:ext cx="856080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STATIC AFM: tip in permanent contact with the sample</a:t>
            </a:r>
          </a:p>
        </p:txBody>
      </p:sp>
      <p:pic>
        <p:nvPicPr>
          <p:cNvPr id="4" name="Picture 2"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058597" y="1323639"/>
            <a:ext cx="3901918" cy="2926436"/>
          </a:xfrm>
          <a:prstGeom prst="rect">
            <a:avLst/>
          </a:prstGeom>
          <a:noFill/>
          <a:ln cap="flat">
            <a:solidFill>
              <a:srgbClr val="008AB1"/>
            </a:solidFill>
          </a:ln>
        </p:spPr>
      </p:pic>
      <p:pic>
        <p:nvPicPr>
          <p:cNvPr id="5" name="Picture 4"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9875" y="1309475"/>
            <a:ext cx="4226018" cy="2931804"/>
          </a:xfrm>
          <a:prstGeom prst="rect">
            <a:avLst/>
          </a:prstGeom>
          <a:noFill/>
          <a:ln cap="flat">
            <a:solidFill>
              <a:srgbClr val="008AB1"/>
            </a:solidFill>
          </a:ln>
        </p:spPr>
      </p:pic>
      <p:sp>
        <p:nvSpPr>
          <p:cNvPr id="6" name="Rectangle 6"/>
          <p:cNvSpPr/>
          <p:nvPr/>
        </p:nvSpPr>
        <p:spPr>
          <a:xfrm>
            <a:off x="1995083" y="2681916"/>
            <a:ext cx="1080116" cy="648071"/>
          </a:xfrm>
          <a:prstGeom prst="rect">
            <a:avLst/>
          </a:prstGeom>
          <a:noFill/>
          <a:ln w="19046"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7" name="Connecteur droit 7"/>
          <p:cNvCxnSpPr/>
          <p:nvPr/>
        </p:nvCxnSpPr>
        <p:spPr>
          <a:xfrm flipV="1">
            <a:off x="3075200" y="1324672"/>
            <a:ext cx="2239658" cy="1357244"/>
          </a:xfrm>
          <a:prstGeom prst="straightConnector1">
            <a:avLst/>
          </a:prstGeom>
          <a:noFill/>
          <a:ln w="19046" cap="flat">
            <a:solidFill>
              <a:srgbClr val="008AB1"/>
            </a:solidFill>
            <a:custDash>
              <a:ds d="100000" sp="100000"/>
            </a:custDash>
            <a:miter/>
          </a:ln>
        </p:spPr>
      </p:cxnSp>
      <p:cxnSp>
        <p:nvCxnSpPr>
          <p:cNvPr id="8" name="Connecteur droit 8"/>
          <p:cNvCxnSpPr/>
          <p:nvPr/>
        </p:nvCxnSpPr>
        <p:spPr>
          <a:xfrm>
            <a:off x="3075200" y="3329988"/>
            <a:ext cx="2239658" cy="885752"/>
          </a:xfrm>
          <a:prstGeom prst="straightConnector1">
            <a:avLst/>
          </a:prstGeom>
          <a:noFill/>
          <a:ln w="19046" cap="flat">
            <a:solidFill>
              <a:srgbClr val="008AB1"/>
            </a:solidFill>
            <a:custDash>
              <a:ds d="100000" sp="100000"/>
            </a:custDash>
            <a:miter/>
          </a:ln>
        </p:spPr>
      </p:cxnSp>
      <p:sp>
        <p:nvSpPr>
          <p:cNvPr id="9" name="Rectangle 9"/>
          <p:cNvSpPr/>
          <p:nvPr/>
        </p:nvSpPr>
        <p:spPr>
          <a:xfrm>
            <a:off x="5472363" y="3005952"/>
            <a:ext cx="134517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Source Sans Pro Light" pitchFamily="34"/>
                <a:ea typeface="Source Sans Pro Light" pitchFamily="34"/>
              </a:rPr>
              <a:t>Phonograph</a:t>
            </a:r>
          </a:p>
        </p:txBody>
      </p:sp>
      <p:cxnSp>
        <p:nvCxnSpPr>
          <p:cNvPr id="10" name="Connecteur droit 10"/>
          <p:cNvCxnSpPr/>
          <p:nvPr/>
        </p:nvCxnSpPr>
        <p:spPr>
          <a:xfrm>
            <a:off x="709510" y="5807326"/>
            <a:ext cx="2365690" cy="0"/>
          </a:xfrm>
          <a:prstGeom prst="straightConnector1">
            <a:avLst/>
          </a:prstGeom>
          <a:noFill/>
          <a:ln w="38103" cap="flat">
            <a:solidFill>
              <a:srgbClr val="000000"/>
            </a:solidFill>
            <a:prstDash val="solid"/>
            <a:miter/>
          </a:ln>
        </p:spPr>
      </p:cxnSp>
      <p:cxnSp>
        <p:nvCxnSpPr>
          <p:cNvPr id="11" name="Connecteur droit 11"/>
          <p:cNvCxnSpPr/>
          <p:nvPr/>
        </p:nvCxnSpPr>
        <p:spPr>
          <a:xfrm>
            <a:off x="6325883" y="5807326"/>
            <a:ext cx="2529971" cy="0"/>
          </a:xfrm>
          <a:prstGeom prst="straightConnector1">
            <a:avLst/>
          </a:prstGeom>
          <a:noFill/>
          <a:ln w="38103" cap="flat">
            <a:solidFill>
              <a:srgbClr val="000000"/>
            </a:solidFill>
            <a:prstDash val="solid"/>
            <a:miter/>
          </a:ln>
        </p:spPr>
      </p:cxnSp>
      <p:cxnSp>
        <p:nvCxnSpPr>
          <p:cNvPr id="12" name="Connecteur droit 12"/>
          <p:cNvCxnSpPr/>
          <p:nvPr/>
        </p:nvCxnSpPr>
        <p:spPr>
          <a:xfrm>
            <a:off x="3075200" y="5292007"/>
            <a:ext cx="3250683" cy="0"/>
          </a:xfrm>
          <a:prstGeom prst="straightConnector1">
            <a:avLst/>
          </a:prstGeom>
          <a:noFill/>
          <a:ln w="38103" cap="flat">
            <a:solidFill>
              <a:srgbClr val="000000"/>
            </a:solidFill>
            <a:prstDash val="solid"/>
            <a:miter/>
          </a:ln>
        </p:spPr>
      </p:cxnSp>
      <p:cxnSp>
        <p:nvCxnSpPr>
          <p:cNvPr id="13" name="Connecteur droit 13"/>
          <p:cNvCxnSpPr/>
          <p:nvPr/>
        </p:nvCxnSpPr>
        <p:spPr>
          <a:xfrm flipV="1">
            <a:off x="3075200" y="5292007"/>
            <a:ext cx="0" cy="515319"/>
          </a:xfrm>
          <a:prstGeom prst="straightConnector1">
            <a:avLst/>
          </a:prstGeom>
          <a:noFill/>
          <a:ln w="38103" cap="flat">
            <a:solidFill>
              <a:srgbClr val="000000"/>
            </a:solidFill>
            <a:prstDash val="solid"/>
            <a:miter/>
          </a:ln>
        </p:spPr>
      </p:cxnSp>
      <p:cxnSp>
        <p:nvCxnSpPr>
          <p:cNvPr id="14" name="Connecteur droit 14"/>
          <p:cNvCxnSpPr/>
          <p:nvPr/>
        </p:nvCxnSpPr>
        <p:spPr>
          <a:xfrm flipV="1">
            <a:off x="6325883" y="5292007"/>
            <a:ext cx="0" cy="515319"/>
          </a:xfrm>
          <a:prstGeom prst="straightConnector1">
            <a:avLst/>
          </a:prstGeom>
          <a:noFill/>
          <a:ln w="38103" cap="flat">
            <a:solidFill>
              <a:srgbClr val="000000"/>
            </a:solidFill>
            <a:prstDash val="solid"/>
            <a:miter/>
          </a:ln>
        </p:spPr>
      </p:cxnSp>
      <p:sp>
        <p:nvSpPr>
          <p:cNvPr id="15" name="Triangle isocèle 15"/>
          <p:cNvSpPr/>
          <p:nvPr/>
        </p:nvSpPr>
        <p:spPr>
          <a:xfrm rot="19216232" flipV="1">
            <a:off x="1098529" y="55044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6"/>
          <p:cNvSpPr/>
          <p:nvPr/>
        </p:nvSpPr>
        <p:spPr>
          <a:xfrm rot="19980872">
            <a:off x="948617" y="5256913"/>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7" name="Triangle isocèle 17"/>
          <p:cNvSpPr/>
          <p:nvPr/>
        </p:nvSpPr>
        <p:spPr>
          <a:xfrm rot="20595525" flipV="1">
            <a:off x="4304609" y="498637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8" name="Arc 18"/>
          <p:cNvSpPr/>
          <p:nvPr/>
        </p:nvSpPr>
        <p:spPr>
          <a:xfrm rot="8003350">
            <a:off x="3499853" y="2914497"/>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9" name="Espace réservé du numéro de diapositive 18"/>
          <p:cNvSpPr>
            <a:spLocks noGrp="1"/>
          </p:cNvSpPr>
          <p:nvPr>
            <p:ph type="sldNum" sz="quarter" idx="8"/>
          </p:nvPr>
        </p:nvSpPr>
        <p:spPr/>
        <p:txBody>
          <a:bodyPr/>
          <a:lstStyle/>
          <a:p>
            <a:pPr lvl="0"/>
            <a:fld id="{076F6770-30F6-4909-B022-5A2181746AF4}" type="slidenum">
              <a:rPr lang="fr-FR" smtClean="0"/>
              <a:t>27</a:t>
            </a:fld>
            <a:endParaRPr lang="fr-FR"/>
          </a:p>
        </p:txBody>
      </p:sp>
      <p:sp>
        <p:nvSpPr>
          <p:cNvPr id="20" name="Triangle isocèle 15"/>
          <p:cNvSpPr/>
          <p:nvPr/>
        </p:nvSpPr>
        <p:spPr>
          <a:xfrm rot="19216232" flipV="1">
            <a:off x="1098530" y="55044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1" name="Rectangle 16"/>
          <p:cNvSpPr/>
          <p:nvPr/>
        </p:nvSpPr>
        <p:spPr>
          <a:xfrm rot="19980872">
            <a:off x="948618" y="5256913"/>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2" name="Triangle isocèle 17"/>
          <p:cNvSpPr/>
          <p:nvPr/>
        </p:nvSpPr>
        <p:spPr>
          <a:xfrm rot="20595525" flipV="1">
            <a:off x="4304610" y="498637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3" name="Arc 18"/>
          <p:cNvSpPr/>
          <p:nvPr/>
        </p:nvSpPr>
        <p:spPr>
          <a:xfrm rot="8003350">
            <a:off x="3499854" y="2914497"/>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a:t>
            </a:r>
          </a:p>
        </p:txBody>
      </p:sp>
      <p:sp>
        <p:nvSpPr>
          <p:cNvPr id="3" name="Rectangle 3"/>
          <p:cNvSpPr/>
          <p:nvPr/>
        </p:nvSpPr>
        <p:spPr>
          <a:xfrm>
            <a:off x="399711" y="770674"/>
            <a:ext cx="856080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STATIC AFM: tip in permanent contact with the sample</a:t>
            </a:r>
          </a:p>
        </p:txBody>
      </p:sp>
      <p:pic>
        <p:nvPicPr>
          <p:cNvPr id="4" name="Picture 2"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058597" y="1323639"/>
            <a:ext cx="3901918" cy="2926436"/>
          </a:xfrm>
          <a:prstGeom prst="rect">
            <a:avLst/>
          </a:prstGeom>
          <a:noFill/>
          <a:ln cap="flat">
            <a:solidFill>
              <a:srgbClr val="008AB1"/>
            </a:solidFill>
          </a:ln>
        </p:spPr>
      </p:pic>
      <p:pic>
        <p:nvPicPr>
          <p:cNvPr id="5" name="Picture 4" descr="Risultati immagini per giradischi puntina">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9875" y="1309475"/>
            <a:ext cx="4226018" cy="2931804"/>
          </a:xfrm>
          <a:prstGeom prst="rect">
            <a:avLst/>
          </a:prstGeom>
          <a:noFill/>
          <a:ln cap="flat">
            <a:solidFill>
              <a:srgbClr val="008AB1"/>
            </a:solidFill>
          </a:ln>
        </p:spPr>
      </p:pic>
      <p:sp>
        <p:nvSpPr>
          <p:cNvPr id="6" name="Rectangle 6"/>
          <p:cNvSpPr/>
          <p:nvPr/>
        </p:nvSpPr>
        <p:spPr>
          <a:xfrm>
            <a:off x="1995083" y="2681916"/>
            <a:ext cx="1080116" cy="648071"/>
          </a:xfrm>
          <a:prstGeom prst="rect">
            <a:avLst/>
          </a:prstGeom>
          <a:noFill/>
          <a:ln w="19046"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7" name="Connecteur droit 7"/>
          <p:cNvCxnSpPr/>
          <p:nvPr/>
        </p:nvCxnSpPr>
        <p:spPr>
          <a:xfrm flipV="1">
            <a:off x="3075200" y="1324672"/>
            <a:ext cx="2239658" cy="1357244"/>
          </a:xfrm>
          <a:prstGeom prst="straightConnector1">
            <a:avLst/>
          </a:prstGeom>
          <a:noFill/>
          <a:ln w="19046" cap="flat">
            <a:solidFill>
              <a:srgbClr val="008AB1"/>
            </a:solidFill>
            <a:custDash>
              <a:ds d="100000" sp="100000"/>
            </a:custDash>
            <a:miter/>
          </a:ln>
        </p:spPr>
      </p:cxnSp>
      <p:cxnSp>
        <p:nvCxnSpPr>
          <p:cNvPr id="8" name="Connecteur droit 8"/>
          <p:cNvCxnSpPr/>
          <p:nvPr/>
        </p:nvCxnSpPr>
        <p:spPr>
          <a:xfrm>
            <a:off x="3075200" y="3329988"/>
            <a:ext cx="2239658" cy="885752"/>
          </a:xfrm>
          <a:prstGeom prst="straightConnector1">
            <a:avLst/>
          </a:prstGeom>
          <a:noFill/>
          <a:ln w="19046" cap="flat">
            <a:solidFill>
              <a:srgbClr val="008AB1"/>
            </a:solidFill>
            <a:custDash>
              <a:ds d="100000" sp="100000"/>
            </a:custDash>
            <a:miter/>
          </a:ln>
        </p:spPr>
      </p:cxnSp>
      <p:sp>
        <p:nvSpPr>
          <p:cNvPr id="9" name="Rectangle 9"/>
          <p:cNvSpPr/>
          <p:nvPr/>
        </p:nvSpPr>
        <p:spPr>
          <a:xfrm>
            <a:off x="5472363" y="3005952"/>
            <a:ext cx="134517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FFFFFF"/>
                </a:solidFill>
                <a:uFillTx/>
                <a:latin typeface="Source Sans Pro Light" pitchFamily="34"/>
                <a:ea typeface="Source Sans Pro Light" pitchFamily="34"/>
              </a:rPr>
              <a:t>Phonograph</a:t>
            </a:r>
          </a:p>
        </p:txBody>
      </p:sp>
      <p:cxnSp>
        <p:nvCxnSpPr>
          <p:cNvPr id="10" name="Connecteur droit 10"/>
          <p:cNvCxnSpPr/>
          <p:nvPr/>
        </p:nvCxnSpPr>
        <p:spPr>
          <a:xfrm>
            <a:off x="709510" y="5807326"/>
            <a:ext cx="2365690" cy="0"/>
          </a:xfrm>
          <a:prstGeom prst="straightConnector1">
            <a:avLst/>
          </a:prstGeom>
          <a:noFill/>
          <a:ln w="38103" cap="flat">
            <a:solidFill>
              <a:srgbClr val="000000"/>
            </a:solidFill>
            <a:prstDash val="solid"/>
            <a:miter/>
          </a:ln>
        </p:spPr>
      </p:cxnSp>
      <p:cxnSp>
        <p:nvCxnSpPr>
          <p:cNvPr id="11" name="Connecteur droit 11"/>
          <p:cNvCxnSpPr/>
          <p:nvPr/>
        </p:nvCxnSpPr>
        <p:spPr>
          <a:xfrm>
            <a:off x="6325883" y="5807326"/>
            <a:ext cx="2529971" cy="0"/>
          </a:xfrm>
          <a:prstGeom prst="straightConnector1">
            <a:avLst/>
          </a:prstGeom>
          <a:noFill/>
          <a:ln w="38103" cap="flat">
            <a:solidFill>
              <a:srgbClr val="000000"/>
            </a:solidFill>
            <a:prstDash val="solid"/>
            <a:miter/>
          </a:ln>
        </p:spPr>
      </p:cxnSp>
      <p:cxnSp>
        <p:nvCxnSpPr>
          <p:cNvPr id="12" name="Connecteur droit 12"/>
          <p:cNvCxnSpPr/>
          <p:nvPr/>
        </p:nvCxnSpPr>
        <p:spPr>
          <a:xfrm>
            <a:off x="3075200" y="5292007"/>
            <a:ext cx="3250683" cy="0"/>
          </a:xfrm>
          <a:prstGeom prst="straightConnector1">
            <a:avLst/>
          </a:prstGeom>
          <a:noFill/>
          <a:ln w="38103" cap="flat">
            <a:solidFill>
              <a:srgbClr val="000000"/>
            </a:solidFill>
            <a:prstDash val="solid"/>
            <a:miter/>
          </a:ln>
        </p:spPr>
      </p:cxnSp>
      <p:cxnSp>
        <p:nvCxnSpPr>
          <p:cNvPr id="13" name="Connecteur droit 13"/>
          <p:cNvCxnSpPr/>
          <p:nvPr/>
        </p:nvCxnSpPr>
        <p:spPr>
          <a:xfrm flipV="1">
            <a:off x="3075200" y="5292007"/>
            <a:ext cx="0" cy="515319"/>
          </a:xfrm>
          <a:prstGeom prst="straightConnector1">
            <a:avLst/>
          </a:prstGeom>
          <a:noFill/>
          <a:ln w="38103" cap="flat">
            <a:solidFill>
              <a:srgbClr val="000000"/>
            </a:solidFill>
            <a:prstDash val="solid"/>
            <a:miter/>
          </a:ln>
        </p:spPr>
      </p:cxnSp>
      <p:cxnSp>
        <p:nvCxnSpPr>
          <p:cNvPr id="14" name="Connecteur droit 14"/>
          <p:cNvCxnSpPr/>
          <p:nvPr/>
        </p:nvCxnSpPr>
        <p:spPr>
          <a:xfrm flipV="1">
            <a:off x="6325883" y="5292007"/>
            <a:ext cx="0" cy="515319"/>
          </a:xfrm>
          <a:prstGeom prst="straightConnector1">
            <a:avLst/>
          </a:prstGeom>
          <a:noFill/>
          <a:ln w="38103" cap="flat">
            <a:solidFill>
              <a:srgbClr val="000000"/>
            </a:solidFill>
            <a:prstDash val="solid"/>
            <a:miter/>
          </a:ln>
        </p:spPr>
      </p:cxnSp>
      <p:sp>
        <p:nvSpPr>
          <p:cNvPr id="15" name="Triangle isocèle 15"/>
          <p:cNvSpPr/>
          <p:nvPr/>
        </p:nvSpPr>
        <p:spPr>
          <a:xfrm rot="19216232" flipV="1">
            <a:off x="1098529" y="55044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6" name="Rectangle 16"/>
          <p:cNvSpPr/>
          <p:nvPr/>
        </p:nvSpPr>
        <p:spPr>
          <a:xfrm rot="19980872">
            <a:off x="948617" y="5256913"/>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7" name="Triangle isocèle 17"/>
          <p:cNvSpPr/>
          <p:nvPr/>
        </p:nvSpPr>
        <p:spPr>
          <a:xfrm rot="20595525" flipV="1">
            <a:off x="4304609" y="498637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8" name="Arc 18"/>
          <p:cNvSpPr/>
          <p:nvPr/>
        </p:nvSpPr>
        <p:spPr>
          <a:xfrm rot="8003350">
            <a:off x="3499853" y="2914497"/>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19" name="Triangle isocèle 19"/>
          <p:cNvSpPr/>
          <p:nvPr/>
        </p:nvSpPr>
        <p:spPr>
          <a:xfrm rot="19216232" flipV="1">
            <a:off x="7197760" y="55044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0" name="Rectangle 20"/>
          <p:cNvSpPr/>
          <p:nvPr/>
        </p:nvSpPr>
        <p:spPr>
          <a:xfrm rot="19980872">
            <a:off x="7047848" y="5256913"/>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21" name="Connecteur droit 21"/>
          <p:cNvCxnSpPr/>
          <p:nvPr/>
        </p:nvCxnSpPr>
        <p:spPr>
          <a:xfrm>
            <a:off x="709510" y="6660160"/>
            <a:ext cx="2242566" cy="0"/>
          </a:xfrm>
          <a:prstGeom prst="straightConnector1">
            <a:avLst/>
          </a:prstGeom>
          <a:noFill/>
          <a:ln w="38103" cap="flat">
            <a:solidFill>
              <a:srgbClr val="000000"/>
            </a:solidFill>
            <a:prstDash val="solid"/>
            <a:miter/>
          </a:ln>
        </p:spPr>
      </p:cxnSp>
      <p:cxnSp>
        <p:nvCxnSpPr>
          <p:cNvPr id="22" name="Connecteur droit 22"/>
          <p:cNvCxnSpPr/>
          <p:nvPr/>
        </p:nvCxnSpPr>
        <p:spPr>
          <a:xfrm>
            <a:off x="3240112" y="6156097"/>
            <a:ext cx="2952954" cy="0"/>
          </a:xfrm>
          <a:prstGeom prst="straightConnector1">
            <a:avLst/>
          </a:prstGeom>
          <a:noFill/>
          <a:ln w="38103" cap="flat">
            <a:solidFill>
              <a:srgbClr val="000000"/>
            </a:solidFill>
            <a:prstDash val="solid"/>
            <a:miter/>
          </a:ln>
        </p:spPr>
      </p:cxnSp>
      <p:cxnSp>
        <p:nvCxnSpPr>
          <p:cNvPr id="23" name="Connecteur droit 23"/>
          <p:cNvCxnSpPr/>
          <p:nvPr/>
        </p:nvCxnSpPr>
        <p:spPr>
          <a:xfrm>
            <a:off x="6552480" y="6660160"/>
            <a:ext cx="2374990" cy="0"/>
          </a:xfrm>
          <a:prstGeom prst="straightConnector1">
            <a:avLst/>
          </a:prstGeom>
          <a:noFill/>
          <a:ln w="38103" cap="flat">
            <a:solidFill>
              <a:srgbClr val="000000"/>
            </a:solidFill>
            <a:prstDash val="solid"/>
            <a:miter/>
          </a:ln>
        </p:spPr>
      </p:cxnSp>
      <p:sp>
        <p:nvSpPr>
          <p:cNvPr id="24" name="Forme libre 24"/>
          <p:cNvSpPr/>
          <p:nvPr/>
        </p:nvSpPr>
        <p:spPr>
          <a:xfrm>
            <a:off x="6198918" y="6139546"/>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5" name="Forme libre 25"/>
          <p:cNvSpPr/>
          <p:nvPr/>
        </p:nvSpPr>
        <p:spPr>
          <a:xfrm flipV="1">
            <a:off x="2952076" y="6142244"/>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6" name="Rectangle 26"/>
          <p:cNvSpPr/>
          <p:nvPr/>
        </p:nvSpPr>
        <p:spPr>
          <a:xfrm>
            <a:off x="662775" y="6018434"/>
            <a:ext cx="1178076"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deflection</a:t>
            </a:r>
          </a:p>
        </p:txBody>
      </p:sp>
      <p:sp>
        <p:nvSpPr>
          <p:cNvPr id="27" name="Espace réservé du numéro de diapositive 26"/>
          <p:cNvSpPr>
            <a:spLocks noGrp="1"/>
          </p:cNvSpPr>
          <p:nvPr>
            <p:ph type="sldNum" sz="quarter" idx="8"/>
          </p:nvPr>
        </p:nvSpPr>
        <p:spPr/>
        <p:txBody>
          <a:bodyPr/>
          <a:lstStyle/>
          <a:p>
            <a:pPr lvl="0"/>
            <a:fld id="{076F6770-30F6-4909-B022-5A2181746AF4}" type="slidenum">
              <a:rPr lang="fr-FR" smtClean="0"/>
              <a:t>28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4" name="Connecteur droit 45"/>
          <p:cNvCxnSpPr/>
          <p:nvPr/>
        </p:nvCxnSpPr>
        <p:spPr>
          <a:xfrm>
            <a:off x="672925" y="5338504"/>
            <a:ext cx="2242575" cy="0"/>
          </a:xfrm>
          <a:prstGeom prst="straightConnector1">
            <a:avLst/>
          </a:prstGeom>
          <a:noFill/>
          <a:ln w="38103" cap="flat">
            <a:solidFill>
              <a:srgbClr val="FF0000"/>
            </a:solidFill>
            <a:prstDash val="solid"/>
            <a:miter/>
          </a:ln>
        </p:spPr>
      </p:cxnSp>
      <p:sp>
        <p:nvSpPr>
          <p:cNvPr id="15"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cxnSp>
        <p:nvCxnSpPr>
          <p:cNvPr id="16" name="Connecteur droit 55"/>
          <p:cNvCxnSpPr/>
          <p:nvPr/>
        </p:nvCxnSpPr>
        <p:spPr>
          <a:xfrm>
            <a:off x="646489" y="6166987"/>
            <a:ext cx="2242566" cy="0"/>
          </a:xfrm>
          <a:prstGeom prst="straightConnector1">
            <a:avLst/>
          </a:prstGeom>
          <a:noFill/>
          <a:ln w="38103" cap="flat">
            <a:solidFill>
              <a:srgbClr val="0070C0"/>
            </a:solidFill>
            <a:prstDash val="solid"/>
            <a:miter/>
          </a:ln>
        </p:spPr>
      </p:cxnSp>
      <p:sp>
        <p:nvSpPr>
          <p:cNvPr id="17"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cxnSp>
        <p:nvCxnSpPr>
          <p:cNvPr id="18" name="Connecteur droit avec flèche 35"/>
          <p:cNvCxnSpPr/>
          <p:nvPr/>
        </p:nvCxnSpPr>
        <p:spPr>
          <a:xfrm>
            <a:off x="621938" y="3111794"/>
            <a:ext cx="7979137" cy="3767"/>
          </a:xfrm>
          <a:prstGeom prst="straightConnector1">
            <a:avLst/>
          </a:prstGeom>
          <a:noFill/>
          <a:ln w="76196" cap="flat">
            <a:solidFill>
              <a:srgbClr val="008AB1"/>
            </a:solidFill>
            <a:prstDash val="solid"/>
            <a:miter/>
            <a:headEnd type="none" w="med" len="med"/>
            <a:tailEnd type="triangle" w="med" len="med"/>
          </a:ln>
        </p:spPr>
      </p:cxnSp>
      <p:sp>
        <p:nvSpPr>
          <p:cNvPr id="19" name="Rectangle 65"/>
          <p:cNvSpPr/>
          <p:nvPr/>
        </p:nvSpPr>
        <p:spPr>
          <a:xfrm>
            <a:off x="6791349" y="2723211"/>
            <a:ext cx="152586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Scan direction</a:t>
            </a:r>
          </a:p>
        </p:txBody>
      </p:sp>
      <p:sp>
        <p:nvSpPr>
          <p:cNvPr id="20" name="Espace réservé du numéro de diapositive 19"/>
          <p:cNvSpPr>
            <a:spLocks noGrp="1"/>
          </p:cNvSpPr>
          <p:nvPr>
            <p:ph type="sldNum" sz="quarter" idx="8"/>
          </p:nvPr>
        </p:nvSpPr>
        <p:spPr/>
        <p:txBody>
          <a:bodyPr/>
          <a:lstStyle/>
          <a:p>
            <a:pPr lvl="0"/>
            <a:fld id="{076F6770-30F6-4909-B022-5A2181746AF4}" type="slidenum">
              <a:rPr lang="fr-FR" smtClean="0"/>
              <a:t>29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Atomic Force Microscopy and Scanning Probe Microscopy</a:t>
            </a:r>
          </a:p>
        </p:txBody>
      </p:sp>
      <p:sp>
        <p:nvSpPr>
          <p:cNvPr id="3" name="Triangle isocèle 7"/>
          <p:cNvSpPr/>
          <p:nvPr/>
        </p:nvSpPr>
        <p:spPr>
          <a:xfrm rot="10799991">
            <a:off x="1871959" y="2571420"/>
            <a:ext cx="792089" cy="1584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 name="Rectangle 8"/>
          <p:cNvSpPr/>
          <p:nvPr/>
        </p:nvSpPr>
        <p:spPr>
          <a:xfrm>
            <a:off x="1867890" y="2208431"/>
            <a:ext cx="7434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Probe</a:t>
            </a:r>
          </a:p>
        </p:txBody>
      </p:sp>
      <p:sp>
        <p:nvSpPr>
          <p:cNvPr id="5" name="Rectangle 9"/>
          <p:cNvSpPr/>
          <p:nvPr/>
        </p:nvSpPr>
        <p:spPr>
          <a:xfrm>
            <a:off x="1789873" y="4464292"/>
            <a:ext cx="8830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Surface</a:t>
            </a:r>
          </a:p>
        </p:txBody>
      </p:sp>
      <p:cxnSp>
        <p:nvCxnSpPr>
          <p:cNvPr id="6" name="Connecteur droit 11"/>
          <p:cNvCxnSpPr/>
          <p:nvPr/>
        </p:nvCxnSpPr>
        <p:spPr>
          <a:xfrm>
            <a:off x="1200140" y="4461266"/>
            <a:ext cx="2249955" cy="0"/>
          </a:xfrm>
          <a:prstGeom prst="straightConnector1">
            <a:avLst/>
          </a:prstGeom>
          <a:noFill/>
          <a:ln w="76196" cap="flat">
            <a:solidFill>
              <a:srgbClr val="404040"/>
            </a:solidFill>
            <a:prstDash val="solid"/>
            <a:miter/>
          </a:ln>
        </p:spPr>
      </p:cxnSp>
      <p:cxnSp>
        <p:nvCxnSpPr>
          <p:cNvPr id="7" name="Connecteur droit avec flèche 12"/>
          <p:cNvCxnSpPr/>
          <p:nvPr/>
        </p:nvCxnSpPr>
        <p:spPr>
          <a:xfrm>
            <a:off x="1043869" y="2181950"/>
            <a:ext cx="2448270" cy="0"/>
          </a:xfrm>
          <a:prstGeom prst="straightConnector1">
            <a:avLst/>
          </a:prstGeom>
          <a:noFill/>
          <a:ln w="76196" cap="flat">
            <a:solidFill>
              <a:srgbClr val="008AB1"/>
            </a:solidFill>
            <a:prstDash val="solid"/>
            <a:miter/>
            <a:headEnd type="triangle" w="med" len="med"/>
            <a:tailEnd type="triangle" w="med" len="med"/>
          </a:ln>
        </p:spPr>
      </p:cxnSp>
      <p:sp>
        <p:nvSpPr>
          <p:cNvPr id="8" name="Espace réservé du numéro de diapositive 7"/>
          <p:cNvSpPr>
            <a:spLocks noGrp="1"/>
          </p:cNvSpPr>
          <p:nvPr>
            <p:ph type="sldNum" sz="quarter" idx="8"/>
          </p:nvPr>
        </p:nvSpPr>
        <p:spPr/>
        <p:txBody>
          <a:bodyPr/>
          <a:lstStyle/>
          <a:p>
            <a:pPr lvl="0"/>
            <a:fld id="{076F6770-30F6-4909-B022-5A2181746AF4}" type="slidenum">
              <a:rPr lang="fr-FR" smtClean="0"/>
              <a:t>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4" name="Connecteur droit 45"/>
          <p:cNvCxnSpPr/>
          <p:nvPr/>
        </p:nvCxnSpPr>
        <p:spPr>
          <a:xfrm>
            <a:off x="672925" y="5338504"/>
            <a:ext cx="2242575" cy="0"/>
          </a:xfrm>
          <a:prstGeom prst="straightConnector1">
            <a:avLst/>
          </a:prstGeom>
          <a:noFill/>
          <a:ln w="38103" cap="flat">
            <a:solidFill>
              <a:srgbClr val="FF0000"/>
            </a:solidFill>
            <a:prstDash val="solid"/>
            <a:miter/>
          </a:ln>
        </p:spPr>
      </p:cxnSp>
      <p:sp>
        <p:nvSpPr>
          <p:cNvPr id="15" name="Forme libre 49"/>
          <p:cNvSpPr/>
          <p:nvPr/>
        </p:nvSpPr>
        <p:spPr>
          <a:xfrm flipV="1">
            <a:off x="2915500" y="482059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6"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cxnSp>
        <p:nvCxnSpPr>
          <p:cNvPr id="17" name="Connecteur droit 55"/>
          <p:cNvCxnSpPr/>
          <p:nvPr/>
        </p:nvCxnSpPr>
        <p:spPr>
          <a:xfrm>
            <a:off x="646489" y="6166987"/>
            <a:ext cx="2242566" cy="0"/>
          </a:xfrm>
          <a:prstGeom prst="straightConnector1">
            <a:avLst/>
          </a:prstGeom>
          <a:noFill/>
          <a:ln w="38103" cap="flat">
            <a:solidFill>
              <a:srgbClr val="0070C0"/>
            </a:solidFill>
            <a:prstDash val="solid"/>
            <a:miter/>
          </a:ln>
        </p:spPr>
      </p:cxnSp>
      <p:sp>
        <p:nvSpPr>
          <p:cNvPr id="18" name="Forme libre 58"/>
          <p:cNvSpPr/>
          <p:nvPr/>
        </p:nvSpPr>
        <p:spPr>
          <a:xfrm>
            <a:off x="2885142" y="615510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9"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sp>
        <p:nvSpPr>
          <p:cNvPr id="20" name="Triangle isocèle 61"/>
          <p:cNvSpPr/>
          <p:nvPr/>
        </p:nvSpPr>
        <p:spPr>
          <a:xfrm rot="20595525" flipV="1">
            <a:off x="2676036" y="3797848"/>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Arc 62"/>
          <p:cNvSpPr/>
          <p:nvPr/>
        </p:nvSpPr>
        <p:spPr>
          <a:xfrm rot="8003350">
            <a:off x="1871270" y="1725969"/>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cxnSp>
        <p:nvCxnSpPr>
          <p:cNvPr id="22" name="Connecteur droit avec flèche 68"/>
          <p:cNvCxnSpPr/>
          <p:nvPr/>
        </p:nvCxnSpPr>
        <p:spPr>
          <a:xfrm flipV="1">
            <a:off x="3602187" y="1910757"/>
            <a:ext cx="0" cy="584796"/>
          </a:xfrm>
          <a:prstGeom prst="straightConnector1">
            <a:avLst/>
          </a:prstGeom>
          <a:noFill/>
          <a:ln w="76196" cap="flat">
            <a:solidFill>
              <a:srgbClr val="008AB1"/>
            </a:solidFill>
            <a:prstDash val="solid"/>
            <a:miter/>
            <a:headEnd type="triangle" w="med" len="med"/>
            <a:tailEnd type="none" w="med" len="med"/>
          </a:ln>
        </p:spPr>
      </p:cxnSp>
      <p:sp>
        <p:nvSpPr>
          <p:cNvPr id="23" name="Espace réservé du numéro de diapositive 22"/>
          <p:cNvSpPr>
            <a:spLocks noGrp="1"/>
          </p:cNvSpPr>
          <p:nvPr>
            <p:ph type="sldNum" sz="quarter" idx="8"/>
          </p:nvPr>
        </p:nvSpPr>
        <p:spPr/>
        <p:txBody>
          <a:bodyPr/>
          <a:lstStyle/>
          <a:p>
            <a:pPr lvl="0"/>
            <a:fld id="{076F6770-30F6-4909-B022-5A2181746AF4}" type="slidenum">
              <a:rPr lang="fr-FR" smtClean="0"/>
              <a:t>30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4" name="Connecteur droit 45"/>
          <p:cNvCxnSpPr/>
          <p:nvPr/>
        </p:nvCxnSpPr>
        <p:spPr>
          <a:xfrm>
            <a:off x="672925" y="5338504"/>
            <a:ext cx="2242575" cy="0"/>
          </a:xfrm>
          <a:prstGeom prst="straightConnector1">
            <a:avLst/>
          </a:prstGeom>
          <a:noFill/>
          <a:ln w="38103" cap="flat">
            <a:solidFill>
              <a:srgbClr val="FF0000"/>
            </a:solidFill>
            <a:prstDash val="solid"/>
            <a:miter/>
          </a:ln>
        </p:spPr>
      </p:cxnSp>
      <p:cxnSp>
        <p:nvCxnSpPr>
          <p:cNvPr id="15" name="Connecteur droit 46"/>
          <p:cNvCxnSpPr/>
          <p:nvPr/>
        </p:nvCxnSpPr>
        <p:spPr>
          <a:xfrm>
            <a:off x="3602187" y="5343104"/>
            <a:ext cx="2366988" cy="0"/>
          </a:xfrm>
          <a:prstGeom prst="straightConnector1">
            <a:avLst/>
          </a:prstGeom>
          <a:noFill/>
          <a:ln w="38103" cap="flat">
            <a:solidFill>
              <a:srgbClr val="FF0000"/>
            </a:solidFill>
            <a:prstDash val="solid"/>
            <a:miter/>
          </a:ln>
        </p:spPr>
      </p:cxnSp>
      <p:sp>
        <p:nvSpPr>
          <p:cNvPr id="16" name="Forme libre 48"/>
          <p:cNvSpPr/>
          <p:nvPr/>
        </p:nvSpPr>
        <p:spPr>
          <a:xfrm>
            <a:off x="3217206" y="481598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7" name="Forme libre 49"/>
          <p:cNvSpPr/>
          <p:nvPr/>
        </p:nvSpPr>
        <p:spPr>
          <a:xfrm flipV="1">
            <a:off x="2915500" y="482059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8"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sp>
        <p:nvSpPr>
          <p:cNvPr id="19" name="Rectangle 51"/>
          <p:cNvSpPr/>
          <p:nvPr/>
        </p:nvSpPr>
        <p:spPr>
          <a:xfrm rot="19980872">
            <a:off x="4171054" y="3337597"/>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Triangle isocèle 52"/>
          <p:cNvSpPr/>
          <p:nvPr/>
        </p:nvSpPr>
        <p:spPr>
          <a:xfrm rot="19216232" flipV="1">
            <a:off x="4323535" y="3593334"/>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1" name="Connecteur droit 55"/>
          <p:cNvCxnSpPr/>
          <p:nvPr/>
        </p:nvCxnSpPr>
        <p:spPr>
          <a:xfrm>
            <a:off x="646489" y="6166987"/>
            <a:ext cx="2242566" cy="0"/>
          </a:xfrm>
          <a:prstGeom prst="straightConnector1">
            <a:avLst/>
          </a:prstGeom>
          <a:noFill/>
          <a:ln w="38103" cap="flat">
            <a:solidFill>
              <a:srgbClr val="0070C0"/>
            </a:solidFill>
            <a:prstDash val="solid"/>
            <a:miter/>
          </a:ln>
        </p:spPr>
      </p:cxnSp>
      <p:cxnSp>
        <p:nvCxnSpPr>
          <p:cNvPr id="22" name="Connecteur droit 56"/>
          <p:cNvCxnSpPr/>
          <p:nvPr/>
        </p:nvCxnSpPr>
        <p:spPr>
          <a:xfrm>
            <a:off x="3217206" y="6677625"/>
            <a:ext cx="2952964" cy="0"/>
          </a:xfrm>
          <a:prstGeom prst="straightConnector1">
            <a:avLst/>
          </a:prstGeom>
          <a:noFill/>
          <a:ln w="38103" cap="flat">
            <a:solidFill>
              <a:srgbClr val="0070C0"/>
            </a:solidFill>
            <a:prstDash val="solid"/>
            <a:miter/>
          </a:ln>
        </p:spPr>
      </p:cxnSp>
      <p:sp>
        <p:nvSpPr>
          <p:cNvPr id="23" name="Forme libre 58"/>
          <p:cNvSpPr/>
          <p:nvPr/>
        </p:nvSpPr>
        <p:spPr>
          <a:xfrm>
            <a:off x="2885142" y="615510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sp>
        <p:nvSpPr>
          <p:cNvPr id="25" name="Triangle isocèle 61"/>
          <p:cNvSpPr/>
          <p:nvPr/>
        </p:nvSpPr>
        <p:spPr>
          <a:xfrm rot="20595525" flipV="1">
            <a:off x="2676036" y="3797848"/>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6" name="Arc 62"/>
          <p:cNvSpPr/>
          <p:nvPr/>
        </p:nvSpPr>
        <p:spPr>
          <a:xfrm rot="8003350">
            <a:off x="1871270" y="1725969"/>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7" name="Espace réservé du numéro de diapositive 26"/>
          <p:cNvSpPr>
            <a:spLocks noGrp="1"/>
          </p:cNvSpPr>
          <p:nvPr>
            <p:ph type="sldNum" sz="quarter" idx="8"/>
          </p:nvPr>
        </p:nvSpPr>
        <p:spPr/>
        <p:txBody>
          <a:bodyPr/>
          <a:lstStyle/>
          <a:p>
            <a:pPr lvl="0"/>
            <a:fld id="{076F6770-30F6-4909-B022-5A2181746AF4}" type="slidenum">
              <a:rPr lang="fr-FR" smtClean="0"/>
              <a:t>31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4" name="Connecteur droit 45"/>
          <p:cNvCxnSpPr/>
          <p:nvPr/>
        </p:nvCxnSpPr>
        <p:spPr>
          <a:xfrm>
            <a:off x="672925" y="5338504"/>
            <a:ext cx="2242575" cy="0"/>
          </a:xfrm>
          <a:prstGeom prst="straightConnector1">
            <a:avLst/>
          </a:prstGeom>
          <a:noFill/>
          <a:ln w="38103" cap="flat">
            <a:solidFill>
              <a:srgbClr val="FF0000"/>
            </a:solidFill>
            <a:prstDash val="solid"/>
            <a:miter/>
          </a:ln>
        </p:spPr>
      </p:cxnSp>
      <p:cxnSp>
        <p:nvCxnSpPr>
          <p:cNvPr id="15" name="Connecteur droit 46"/>
          <p:cNvCxnSpPr/>
          <p:nvPr/>
        </p:nvCxnSpPr>
        <p:spPr>
          <a:xfrm>
            <a:off x="3602187" y="5343104"/>
            <a:ext cx="2366988" cy="0"/>
          </a:xfrm>
          <a:prstGeom prst="straightConnector1">
            <a:avLst/>
          </a:prstGeom>
          <a:noFill/>
          <a:ln w="38103" cap="flat">
            <a:solidFill>
              <a:srgbClr val="FF0000"/>
            </a:solidFill>
            <a:prstDash val="solid"/>
            <a:miter/>
          </a:ln>
        </p:spPr>
      </p:cxnSp>
      <p:sp>
        <p:nvSpPr>
          <p:cNvPr id="16" name="Forme libre 48"/>
          <p:cNvSpPr/>
          <p:nvPr/>
        </p:nvSpPr>
        <p:spPr>
          <a:xfrm>
            <a:off x="3217206" y="481598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7" name="Forme libre 49"/>
          <p:cNvSpPr/>
          <p:nvPr/>
        </p:nvSpPr>
        <p:spPr>
          <a:xfrm flipV="1">
            <a:off x="2915500" y="482059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8"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sp>
        <p:nvSpPr>
          <p:cNvPr id="19" name="Rectangle 51"/>
          <p:cNvSpPr/>
          <p:nvPr/>
        </p:nvSpPr>
        <p:spPr>
          <a:xfrm rot="19980872">
            <a:off x="4171054" y="3337597"/>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Triangle isocèle 52"/>
          <p:cNvSpPr/>
          <p:nvPr/>
        </p:nvSpPr>
        <p:spPr>
          <a:xfrm rot="19216232" flipV="1">
            <a:off x="4323535" y="3593334"/>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Forme libre 54"/>
          <p:cNvSpPr/>
          <p:nvPr/>
        </p:nvSpPr>
        <p:spPr>
          <a:xfrm>
            <a:off x="5894889" y="5331235"/>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2" name="Connecteur droit 55"/>
          <p:cNvCxnSpPr/>
          <p:nvPr/>
        </p:nvCxnSpPr>
        <p:spPr>
          <a:xfrm>
            <a:off x="646489" y="6166987"/>
            <a:ext cx="2242566" cy="0"/>
          </a:xfrm>
          <a:prstGeom prst="straightConnector1">
            <a:avLst/>
          </a:prstGeom>
          <a:noFill/>
          <a:ln w="38103" cap="flat">
            <a:solidFill>
              <a:srgbClr val="0070C0"/>
            </a:solidFill>
            <a:prstDash val="solid"/>
            <a:miter/>
          </a:ln>
        </p:spPr>
      </p:cxnSp>
      <p:cxnSp>
        <p:nvCxnSpPr>
          <p:cNvPr id="23" name="Connecteur droit 56"/>
          <p:cNvCxnSpPr/>
          <p:nvPr/>
        </p:nvCxnSpPr>
        <p:spPr>
          <a:xfrm>
            <a:off x="3217206" y="6677625"/>
            <a:ext cx="2952964" cy="0"/>
          </a:xfrm>
          <a:prstGeom prst="straightConnector1">
            <a:avLst/>
          </a:prstGeom>
          <a:noFill/>
          <a:ln w="38103" cap="flat">
            <a:solidFill>
              <a:srgbClr val="0070C0"/>
            </a:solidFill>
            <a:prstDash val="solid"/>
            <a:miter/>
          </a:ln>
        </p:spPr>
      </p:cxnSp>
      <p:sp>
        <p:nvSpPr>
          <p:cNvPr id="24" name="Forme libre 58"/>
          <p:cNvSpPr/>
          <p:nvPr/>
        </p:nvSpPr>
        <p:spPr>
          <a:xfrm>
            <a:off x="2885142" y="615510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5" name="Forme libre 59"/>
          <p:cNvSpPr/>
          <p:nvPr/>
        </p:nvSpPr>
        <p:spPr>
          <a:xfrm flipV="1">
            <a:off x="6061950" y="620790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6"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sp>
        <p:nvSpPr>
          <p:cNvPr id="27" name="Triangle isocèle 61"/>
          <p:cNvSpPr/>
          <p:nvPr/>
        </p:nvSpPr>
        <p:spPr>
          <a:xfrm rot="20595525" flipV="1">
            <a:off x="2676036" y="3797848"/>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8" name="Arc 62"/>
          <p:cNvSpPr/>
          <p:nvPr/>
        </p:nvSpPr>
        <p:spPr>
          <a:xfrm rot="8003350">
            <a:off x="1871270" y="1725969"/>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9" name="Triangle isocèle 63"/>
          <p:cNvSpPr/>
          <p:nvPr/>
        </p:nvSpPr>
        <p:spPr>
          <a:xfrm rot="20595525" flipV="1">
            <a:off x="6076040" y="3665553"/>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0" name="Arc 64"/>
          <p:cNvSpPr/>
          <p:nvPr/>
        </p:nvSpPr>
        <p:spPr>
          <a:xfrm rot="19640466">
            <a:off x="4804507" y="3573282"/>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31" name="Connecteur droit avec flèche 4"/>
          <p:cNvCxnSpPr/>
          <p:nvPr/>
        </p:nvCxnSpPr>
        <p:spPr>
          <a:xfrm>
            <a:off x="3602187" y="1910757"/>
            <a:ext cx="0" cy="584796"/>
          </a:xfrm>
          <a:prstGeom prst="straightConnector1">
            <a:avLst/>
          </a:prstGeom>
          <a:noFill/>
          <a:ln w="76196" cap="flat">
            <a:solidFill>
              <a:srgbClr val="008AB1"/>
            </a:solidFill>
            <a:prstDash val="solid"/>
            <a:miter/>
            <a:headEnd type="triangle" w="med" len="med"/>
            <a:tailEnd type="none" w="med" len="med"/>
          </a:ln>
        </p:spPr>
      </p:cxnSp>
      <p:sp>
        <p:nvSpPr>
          <p:cNvPr id="32" name="Espace réservé du numéro de diapositive 31"/>
          <p:cNvSpPr>
            <a:spLocks noGrp="1"/>
          </p:cNvSpPr>
          <p:nvPr>
            <p:ph type="sldNum" sz="quarter" idx="8"/>
          </p:nvPr>
        </p:nvSpPr>
        <p:spPr/>
        <p:txBody>
          <a:bodyPr/>
          <a:lstStyle/>
          <a:p>
            <a:pPr lvl="0"/>
            <a:fld id="{076F6770-30F6-4909-B022-5A2181746AF4}" type="slidenum">
              <a:rPr lang="fr-FR" smtClean="0"/>
              <a:t>32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Triangle isocèle 43"/>
          <p:cNvSpPr/>
          <p:nvPr/>
        </p:nvSpPr>
        <p:spPr>
          <a:xfrm rot="19216232" flipV="1">
            <a:off x="7161175" y="4182811"/>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5" name="Rectangle 44"/>
          <p:cNvSpPr/>
          <p:nvPr/>
        </p:nvSpPr>
        <p:spPr>
          <a:xfrm rot="19980872">
            <a:off x="7011263"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6" name="Connecteur droit 45"/>
          <p:cNvCxnSpPr/>
          <p:nvPr/>
        </p:nvCxnSpPr>
        <p:spPr>
          <a:xfrm>
            <a:off x="672925" y="5338504"/>
            <a:ext cx="2242575" cy="0"/>
          </a:xfrm>
          <a:prstGeom prst="straightConnector1">
            <a:avLst/>
          </a:prstGeom>
          <a:noFill/>
          <a:ln w="38103" cap="flat">
            <a:solidFill>
              <a:srgbClr val="FF0000"/>
            </a:solidFill>
            <a:prstDash val="solid"/>
            <a:miter/>
          </a:ln>
        </p:spPr>
      </p:cxnSp>
      <p:cxnSp>
        <p:nvCxnSpPr>
          <p:cNvPr id="17" name="Connecteur droit 46"/>
          <p:cNvCxnSpPr/>
          <p:nvPr/>
        </p:nvCxnSpPr>
        <p:spPr>
          <a:xfrm>
            <a:off x="3602187" y="5343104"/>
            <a:ext cx="2366988" cy="0"/>
          </a:xfrm>
          <a:prstGeom prst="straightConnector1">
            <a:avLst/>
          </a:prstGeom>
          <a:noFill/>
          <a:ln w="38103" cap="flat">
            <a:solidFill>
              <a:srgbClr val="FF0000"/>
            </a:solidFill>
            <a:prstDash val="solid"/>
            <a:miter/>
          </a:ln>
        </p:spPr>
      </p:cxnSp>
      <p:cxnSp>
        <p:nvCxnSpPr>
          <p:cNvPr id="18" name="Connecteur droit 47"/>
          <p:cNvCxnSpPr/>
          <p:nvPr/>
        </p:nvCxnSpPr>
        <p:spPr>
          <a:xfrm>
            <a:off x="6515895" y="5338504"/>
            <a:ext cx="2374989" cy="0"/>
          </a:xfrm>
          <a:prstGeom prst="straightConnector1">
            <a:avLst/>
          </a:prstGeom>
          <a:noFill/>
          <a:ln w="38103" cap="flat">
            <a:solidFill>
              <a:srgbClr val="FF0000"/>
            </a:solidFill>
            <a:prstDash val="solid"/>
            <a:miter/>
          </a:ln>
        </p:spPr>
      </p:cxnSp>
      <p:sp>
        <p:nvSpPr>
          <p:cNvPr id="19" name="Forme libre 48"/>
          <p:cNvSpPr/>
          <p:nvPr/>
        </p:nvSpPr>
        <p:spPr>
          <a:xfrm>
            <a:off x="3217206" y="481598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Forme libre 49"/>
          <p:cNvSpPr/>
          <p:nvPr/>
        </p:nvSpPr>
        <p:spPr>
          <a:xfrm flipV="1">
            <a:off x="2915500" y="482059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sp>
        <p:nvSpPr>
          <p:cNvPr id="22" name="Rectangle 51"/>
          <p:cNvSpPr/>
          <p:nvPr/>
        </p:nvSpPr>
        <p:spPr>
          <a:xfrm rot="19980872">
            <a:off x="4171054" y="3337597"/>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3" name="Triangle isocèle 52"/>
          <p:cNvSpPr/>
          <p:nvPr/>
        </p:nvSpPr>
        <p:spPr>
          <a:xfrm rot="19216232" flipV="1">
            <a:off x="4323535" y="3593334"/>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Forme libre 53"/>
          <p:cNvSpPr/>
          <p:nvPr/>
        </p:nvSpPr>
        <p:spPr>
          <a:xfrm flipV="1">
            <a:off x="6196605" y="5326626"/>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5" name="Forme libre 54"/>
          <p:cNvSpPr/>
          <p:nvPr/>
        </p:nvSpPr>
        <p:spPr>
          <a:xfrm>
            <a:off x="5894889" y="5331235"/>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6" name="Connecteur droit 55"/>
          <p:cNvCxnSpPr/>
          <p:nvPr/>
        </p:nvCxnSpPr>
        <p:spPr>
          <a:xfrm>
            <a:off x="646489" y="6166987"/>
            <a:ext cx="2242566" cy="0"/>
          </a:xfrm>
          <a:prstGeom prst="straightConnector1">
            <a:avLst/>
          </a:prstGeom>
          <a:noFill/>
          <a:ln w="38103" cap="flat">
            <a:solidFill>
              <a:srgbClr val="0070C0"/>
            </a:solidFill>
            <a:prstDash val="solid"/>
            <a:miter/>
          </a:ln>
        </p:spPr>
      </p:cxnSp>
      <p:cxnSp>
        <p:nvCxnSpPr>
          <p:cNvPr id="27" name="Connecteur droit 56"/>
          <p:cNvCxnSpPr/>
          <p:nvPr/>
        </p:nvCxnSpPr>
        <p:spPr>
          <a:xfrm>
            <a:off x="3217206" y="6677625"/>
            <a:ext cx="2952964" cy="0"/>
          </a:xfrm>
          <a:prstGeom prst="straightConnector1">
            <a:avLst/>
          </a:prstGeom>
          <a:noFill/>
          <a:ln w="38103" cap="flat">
            <a:solidFill>
              <a:srgbClr val="0070C0"/>
            </a:solidFill>
            <a:prstDash val="solid"/>
            <a:miter/>
          </a:ln>
        </p:spPr>
      </p:cxnSp>
      <p:cxnSp>
        <p:nvCxnSpPr>
          <p:cNvPr id="28" name="Connecteur droit 57"/>
          <p:cNvCxnSpPr/>
          <p:nvPr/>
        </p:nvCxnSpPr>
        <p:spPr>
          <a:xfrm>
            <a:off x="6468044" y="6207907"/>
            <a:ext cx="2374990" cy="0"/>
          </a:xfrm>
          <a:prstGeom prst="straightConnector1">
            <a:avLst/>
          </a:prstGeom>
          <a:noFill/>
          <a:ln w="38103" cap="flat">
            <a:solidFill>
              <a:srgbClr val="0070C0"/>
            </a:solidFill>
            <a:prstDash val="solid"/>
            <a:miter/>
          </a:ln>
        </p:spPr>
      </p:cxnSp>
      <p:sp>
        <p:nvSpPr>
          <p:cNvPr id="29" name="Forme libre 58"/>
          <p:cNvSpPr/>
          <p:nvPr/>
        </p:nvSpPr>
        <p:spPr>
          <a:xfrm>
            <a:off x="2885142" y="615510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0" name="Forme libre 59"/>
          <p:cNvSpPr/>
          <p:nvPr/>
        </p:nvSpPr>
        <p:spPr>
          <a:xfrm flipV="1">
            <a:off x="6061950" y="620790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1"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sp>
        <p:nvSpPr>
          <p:cNvPr id="32" name="Triangle isocèle 61"/>
          <p:cNvSpPr/>
          <p:nvPr/>
        </p:nvSpPr>
        <p:spPr>
          <a:xfrm rot="20595525" flipV="1">
            <a:off x="2676036" y="3797848"/>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3" name="Arc 62"/>
          <p:cNvSpPr/>
          <p:nvPr/>
        </p:nvSpPr>
        <p:spPr>
          <a:xfrm rot="8003350">
            <a:off x="1871270" y="1725969"/>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34" name="Triangle isocèle 63"/>
          <p:cNvSpPr/>
          <p:nvPr/>
        </p:nvSpPr>
        <p:spPr>
          <a:xfrm rot="20595525" flipV="1">
            <a:off x="6076040" y="3665553"/>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5" name="Arc 64"/>
          <p:cNvSpPr/>
          <p:nvPr/>
        </p:nvSpPr>
        <p:spPr>
          <a:xfrm rot="19640466">
            <a:off x="4804507" y="3573282"/>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6" name="Espace réservé du numéro de diapositive 35"/>
          <p:cNvSpPr>
            <a:spLocks noGrp="1"/>
          </p:cNvSpPr>
          <p:nvPr>
            <p:ph type="sldNum" sz="quarter" idx="8"/>
          </p:nvPr>
        </p:nvSpPr>
        <p:spPr/>
        <p:txBody>
          <a:bodyPr/>
          <a:lstStyle/>
          <a:p>
            <a:pPr lvl="0"/>
            <a:fld id="{076F6770-30F6-4909-B022-5A2181746AF4}" type="slidenum">
              <a:rPr lang="fr-FR" smtClean="0"/>
              <a:t>33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The </a:t>
            </a:r>
            <a:r>
              <a:rPr lang="fr-FR" sz="2400" dirty="0" err="1">
                <a:solidFill>
                  <a:srgbClr val="008AB1"/>
                </a:solidFill>
                <a:latin typeface="Source Sans Pro" pitchFamily="34"/>
                <a:ea typeface="Source Sans Pro" pitchFamily="34"/>
              </a:rPr>
              <a:t>closed</a:t>
            </a:r>
            <a:r>
              <a:rPr lang="fr-FR" sz="2400" dirty="0">
                <a:solidFill>
                  <a:srgbClr val="008AB1"/>
                </a:solidFill>
                <a:latin typeface="Source Sans Pro" pitchFamily="34"/>
                <a:ea typeface="Source Sans Pro" pitchFamily="34"/>
              </a:rPr>
              <a:t> </a:t>
            </a:r>
            <a:r>
              <a:rPr lang="fr-FR" sz="2400" dirty="0" err="1">
                <a:solidFill>
                  <a:srgbClr val="008AB1"/>
                </a:solidFill>
                <a:latin typeface="Source Sans Pro" pitchFamily="34"/>
                <a:ea typeface="Source Sans Pro" pitchFamily="34"/>
              </a:rPr>
              <a:t>loop</a:t>
            </a:r>
            <a:endParaRPr lang="fr-FR" sz="2400" dirty="0">
              <a:solidFill>
                <a:srgbClr val="008AB1"/>
              </a:solidFill>
              <a:latin typeface="Source Sans Pro" pitchFamily="34"/>
              <a:ea typeface="Source Sans Pro" pitchFamily="34"/>
            </a:endParaRP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l="6025" t="23202" r="69150"/>
          <a:stretch>
            <a:fillRect/>
          </a:stretch>
        </p:blipFill>
        <p:spPr>
          <a:xfrm>
            <a:off x="3943349" y="1910757"/>
            <a:ext cx="1359136" cy="698711"/>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532269" y="922876"/>
            <a:ext cx="187625" cy="1679615"/>
          </a:xfrm>
          <a:prstGeom prst="rect">
            <a:avLst/>
          </a:prstGeom>
          <a:noFill/>
          <a:ln cap="flat">
            <a:noFill/>
          </a:ln>
        </p:spPr>
      </p:pic>
      <p:sp>
        <p:nvSpPr>
          <p:cNvPr id="5" name="Triangle isocèle 14"/>
          <p:cNvSpPr/>
          <p:nvPr/>
        </p:nvSpPr>
        <p:spPr>
          <a:xfrm rot="10799991">
            <a:off x="4376875" y="999730"/>
            <a:ext cx="492093" cy="65812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D9D9D9"/>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Rectangle 17"/>
          <p:cNvSpPr/>
          <p:nvPr/>
        </p:nvSpPr>
        <p:spPr>
          <a:xfrm>
            <a:off x="5201975" y="2023219"/>
            <a:ext cx="212340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 X/Y/Z scanner</a:t>
            </a:r>
          </a:p>
        </p:txBody>
      </p:sp>
      <p:cxnSp>
        <p:nvCxnSpPr>
          <p:cNvPr id="7" name="Connecteur droit 36"/>
          <p:cNvCxnSpPr/>
          <p:nvPr/>
        </p:nvCxnSpPr>
        <p:spPr>
          <a:xfrm>
            <a:off x="672925" y="4485671"/>
            <a:ext cx="2365699" cy="0"/>
          </a:xfrm>
          <a:prstGeom prst="straightConnector1">
            <a:avLst/>
          </a:prstGeom>
          <a:noFill/>
          <a:ln w="38103" cap="flat">
            <a:solidFill>
              <a:srgbClr val="000000"/>
            </a:solidFill>
            <a:prstDash val="solid"/>
            <a:miter/>
          </a:ln>
        </p:spPr>
      </p:cxnSp>
      <p:cxnSp>
        <p:nvCxnSpPr>
          <p:cNvPr id="8" name="Connecteur droit 37"/>
          <p:cNvCxnSpPr/>
          <p:nvPr/>
        </p:nvCxnSpPr>
        <p:spPr>
          <a:xfrm>
            <a:off x="6289298" y="4485671"/>
            <a:ext cx="2529971" cy="0"/>
          </a:xfrm>
          <a:prstGeom prst="straightConnector1">
            <a:avLst/>
          </a:prstGeom>
          <a:noFill/>
          <a:ln w="38103" cap="flat">
            <a:solidFill>
              <a:srgbClr val="000000"/>
            </a:solidFill>
            <a:prstDash val="solid"/>
            <a:miter/>
          </a:ln>
        </p:spPr>
      </p:cxnSp>
      <p:cxnSp>
        <p:nvCxnSpPr>
          <p:cNvPr id="9" name="Connecteur droit 38"/>
          <p:cNvCxnSpPr/>
          <p:nvPr/>
        </p:nvCxnSpPr>
        <p:spPr>
          <a:xfrm>
            <a:off x="3038624" y="3970352"/>
            <a:ext cx="3250674" cy="0"/>
          </a:xfrm>
          <a:prstGeom prst="straightConnector1">
            <a:avLst/>
          </a:prstGeom>
          <a:noFill/>
          <a:ln w="38103" cap="flat">
            <a:solidFill>
              <a:srgbClr val="000000"/>
            </a:solidFill>
            <a:prstDash val="solid"/>
            <a:miter/>
          </a:ln>
        </p:spPr>
      </p:cxnSp>
      <p:cxnSp>
        <p:nvCxnSpPr>
          <p:cNvPr id="10" name="Connecteur droit 39"/>
          <p:cNvCxnSpPr/>
          <p:nvPr/>
        </p:nvCxnSpPr>
        <p:spPr>
          <a:xfrm flipV="1">
            <a:off x="3038624" y="3970352"/>
            <a:ext cx="0" cy="515319"/>
          </a:xfrm>
          <a:prstGeom prst="straightConnector1">
            <a:avLst/>
          </a:prstGeom>
          <a:noFill/>
          <a:ln w="38103" cap="flat">
            <a:solidFill>
              <a:srgbClr val="000000"/>
            </a:solidFill>
            <a:prstDash val="solid"/>
            <a:miter/>
          </a:ln>
        </p:spPr>
      </p:cxnSp>
      <p:cxnSp>
        <p:nvCxnSpPr>
          <p:cNvPr id="11" name="Connecteur droit 40"/>
          <p:cNvCxnSpPr/>
          <p:nvPr/>
        </p:nvCxnSpPr>
        <p:spPr>
          <a:xfrm flipV="1">
            <a:off x="6289298" y="3970352"/>
            <a:ext cx="0" cy="515319"/>
          </a:xfrm>
          <a:prstGeom prst="straightConnector1">
            <a:avLst/>
          </a:prstGeom>
          <a:noFill/>
          <a:ln w="38103" cap="flat">
            <a:solidFill>
              <a:srgbClr val="000000"/>
            </a:solidFill>
            <a:prstDash val="solid"/>
            <a:miter/>
          </a:ln>
        </p:spPr>
      </p:cxnSp>
      <p:sp>
        <p:nvSpPr>
          <p:cNvPr id="12" name="Triangle isocèle 41"/>
          <p:cNvSpPr/>
          <p:nvPr/>
        </p:nvSpPr>
        <p:spPr>
          <a:xfrm rot="19216232" flipV="1">
            <a:off x="1061944" y="4182820"/>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42"/>
          <p:cNvSpPr/>
          <p:nvPr/>
        </p:nvSpPr>
        <p:spPr>
          <a:xfrm rot="19980872">
            <a:off x="912032"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Triangle isocèle 43"/>
          <p:cNvSpPr/>
          <p:nvPr/>
        </p:nvSpPr>
        <p:spPr>
          <a:xfrm rot="19216232" flipV="1">
            <a:off x="7161175" y="4182811"/>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5" name="Rectangle 44"/>
          <p:cNvSpPr/>
          <p:nvPr/>
        </p:nvSpPr>
        <p:spPr>
          <a:xfrm rot="19980872">
            <a:off x="7011263" y="3935258"/>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6" name="Connecteur droit 45"/>
          <p:cNvCxnSpPr/>
          <p:nvPr/>
        </p:nvCxnSpPr>
        <p:spPr>
          <a:xfrm>
            <a:off x="672925" y="5338504"/>
            <a:ext cx="2242575" cy="0"/>
          </a:xfrm>
          <a:prstGeom prst="straightConnector1">
            <a:avLst/>
          </a:prstGeom>
          <a:noFill/>
          <a:ln w="38103" cap="flat">
            <a:solidFill>
              <a:srgbClr val="FF0000"/>
            </a:solidFill>
            <a:prstDash val="solid"/>
            <a:miter/>
          </a:ln>
        </p:spPr>
      </p:cxnSp>
      <p:cxnSp>
        <p:nvCxnSpPr>
          <p:cNvPr id="17" name="Connecteur droit 46"/>
          <p:cNvCxnSpPr/>
          <p:nvPr/>
        </p:nvCxnSpPr>
        <p:spPr>
          <a:xfrm>
            <a:off x="3602187" y="5343104"/>
            <a:ext cx="2366988" cy="0"/>
          </a:xfrm>
          <a:prstGeom prst="straightConnector1">
            <a:avLst/>
          </a:prstGeom>
          <a:noFill/>
          <a:ln w="38103" cap="flat">
            <a:solidFill>
              <a:srgbClr val="FF0000"/>
            </a:solidFill>
            <a:prstDash val="solid"/>
            <a:miter/>
          </a:ln>
        </p:spPr>
      </p:cxnSp>
      <p:cxnSp>
        <p:nvCxnSpPr>
          <p:cNvPr id="18" name="Connecteur droit 47"/>
          <p:cNvCxnSpPr/>
          <p:nvPr/>
        </p:nvCxnSpPr>
        <p:spPr>
          <a:xfrm>
            <a:off x="6515895" y="5338504"/>
            <a:ext cx="2374989" cy="0"/>
          </a:xfrm>
          <a:prstGeom prst="straightConnector1">
            <a:avLst/>
          </a:prstGeom>
          <a:noFill/>
          <a:ln w="38103" cap="flat">
            <a:solidFill>
              <a:srgbClr val="FF0000"/>
            </a:solidFill>
            <a:prstDash val="solid"/>
            <a:miter/>
          </a:ln>
        </p:spPr>
      </p:cxnSp>
      <p:sp>
        <p:nvSpPr>
          <p:cNvPr id="19" name="Forme libre 48"/>
          <p:cNvSpPr/>
          <p:nvPr/>
        </p:nvSpPr>
        <p:spPr>
          <a:xfrm>
            <a:off x="3217206" y="481598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Forme libre 49"/>
          <p:cNvSpPr/>
          <p:nvPr/>
        </p:nvSpPr>
        <p:spPr>
          <a:xfrm flipV="1">
            <a:off x="2915500" y="482059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Rectangle 50"/>
          <p:cNvSpPr/>
          <p:nvPr/>
        </p:nvSpPr>
        <p:spPr>
          <a:xfrm>
            <a:off x="635325" y="5309481"/>
            <a:ext cx="21632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  deflection</a:t>
            </a:r>
          </a:p>
        </p:txBody>
      </p:sp>
      <p:sp>
        <p:nvSpPr>
          <p:cNvPr id="22" name="Rectangle 51"/>
          <p:cNvSpPr/>
          <p:nvPr/>
        </p:nvSpPr>
        <p:spPr>
          <a:xfrm rot="19980872">
            <a:off x="4171054" y="3337597"/>
            <a:ext cx="1456273" cy="100163"/>
          </a:xfrm>
          <a:prstGeom prst="rect">
            <a:avLst/>
          </a:pr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3" name="Triangle isocèle 52"/>
          <p:cNvSpPr/>
          <p:nvPr/>
        </p:nvSpPr>
        <p:spPr>
          <a:xfrm rot="19216232" flipV="1">
            <a:off x="4323535" y="3593334"/>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Forme libre 53"/>
          <p:cNvSpPr/>
          <p:nvPr/>
        </p:nvSpPr>
        <p:spPr>
          <a:xfrm flipV="1">
            <a:off x="6196605" y="5326626"/>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5" name="Forme libre 54"/>
          <p:cNvSpPr/>
          <p:nvPr/>
        </p:nvSpPr>
        <p:spPr>
          <a:xfrm>
            <a:off x="5894889" y="5331235"/>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6" name="Connecteur droit 55"/>
          <p:cNvCxnSpPr/>
          <p:nvPr/>
        </p:nvCxnSpPr>
        <p:spPr>
          <a:xfrm>
            <a:off x="646489" y="6166987"/>
            <a:ext cx="2242566" cy="0"/>
          </a:xfrm>
          <a:prstGeom prst="straightConnector1">
            <a:avLst/>
          </a:prstGeom>
          <a:noFill/>
          <a:ln w="38103" cap="flat">
            <a:solidFill>
              <a:srgbClr val="0070C0"/>
            </a:solidFill>
            <a:prstDash val="solid"/>
            <a:miter/>
          </a:ln>
        </p:spPr>
      </p:cxnSp>
      <p:cxnSp>
        <p:nvCxnSpPr>
          <p:cNvPr id="27" name="Connecteur droit 56"/>
          <p:cNvCxnSpPr/>
          <p:nvPr/>
        </p:nvCxnSpPr>
        <p:spPr>
          <a:xfrm>
            <a:off x="3217206" y="6677625"/>
            <a:ext cx="2952964" cy="0"/>
          </a:xfrm>
          <a:prstGeom prst="straightConnector1">
            <a:avLst/>
          </a:prstGeom>
          <a:noFill/>
          <a:ln w="38103" cap="flat">
            <a:solidFill>
              <a:srgbClr val="0070C0"/>
            </a:solidFill>
            <a:prstDash val="solid"/>
            <a:miter/>
          </a:ln>
        </p:spPr>
      </p:cxnSp>
      <p:cxnSp>
        <p:nvCxnSpPr>
          <p:cNvPr id="28" name="Connecteur droit 57"/>
          <p:cNvCxnSpPr/>
          <p:nvPr/>
        </p:nvCxnSpPr>
        <p:spPr>
          <a:xfrm>
            <a:off x="6468044" y="6207907"/>
            <a:ext cx="2374990" cy="0"/>
          </a:xfrm>
          <a:prstGeom prst="straightConnector1">
            <a:avLst/>
          </a:prstGeom>
          <a:noFill/>
          <a:ln w="38103" cap="flat">
            <a:solidFill>
              <a:srgbClr val="0070C0"/>
            </a:solidFill>
            <a:prstDash val="solid"/>
            <a:miter/>
          </a:ln>
        </p:spPr>
      </p:cxnSp>
      <p:sp>
        <p:nvSpPr>
          <p:cNvPr id="29" name="Forme libre 58"/>
          <p:cNvSpPr/>
          <p:nvPr/>
        </p:nvSpPr>
        <p:spPr>
          <a:xfrm>
            <a:off x="2885142" y="6155109"/>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0" name="Forme libre 59"/>
          <p:cNvSpPr/>
          <p:nvPr/>
        </p:nvSpPr>
        <p:spPr>
          <a:xfrm flipV="1">
            <a:off x="6061950" y="6207907"/>
            <a:ext cx="427509" cy="522515"/>
          </a:xfrm>
          <a:custGeom>
            <a:avLst/>
            <a:gdLst>
              <a:gd name="f0" fmla="val 10800000"/>
              <a:gd name="f1" fmla="val 5400000"/>
              <a:gd name="f2" fmla="val 180"/>
              <a:gd name="f3" fmla="val w"/>
              <a:gd name="f4" fmla="val h"/>
              <a:gd name="f5" fmla="val 0"/>
              <a:gd name="f6" fmla="val 427511"/>
              <a:gd name="f7" fmla="val 522514"/>
              <a:gd name="f8" fmla="val 386704"/>
              <a:gd name="f9" fmla="val 514353"/>
              <a:gd name="f10" fmla="val 359760"/>
              <a:gd name="f11" fmla="val 509943"/>
              <a:gd name="f12" fmla="val 320634"/>
              <a:gd name="f13" fmla="val 498764"/>
              <a:gd name="f14" fmla="val 308598"/>
              <a:gd name="f15" fmla="val 495325"/>
              <a:gd name="f16" fmla="val 296204"/>
              <a:gd name="f17" fmla="val 492486"/>
              <a:gd name="f18" fmla="val 285008"/>
              <a:gd name="f19" fmla="val 486888"/>
              <a:gd name="f20" fmla="val 272243"/>
              <a:gd name="f21" fmla="val 480505"/>
              <a:gd name="f22" fmla="val 261257"/>
              <a:gd name="f23" fmla="val 471055"/>
              <a:gd name="f24" fmla="val 249382"/>
              <a:gd name="f25" fmla="val 463138"/>
              <a:gd name="f26" fmla="val 233548"/>
              <a:gd name="f27" fmla="val 439387"/>
              <a:gd name="f28" fmla="val 210906"/>
              <a:gd name="f29" fmla="val 418966"/>
              <a:gd name="f30" fmla="val 201880"/>
              <a:gd name="f31" fmla="val 391886"/>
              <a:gd name="f32" fmla="val 166254"/>
              <a:gd name="f33" fmla="val 142504"/>
              <a:gd name="f34" fmla="val 213756"/>
              <a:gd name="f35" fmla="val 138545"/>
              <a:gd name="f36" fmla="val 201881"/>
              <a:gd name="f37" fmla="val 137571"/>
              <a:gd name="f38" fmla="val 188546"/>
              <a:gd name="f39" fmla="val 130628"/>
              <a:gd name="f40" fmla="val 178130"/>
              <a:gd name="f41" fmla="val 122711"/>
              <a:gd name="f42" fmla="val 166255"/>
              <a:gd name="f43" fmla="val 112674"/>
              <a:gd name="f44" fmla="val 155546"/>
              <a:gd name="f45" fmla="val 106878"/>
              <a:gd name="f46" fmla="val 95867"/>
              <a:gd name="f47" fmla="val 117729"/>
              <a:gd name="f48" fmla="val 87178"/>
              <a:gd name="f49" fmla="val 57868"/>
              <a:gd name="f50" fmla="val 59376"/>
              <a:gd name="f51" fmla="val 35626"/>
              <a:gd name="f52" fmla="val 49601"/>
              <a:gd name="f53" fmla="val 27806"/>
              <a:gd name="f54" fmla="val 34484"/>
              <a:gd name="f55" fmla="val 30191"/>
              <a:gd name="f56" fmla="val 23750"/>
              <a:gd name="f57" fmla="val 23751"/>
              <a:gd name="f58" fmla="val 14149"/>
              <a:gd name="f59" fmla="val 17991"/>
              <a:gd name="f60" fmla="val 7917"/>
              <a:gd name="f61" fmla="+- 0 0 -90"/>
              <a:gd name="f62" fmla="*/ f3 1 427511"/>
              <a:gd name="f63" fmla="*/ f4 1 522514"/>
              <a:gd name="f64" fmla="val f5"/>
              <a:gd name="f65" fmla="val f6"/>
              <a:gd name="f66" fmla="val f7"/>
              <a:gd name="f67" fmla="*/ f61 f0 1"/>
              <a:gd name="f68" fmla="+- f66 0 f64"/>
              <a:gd name="f69" fmla="+- f65 0 f64"/>
              <a:gd name="f70" fmla="*/ f67 1 f2"/>
              <a:gd name="f71" fmla="*/ f69 1 427511"/>
              <a:gd name="f72" fmla="*/ f68 1 522514"/>
              <a:gd name="f73" fmla="*/ 427511 f69 1"/>
              <a:gd name="f74" fmla="*/ 522514 f68 1"/>
              <a:gd name="f75" fmla="*/ 320634 f69 1"/>
              <a:gd name="f76" fmla="*/ 498764 f68 1"/>
              <a:gd name="f77" fmla="*/ 285008 f69 1"/>
              <a:gd name="f78" fmla="*/ 486888 f68 1"/>
              <a:gd name="f79" fmla="*/ 249382 f69 1"/>
              <a:gd name="f80" fmla="*/ 463138 f68 1"/>
              <a:gd name="f81" fmla="*/ 201880 f69 1"/>
              <a:gd name="f82" fmla="*/ 391886 f68 1"/>
              <a:gd name="f83" fmla="*/ 166254 f69 1"/>
              <a:gd name="f84" fmla="*/ 285008 f68 1"/>
              <a:gd name="f85" fmla="*/ 142504 f69 1"/>
              <a:gd name="f86" fmla="*/ 213756 f68 1"/>
              <a:gd name="f87" fmla="*/ 130628 f69 1"/>
              <a:gd name="f88" fmla="*/ 178130 f68 1"/>
              <a:gd name="f89" fmla="*/ 106878 f69 1"/>
              <a:gd name="f90" fmla="*/ 142504 f68 1"/>
              <a:gd name="f91" fmla="*/ 59376 f69 1"/>
              <a:gd name="f92" fmla="*/ 35626 f68 1"/>
              <a:gd name="f93" fmla="*/ 23750 f69 1"/>
              <a:gd name="f94" fmla="*/ 23751 f68 1"/>
              <a:gd name="f95" fmla="*/ 0 f69 1"/>
              <a:gd name="f96" fmla="*/ 0 f68 1"/>
              <a:gd name="f97" fmla="+- f70 0 f1"/>
              <a:gd name="f98" fmla="*/ f73 1 427511"/>
              <a:gd name="f99" fmla="*/ f74 1 522514"/>
              <a:gd name="f100" fmla="*/ f75 1 427511"/>
              <a:gd name="f101" fmla="*/ f76 1 522514"/>
              <a:gd name="f102" fmla="*/ f77 1 427511"/>
              <a:gd name="f103" fmla="*/ f78 1 522514"/>
              <a:gd name="f104" fmla="*/ f79 1 427511"/>
              <a:gd name="f105" fmla="*/ f80 1 522514"/>
              <a:gd name="f106" fmla="*/ f81 1 427511"/>
              <a:gd name="f107" fmla="*/ f82 1 522514"/>
              <a:gd name="f108" fmla="*/ f83 1 427511"/>
              <a:gd name="f109" fmla="*/ f84 1 522514"/>
              <a:gd name="f110" fmla="*/ f85 1 427511"/>
              <a:gd name="f111" fmla="*/ f86 1 522514"/>
              <a:gd name="f112" fmla="*/ f87 1 427511"/>
              <a:gd name="f113" fmla="*/ f88 1 522514"/>
              <a:gd name="f114" fmla="*/ f89 1 427511"/>
              <a:gd name="f115" fmla="*/ f90 1 522514"/>
              <a:gd name="f116" fmla="*/ f91 1 427511"/>
              <a:gd name="f117" fmla="*/ f92 1 522514"/>
              <a:gd name="f118" fmla="*/ f93 1 427511"/>
              <a:gd name="f119" fmla="*/ f94 1 522514"/>
              <a:gd name="f120" fmla="*/ f95 1 427511"/>
              <a:gd name="f121" fmla="*/ f96 1 522514"/>
              <a:gd name="f122" fmla="*/ f64 1 f71"/>
              <a:gd name="f123" fmla="*/ f65 1 f71"/>
              <a:gd name="f124" fmla="*/ f64 1 f72"/>
              <a:gd name="f125" fmla="*/ f66 1 f72"/>
              <a:gd name="f126" fmla="*/ f98 1 f71"/>
              <a:gd name="f127" fmla="*/ f99 1 f72"/>
              <a:gd name="f128" fmla="*/ f100 1 f71"/>
              <a:gd name="f129" fmla="*/ f101 1 f72"/>
              <a:gd name="f130" fmla="*/ f102 1 f71"/>
              <a:gd name="f131" fmla="*/ f103 1 f72"/>
              <a:gd name="f132" fmla="*/ f104 1 f71"/>
              <a:gd name="f133" fmla="*/ f105 1 f72"/>
              <a:gd name="f134" fmla="*/ f106 1 f71"/>
              <a:gd name="f135" fmla="*/ f107 1 f72"/>
              <a:gd name="f136" fmla="*/ f108 1 f71"/>
              <a:gd name="f137" fmla="*/ f109 1 f72"/>
              <a:gd name="f138" fmla="*/ f110 1 f71"/>
              <a:gd name="f139" fmla="*/ f111 1 f72"/>
              <a:gd name="f140" fmla="*/ f112 1 f71"/>
              <a:gd name="f141" fmla="*/ f113 1 f72"/>
              <a:gd name="f142" fmla="*/ f114 1 f71"/>
              <a:gd name="f143" fmla="*/ f115 1 f72"/>
              <a:gd name="f144" fmla="*/ f116 1 f71"/>
              <a:gd name="f145" fmla="*/ f117 1 f72"/>
              <a:gd name="f146" fmla="*/ f118 1 f71"/>
              <a:gd name="f147" fmla="*/ f119 1 f72"/>
              <a:gd name="f148" fmla="*/ f120 1 f71"/>
              <a:gd name="f149" fmla="*/ f121 1 f72"/>
              <a:gd name="f150" fmla="*/ f122 f62 1"/>
              <a:gd name="f151" fmla="*/ f123 f62 1"/>
              <a:gd name="f152" fmla="*/ f125 f63 1"/>
              <a:gd name="f153" fmla="*/ f124 f63 1"/>
              <a:gd name="f154" fmla="*/ f126 f62 1"/>
              <a:gd name="f155" fmla="*/ f127 f63 1"/>
              <a:gd name="f156" fmla="*/ f128 f62 1"/>
              <a:gd name="f157" fmla="*/ f129 f63 1"/>
              <a:gd name="f158" fmla="*/ f130 f62 1"/>
              <a:gd name="f159" fmla="*/ f131 f63 1"/>
              <a:gd name="f160" fmla="*/ f132 f62 1"/>
              <a:gd name="f161" fmla="*/ f133 f63 1"/>
              <a:gd name="f162" fmla="*/ f134 f62 1"/>
              <a:gd name="f163" fmla="*/ f135 f63 1"/>
              <a:gd name="f164" fmla="*/ f136 f62 1"/>
              <a:gd name="f165" fmla="*/ f137 f63 1"/>
              <a:gd name="f166" fmla="*/ f138 f62 1"/>
              <a:gd name="f167" fmla="*/ f139 f63 1"/>
              <a:gd name="f168" fmla="*/ f140 f62 1"/>
              <a:gd name="f169" fmla="*/ f141 f63 1"/>
              <a:gd name="f170" fmla="*/ f142 f62 1"/>
              <a:gd name="f171" fmla="*/ f143 f63 1"/>
              <a:gd name="f172" fmla="*/ f144 f62 1"/>
              <a:gd name="f173" fmla="*/ f145 f63 1"/>
              <a:gd name="f174" fmla="*/ f146 f62 1"/>
              <a:gd name="f175" fmla="*/ f147 f63 1"/>
              <a:gd name="f176" fmla="*/ f148 f62 1"/>
              <a:gd name="f177" fmla="*/ f149 f63 1"/>
            </a:gdLst>
            <a:ahLst/>
            <a:cxnLst>
              <a:cxn ang="3cd4">
                <a:pos x="hc" y="t"/>
              </a:cxn>
              <a:cxn ang="0">
                <a:pos x="r" y="vc"/>
              </a:cxn>
              <a:cxn ang="cd4">
                <a:pos x="hc" y="b"/>
              </a:cxn>
              <a:cxn ang="cd2">
                <a:pos x="l" y="vc"/>
              </a:cxn>
              <a:cxn ang="f97">
                <a:pos x="f154" y="f155"/>
              </a:cxn>
              <a:cxn ang="f97">
                <a:pos x="f156" y="f157"/>
              </a:cxn>
              <a:cxn ang="f97">
                <a:pos x="f158" y="f159"/>
              </a:cxn>
              <a:cxn ang="f97">
                <a:pos x="f160" y="f161"/>
              </a:cxn>
              <a:cxn ang="f97">
                <a:pos x="f162" y="f163"/>
              </a:cxn>
              <a:cxn ang="f97">
                <a:pos x="f164" y="f165"/>
              </a:cxn>
              <a:cxn ang="f97">
                <a:pos x="f166" y="f167"/>
              </a:cxn>
              <a:cxn ang="f97">
                <a:pos x="f168" y="f169"/>
              </a:cxn>
              <a:cxn ang="f97">
                <a:pos x="f170" y="f171"/>
              </a:cxn>
              <a:cxn ang="f97">
                <a:pos x="f172" y="f173"/>
              </a:cxn>
              <a:cxn ang="f97">
                <a:pos x="f174" y="f175"/>
              </a:cxn>
              <a:cxn ang="f97">
                <a:pos x="f176" y="f177"/>
              </a:cxn>
            </a:cxnLst>
            <a:rect l="f150" t="f153" r="f151" b="f152"/>
            <a:pathLst>
              <a:path w="427511" h="522514">
                <a:moveTo>
                  <a:pt x="f6" y="f7"/>
                </a:moveTo>
                <a:cubicBezTo>
                  <a:pt x="f8" y="f9"/>
                  <a:pt x="f10" y="f11"/>
                  <a:pt x="f12" y="f13"/>
                </a:cubicBezTo>
                <a:cubicBezTo>
                  <a:pt x="f14" y="f15"/>
                  <a:pt x="f16" y="f17"/>
                  <a:pt x="f18" y="f19"/>
                </a:cubicBezTo>
                <a:cubicBezTo>
                  <a:pt x="f20" y="f21"/>
                  <a:pt x="f22" y="f23"/>
                  <a:pt x="f24" y="f25"/>
                </a:cubicBezTo>
                <a:cubicBezTo>
                  <a:pt x="f26" y="f27"/>
                  <a:pt x="f28" y="f29"/>
                  <a:pt x="f30" y="f31"/>
                </a:cubicBezTo>
                <a:lnTo>
                  <a:pt x="f32" y="f18"/>
                </a:lnTo>
                <a:lnTo>
                  <a:pt x="f33" y="f34"/>
                </a:lnTo>
                <a:cubicBezTo>
                  <a:pt x="f35" y="f36"/>
                  <a:pt x="f37" y="f38"/>
                  <a:pt x="f39" y="f40"/>
                </a:cubicBezTo>
                <a:cubicBezTo>
                  <a:pt x="f41" y="f42"/>
                  <a:pt x="f43" y="f44"/>
                  <a:pt x="f45" y="f33"/>
                </a:cubicBezTo>
                <a:cubicBezTo>
                  <a:pt x="f46" y="f47"/>
                  <a:pt x="f48" y="f49"/>
                  <a:pt x="f50" y="f51"/>
                </a:cubicBezTo>
                <a:cubicBezTo>
                  <a:pt x="f52" y="f53"/>
                  <a:pt x="f54" y="f55"/>
                  <a:pt x="f56" y="f57"/>
                </a:cubicBezTo>
                <a:cubicBezTo>
                  <a:pt x="f58" y="f59"/>
                  <a:pt x="f60" y="f60"/>
                  <a:pt x="f5" y="f5"/>
                </a:cubicBezTo>
              </a:path>
            </a:pathLst>
          </a:custGeom>
          <a:noFill/>
          <a:ln w="38103" cap="flat">
            <a:solidFill>
              <a:srgbClr val="0070C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1" name="Rectangle 60"/>
          <p:cNvSpPr/>
          <p:nvPr/>
        </p:nvSpPr>
        <p:spPr>
          <a:xfrm>
            <a:off x="628924" y="6173571"/>
            <a:ext cx="190879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Z scanner position</a:t>
            </a:r>
          </a:p>
        </p:txBody>
      </p:sp>
      <p:sp>
        <p:nvSpPr>
          <p:cNvPr id="32" name="Triangle isocèle 61"/>
          <p:cNvSpPr/>
          <p:nvPr/>
        </p:nvSpPr>
        <p:spPr>
          <a:xfrm rot="20595525" flipV="1">
            <a:off x="2676036" y="3797848"/>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3" name="Arc 62"/>
          <p:cNvSpPr/>
          <p:nvPr/>
        </p:nvSpPr>
        <p:spPr>
          <a:xfrm rot="8003350">
            <a:off x="1871270" y="1725969"/>
            <a:ext cx="3593079" cy="1418517"/>
          </a:xfrm>
          <a:custGeom>
            <a:avLst>
              <a:gd name="f12" fmla="val 206"/>
              <a:gd name="f13" fmla="val 263"/>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206"/>
              <a:gd name="f13" fmla="val 263"/>
              <a:gd name="f14" fmla="+- 0 0 -296"/>
              <a:gd name="f15" fmla="+- 0 0 -414"/>
              <a:gd name="f16" fmla="+- 0 0 -533"/>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34" name="Triangle isocèle 63"/>
          <p:cNvSpPr/>
          <p:nvPr/>
        </p:nvSpPr>
        <p:spPr>
          <a:xfrm rot="20595525" flipV="1">
            <a:off x="6076040" y="3665553"/>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5" name="Arc 64"/>
          <p:cNvSpPr/>
          <p:nvPr/>
        </p:nvSpPr>
        <p:spPr>
          <a:xfrm rot="19640466">
            <a:off x="4804507" y="3573282"/>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6" name="ZoneTexte 35"/>
          <p:cNvSpPr txBox="1"/>
          <p:nvPr/>
        </p:nvSpPr>
        <p:spPr>
          <a:xfrm>
            <a:off x="428625" y="1438232"/>
            <a:ext cx="8462259" cy="3170096"/>
          </a:xfrm>
          <a:prstGeom prst="rect">
            <a:avLst/>
          </a:prstGeom>
          <a:solidFill>
            <a:srgbClr val="FFFFFF"/>
          </a:solidFill>
          <a:ln w="9528" cap="flat">
            <a:solidFill>
              <a:srgbClr val="5B9BD5"/>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0" b="0" i="0" u="none" strike="noStrike" kern="1200" cap="none" spc="0" baseline="0" dirty="0">
                <a:solidFill>
                  <a:srgbClr val="008AB1"/>
                </a:solidFill>
                <a:uFillTx/>
                <a:latin typeface="Source Sans Pro Light" pitchFamily="34"/>
                <a:ea typeface="Source Sans Pro Light" pitchFamily="34"/>
              </a:rPr>
              <a:t>Constant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0000" b="0" i="0" u="none" strike="noStrike" kern="1200" cap="none" spc="0" baseline="0" dirty="0">
                <a:solidFill>
                  <a:srgbClr val="008AB1"/>
                </a:solidFill>
                <a:uFillTx/>
                <a:latin typeface="Source Sans Pro Light" pitchFamily="34"/>
                <a:ea typeface="Source Sans Pro Light" pitchFamily="34"/>
              </a:rPr>
              <a:t>deflection</a:t>
            </a:r>
          </a:p>
        </p:txBody>
      </p:sp>
      <p:sp>
        <p:nvSpPr>
          <p:cNvPr id="37" name="Espace réservé du numéro de diapositive 36"/>
          <p:cNvSpPr>
            <a:spLocks noGrp="1"/>
          </p:cNvSpPr>
          <p:nvPr>
            <p:ph type="sldNum" sz="quarter" idx="8"/>
          </p:nvPr>
        </p:nvSpPr>
        <p:spPr/>
        <p:txBody>
          <a:bodyPr/>
          <a:lstStyle/>
          <a:p>
            <a:pPr lvl="0"/>
            <a:fld id="{076F6770-30F6-4909-B022-5A2181746AF4}" type="slidenum">
              <a:rPr lang="fr-FR" smtClean="0"/>
              <a:t>34</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Operational scheme</a:t>
            </a:r>
          </a:p>
        </p:txBody>
      </p:sp>
      <p:sp>
        <p:nvSpPr>
          <p:cNvPr id="3" name="Triangle isocèle 3"/>
          <p:cNvSpPr/>
          <p:nvPr/>
        </p:nvSpPr>
        <p:spPr>
          <a:xfrm rot="19216232" flipV="1">
            <a:off x="3861123" y="3350295"/>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 name="Rectangle 4"/>
          <p:cNvSpPr/>
          <p:nvPr/>
        </p:nvSpPr>
        <p:spPr>
          <a:xfrm rot="19980872">
            <a:off x="3711211" y="3102742"/>
            <a:ext cx="1456273" cy="100163"/>
          </a:xfrm>
          <a:prstGeom prst="rect">
            <a:avLst/>
          </a:pr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5"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t="22701" r="69150"/>
          <a:stretch>
            <a:fillRect/>
          </a:stretch>
        </p:blipFill>
        <p:spPr>
          <a:xfrm>
            <a:off x="2903677" y="4283387"/>
            <a:ext cx="2047039" cy="852348"/>
          </a:xfrm>
          <a:prstGeom prst="rect">
            <a:avLst/>
          </a:prstGeom>
          <a:noFill/>
          <a:ln cap="flat">
            <a:noFill/>
          </a:ln>
        </p:spPr>
      </p:pic>
      <p:pic>
        <p:nvPicPr>
          <p:cNvPr id="6"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3878336" y="2981301"/>
            <a:ext cx="464844" cy="2302952"/>
          </a:xfrm>
          <a:prstGeom prst="rect">
            <a:avLst/>
          </a:prstGeom>
          <a:noFill/>
          <a:ln cap="flat">
            <a:noFill/>
          </a:ln>
        </p:spPr>
      </p:pic>
      <p:sp>
        <p:nvSpPr>
          <p:cNvPr id="7" name="Rectangle 7"/>
          <p:cNvSpPr/>
          <p:nvPr/>
        </p:nvSpPr>
        <p:spPr>
          <a:xfrm rot="19980872">
            <a:off x="4801441" y="2145455"/>
            <a:ext cx="1480093"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Triangle isocèle 8"/>
          <p:cNvSpPr/>
          <p:nvPr/>
        </p:nvSpPr>
        <p:spPr>
          <a:xfrm flipV="1">
            <a:off x="3783174" y="1622685"/>
            <a:ext cx="144018" cy="1656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Triangle isocèle 9"/>
          <p:cNvSpPr/>
          <p:nvPr/>
        </p:nvSpPr>
        <p:spPr>
          <a:xfrm rot="18900012" flipV="1">
            <a:off x="3161715" y="1880911"/>
            <a:ext cx="144018" cy="168930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Rectangle 10"/>
          <p:cNvSpPr/>
          <p:nvPr/>
        </p:nvSpPr>
        <p:spPr>
          <a:xfrm>
            <a:off x="4318720" y="3189079"/>
            <a:ext cx="113158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Cantilever</a:t>
            </a:r>
          </a:p>
        </p:txBody>
      </p:sp>
      <p:sp>
        <p:nvSpPr>
          <p:cNvPr id="11" name="Rectangle 11"/>
          <p:cNvSpPr/>
          <p:nvPr/>
        </p:nvSpPr>
        <p:spPr>
          <a:xfrm>
            <a:off x="1936744" y="3931115"/>
            <a:ext cx="898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Sample</a:t>
            </a:r>
          </a:p>
        </p:txBody>
      </p:sp>
      <p:sp>
        <p:nvSpPr>
          <p:cNvPr id="12" name="Rectangle 12"/>
          <p:cNvSpPr/>
          <p:nvPr/>
        </p:nvSpPr>
        <p:spPr>
          <a:xfrm>
            <a:off x="4602147" y="4524899"/>
            <a:ext cx="1482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X/Y/Z Scanner</a:t>
            </a:r>
          </a:p>
        </p:txBody>
      </p:sp>
      <p:sp>
        <p:nvSpPr>
          <p:cNvPr id="13" name="Rectangle 13"/>
          <p:cNvSpPr/>
          <p:nvPr/>
        </p:nvSpPr>
        <p:spPr>
          <a:xfrm>
            <a:off x="3934635" y="1611858"/>
            <a:ext cx="85286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Optical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system</a:t>
            </a:r>
          </a:p>
        </p:txBody>
      </p:sp>
      <p:cxnSp>
        <p:nvCxnSpPr>
          <p:cNvPr id="14" name="Connecteur droit 14"/>
          <p:cNvCxnSpPr/>
          <p:nvPr/>
        </p:nvCxnSpPr>
        <p:spPr>
          <a:xfrm flipV="1">
            <a:off x="2585539" y="1002383"/>
            <a:ext cx="0" cy="1075005"/>
          </a:xfrm>
          <a:prstGeom prst="straightConnector1">
            <a:avLst/>
          </a:prstGeom>
          <a:noFill/>
          <a:ln w="6345" cap="flat">
            <a:solidFill>
              <a:srgbClr val="5B9BD5"/>
            </a:solidFill>
            <a:prstDash val="solid"/>
            <a:miter/>
          </a:ln>
        </p:spPr>
      </p:cxnSp>
      <mc:AlternateContent xmlns:mc="http://schemas.openxmlformats.org/markup-compatibility/2006" xmlns:a14="http://schemas.microsoft.com/office/drawing/2010/main">
        <mc:Choice Requires="a14">
          <p:sp>
            <p:nvSpPr>
              <p:cNvPr id="15" name="Rectangle 15"/>
              <p:cNvSpPr/>
              <p:nvPr/>
            </p:nvSpPr>
            <p:spPr>
              <a:xfrm>
                <a:off x="2903677" y="817711"/>
                <a:ext cx="2384435"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Cantilever </a:t>
                </a:r>
                <a:r>
                  <a:rPr lang="fr-FR" sz="1800" b="0" i="0" u="none" strike="noStrike" kern="1200" cap="none" spc="0" baseline="0" dirty="0">
                    <a:solidFill>
                      <a:srgbClr val="008AB1"/>
                    </a:solidFill>
                    <a:uFillTx/>
                    <a:latin typeface="Source Sans Pro Light" pitchFamily="34"/>
                    <a:ea typeface="Source Sans Pro Light" pitchFamily="34"/>
                  </a:rPr>
                  <a:t>deflection </a:t>
                </a:r>
                <a14:m>
                  <m:oMath xmlns:m="http://schemas.openxmlformats.org/officeDocument/2006/math">
                    <m:r>
                      <m:rPr>
                        <m:nor/>
                      </m:rPr>
                      <a:rPr lang="fr-FR">
                        <a:solidFill>
                          <a:srgbClr val="008AB1"/>
                        </a:solidFill>
                      </a:rPr>
                      <m:t>Δ</m:t>
                    </m:r>
                    <m:r>
                      <m:rPr>
                        <m:nor/>
                      </m:rPr>
                      <a:rPr lang="fr-FR" i="1">
                        <a:solidFill>
                          <a:srgbClr val="008AB1"/>
                        </a:solidFill>
                      </a:rPr>
                      <m:t>z</m:t>
                    </m:r>
                  </m:oMath>
                </a14:m>
                <a:endParaRPr lang="fr-FR" sz="18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5" name="Rectangle 15"/>
              <p:cNvSpPr>
                <a:spLocks noRot="1" noChangeAspect="1" noMove="1" noResize="1" noEditPoints="1" noAdjustHandles="1" noChangeArrowheads="1" noChangeShapeType="1" noTextEdit="1"/>
              </p:cNvSpPr>
              <p:nvPr/>
            </p:nvSpPr>
            <p:spPr>
              <a:xfrm>
                <a:off x="2903677" y="817711"/>
                <a:ext cx="2384435" cy="369335"/>
              </a:xfrm>
              <a:prstGeom prst="rect">
                <a:avLst/>
              </a:prstGeom>
              <a:blipFill>
                <a:blip r:embed="rId5"/>
                <a:stretch>
                  <a:fillRect l="-1781" t="-6349" b="-22222"/>
                </a:stretch>
              </a:blipFill>
              <a:ln w="9528" cap="flat">
                <a:solidFill>
                  <a:srgbClr val="8497B0"/>
                </a:solidFill>
                <a:prstDash val="solid"/>
                <a:miter/>
              </a:ln>
            </p:spPr>
            <p:txBody>
              <a:bodyPr/>
              <a:lstStyle/>
              <a:p>
                <a:r>
                  <a:rPr lang="fr-FR">
                    <a:noFill/>
                  </a:rPr>
                  <a:t> </a:t>
                </a:r>
              </a:p>
            </p:txBody>
          </p:sp>
        </mc:Fallback>
      </mc:AlternateContent>
      <p:cxnSp>
        <p:nvCxnSpPr>
          <p:cNvPr id="16" name="Connecteur droit 16"/>
          <p:cNvCxnSpPr/>
          <p:nvPr/>
        </p:nvCxnSpPr>
        <p:spPr>
          <a:xfrm flipH="1">
            <a:off x="2580016" y="1002383"/>
            <a:ext cx="330043" cy="0"/>
          </a:xfrm>
          <a:prstGeom prst="straightConnector1">
            <a:avLst/>
          </a:prstGeom>
          <a:noFill/>
          <a:ln w="6345" cap="flat">
            <a:solidFill>
              <a:srgbClr val="5B9BD5"/>
            </a:solidFill>
            <a:prstDash val="solid"/>
            <a:miter/>
            <a:headEnd type="arrow"/>
          </a:ln>
        </p:spPr>
      </p:cxnSp>
      <p:cxnSp>
        <p:nvCxnSpPr>
          <p:cNvPr id="17" name="Connecteur droit 17"/>
          <p:cNvCxnSpPr>
            <a:stCxn id="15" idx="3"/>
          </p:cNvCxnSpPr>
          <p:nvPr/>
        </p:nvCxnSpPr>
        <p:spPr>
          <a:xfrm>
            <a:off x="5288112" y="1002383"/>
            <a:ext cx="1936041" cy="4133"/>
          </a:xfrm>
          <a:prstGeom prst="straightConnector1">
            <a:avLst/>
          </a:prstGeom>
          <a:noFill/>
          <a:ln w="6345" cap="flat">
            <a:solidFill>
              <a:srgbClr val="5B9BD5"/>
            </a:solidFill>
            <a:prstDash val="solid"/>
            <a:miter/>
          </a:ln>
        </p:spPr>
      </p:cxnSp>
      <p:cxnSp>
        <p:nvCxnSpPr>
          <p:cNvPr id="18" name="Connecteur droit 18"/>
          <p:cNvCxnSpPr/>
          <p:nvPr/>
        </p:nvCxnSpPr>
        <p:spPr>
          <a:xfrm>
            <a:off x="7224153" y="1006516"/>
            <a:ext cx="0" cy="3109262"/>
          </a:xfrm>
          <a:prstGeom prst="straightConnector1">
            <a:avLst/>
          </a:prstGeom>
          <a:noFill/>
          <a:ln w="6345" cap="flat">
            <a:solidFill>
              <a:srgbClr val="5B9BD5"/>
            </a:solidFill>
            <a:prstDash val="solid"/>
            <a:miter/>
            <a:tailEnd type="arrow"/>
          </a:ln>
        </p:spPr>
      </p:cxnSp>
      <p:sp>
        <p:nvSpPr>
          <p:cNvPr id="19" name="Rectangle 19"/>
          <p:cNvSpPr/>
          <p:nvPr/>
        </p:nvSpPr>
        <p:spPr>
          <a:xfrm>
            <a:off x="6606037" y="4115778"/>
            <a:ext cx="1118064"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Magic box</a:t>
            </a:r>
          </a:p>
        </p:txBody>
      </p:sp>
      <p:cxnSp>
        <p:nvCxnSpPr>
          <p:cNvPr id="20" name="Connecteur droit 20"/>
          <p:cNvCxnSpPr/>
          <p:nvPr/>
        </p:nvCxnSpPr>
        <p:spPr>
          <a:xfrm flipH="1">
            <a:off x="7224025" y="4485113"/>
            <a:ext cx="128" cy="867043"/>
          </a:xfrm>
          <a:prstGeom prst="straightConnector1">
            <a:avLst/>
          </a:prstGeom>
          <a:noFill/>
          <a:ln w="6345" cap="flat">
            <a:solidFill>
              <a:srgbClr val="5B9BD5"/>
            </a:solidFill>
            <a:prstDash val="solid"/>
            <a:miter/>
          </a:ln>
        </p:spPr>
      </p:cxnSp>
      <p:cxnSp>
        <p:nvCxnSpPr>
          <p:cNvPr id="21" name="Connecteur droit 21"/>
          <p:cNvCxnSpPr/>
          <p:nvPr/>
        </p:nvCxnSpPr>
        <p:spPr>
          <a:xfrm>
            <a:off x="4124039" y="5389100"/>
            <a:ext cx="2952205" cy="0"/>
          </a:xfrm>
          <a:prstGeom prst="straightConnector1">
            <a:avLst/>
          </a:prstGeom>
          <a:noFill/>
          <a:ln w="6345" cap="flat">
            <a:solidFill>
              <a:srgbClr val="5B9BD5"/>
            </a:solidFill>
            <a:prstDash val="solid"/>
            <a:miter/>
          </a:ln>
        </p:spPr>
      </p:cxnSp>
      <p:cxnSp>
        <p:nvCxnSpPr>
          <p:cNvPr id="22" name="Connecteur droit 22"/>
          <p:cNvCxnSpPr/>
          <p:nvPr/>
        </p:nvCxnSpPr>
        <p:spPr>
          <a:xfrm>
            <a:off x="4271820" y="5135736"/>
            <a:ext cx="0" cy="216420"/>
          </a:xfrm>
          <a:prstGeom prst="straightConnector1">
            <a:avLst/>
          </a:prstGeom>
          <a:noFill/>
          <a:ln w="6345" cap="flat">
            <a:solidFill>
              <a:srgbClr val="5B9BD5"/>
            </a:solidFill>
            <a:prstDash val="solid"/>
            <a:miter/>
            <a:headEnd type="arrow"/>
          </a:ln>
        </p:spPr>
      </p:cxnSp>
      <p:cxnSp>
        <p:nvCxnSpPr>
          <p:cNvPr id="23" name="Connecteur droit 23"/>
          <p:cNvCxnSpPr/>
          <p:nvPr/>
        </p:nvCxnSpPr>
        <p:spPr>
          <a:xfrm>
            <a:off x="3233720" y="4395045"/>
            <a:ext cx="4" cy="756283"/>
          </a:xfrm>
          <a:prstGeom prst="straightConnector1">
            <a:avLst/>
          </a:prstGeom>
          <a:noFill/>
          <a:ln w="57150" cap="flat">
            <a:solidFill>
              <a:srgbClr val="008AB1"/>
            </a:solidFill>
            <a:prstDash val="solid"/>
            <a:miter/>
            <a:headEnd type="triangle" w="med" len="med"/>
            <a:tailEnd type="triangle" w="med" len="med"/>
          </a:ln>
        </p:spPr>
      </p:cxnSp>
      <mc:AlternateContent xmlns:mc="http://schemas.openxmlformats.org/markup-compatibility/2006" xmlns:a14="http://schemas.microsoft.com/office/drawing/2010/main">
        <mc:Choice Requires="a14">
          <p:sp>
            <p:nvSpPr>
              <p:cNvPr id="24" name="ZoneTexte 27"/>
              <p:cNvSpPr txBox="1"/>
              <p:nvPr/>
            </p:nvSpPr>
            <p:spPr>
              <a:xfrm>
                <a:off x="145145" y="5574488"/>
                <a:ext cx="7859011" cy="1015663"/>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b="0" i="1" u="none" strike="noStrike" kern="1200" cap="none" spc="0" baseline="0" dirty="0" smtClean="0">
                  <a:solidFill>
                    <a:srgbClr val="008AB1"/>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1"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z </a:t>
                </a:r>
                <a:r>
                  <a:rPr lang="fr-FR" sz="3000" b="0" i="1" u="none" strike="noStrike" kern="1200" cap="none" spc="0" baseline="0" dirty="0">
                    <a:solidFill>
                      <a:srgbClr val="008AB1"/>
                    </a:solidFill>
                    <a:uFillTx/>
                    <a:latin typeface="Cambria Math" panose="02040503050406030204" pitchFamily="18" charset="0"/>
                    <a:ea typeface="Cambria Math" panose="02040503050406030204" pitchFamily="18" charset="0"/>
                  </a:rPr>
                  <a:t>= 0, z = 0, </a:t>
                </a:r>
                <a14:m>
                  <m:oMath xmlns:m="http://schemas.openxmlformats.org/officeDocument/2006/math">
                    <m:r>
                      <a:rPr lang="fr-FR" sz="3000" i="1" smtClean="0">
                        <a:solidFill>
                          <a:srgbClr val="008AB1"/>
                        </a:solidFill>
                        <a:latin typeface="Cambria Math" panose="02040503050406030204" pitchFamily="18" charset="0"/>
                        <a:ea typeface="Cambria Math" panose="02040503050406030204" pitchFamily="18" charset="0"/>
                      </a:rPr>
                      <m:t>𝐹</m:t>
                    </m:r>
                    <m:r>
                      <a:rPr lang="fr-FR" sz="3000" i="0" baseline="-25000">
                        <a:solidFill>
                          <a:srgbClr val="008AB1"/>
                        </a:solidFill>
                        <a:latin typeface="Cambria Math" panose="02040503050406030204" pitchFamily="18" charset="0"/>
                        <a:ea typeface="Cambria Math" panose="02040503050406030204" pitchFamily="18" charset="0"/>
                      </a:rPr>
                      <m:t>0</m:t>
                    </m:r>
                    <m:d>
                      <m:dPr>
                        <m:ctrlPr>
                          <a:rPr lang="fr-FR" sz="3000" i="1">
                            <a:solidFill>
                              <a:srgbClr val="008AB1"/>
                            </a:solidFill>
                            <a:latin typeface="Cambria Math" panose="02040503050406030204" pitchFamily="18" charset="0"/>
                            <a:ea typeface="Cambria Math" panose="02040503050406030204" pitchFamily="18" charset="0"/>
                          </a:rPr>
                        </m:ctrlPr>
                      </m:dPr>
                      <m:e>
                        <m:r>
                          <m:rPr>
                            <m:sty m:val="p"/>
                          </m:rPr>
                          <a:rPr lang="fr-FR" sz="3000" i="0">
                            <a:solidFill>
                              <a:srgbClr val="008AB1"/>
                            </a:solidFill>
                            <a:latin typeface="Cambria Math" panose="02040503050406030204" pitchFamily="18" charset="0"/>
                            <a:ea typeface="Cambria Math" panose="02040503050406030204" pitchFamily="18" charset="0"/>
                          </a:rPr>
                          <m:t>ω</m:t>
                        </m:r>
                        <m:r>
                          <a:rPr lang="fr-FR" sz="3000" i="1">
                            <a:solidFill>
                              <a:srgbClr val="008AB1"/>
                            </a:solidFill>
                            <a:latin typeface="Cambria Math" panose="02040503050406030204" pitchFamily="18" charset="0"/>
                            <a:ea typeface="Cambria Math" panose="02040503050406030204" pitchFamily="18" charset="0"/>
                          </a:rPr>
                          <m:t>𝑡</m:t>
                        </m:r>
                      </m:e>
                    </m:d>
                  </m:oMath>
                </a14:m>
                <a:r>
                  <a:rPr lang="fr-FR" sz="3000" b="0" i="1" u="none" strike="noStrike" kern="1200" cap="none" spc="0" baseline="0" dirty="0">
                    <a:solidFill>
                      <a:srgbClr val="008AB1"/>
                    </a:solidFill>
                    <a:uFillTx/>
                    <a:latin typeface="Cambria Math" panose="02040503050406030204" pitchFamily="18" charset="0"/>
                    <a:ea typeface="Cambria Math" panose="02040503050406030204" pitchFamily="18" charset="0"/>
                  </a:rPr>
                  <a:t> = 0  </a:t>
                </a:r>
                <a:r>
                  <a:rPr lang="fr-FR" sz="3000" b="0" i="1" u="none" strike="noStrike" kern="1200" cap="none" spc="0" baseline="0" dirty="0" smtClean="0">
                    <a:solidFill>
                      <a:srgbClr val="008AB1"/>
                    </a:solidFill>
                    <a:uFillTx/>
                    <a:latin typeface="Cambria Math" panose="02040503050406030204" pitchFamily="18" charset="0"/>
                    <a:ea typeface="Cambria Math" panose="02040503050406030204" pitchFamily="18" charset="0"/>
                    <a:sym typeface="Wingdings" panose="05000000000000000000" pitchFamily="2" charset="2"/>
                  </a:rPr>
                  <a:t></a:t>
                </a:r>
                <a:r>
                  <a:rPr lang="fr-FR" sz="3000" b="0" i="1"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r>
                      <a:rPr lang="fr-FR" sz="3000" i="1" smtClean="0">
                        <a:solidFill>
                          <a:srgbClr val="008AB1"/>
                        </a:solidFill>
                        <a:latin typeface="Cambria Math" panose="02040503050406030204" pitchFamily="18" charset="0"/>
                        <a:ea typeface="Cambria Math" panose="02040503050406030204" pitchFamily="18" charset="0"/>
                      </a:rPr>
                      <m:t>𝐹</m:t>
                    </m:r>
                    <m:r>
                      <a:rPr lang="fr-FR" sz="3000" i="1" baseline="-25000">
                        <a:solidFill>
                          <a:srgbClr val="008AB1"/>
                        </a:solidFill>
                        <a:latin typeface="Cambria Math" panose="02040503050406030204" pitchFamily="18" charset="0"/>
                        <a:ea typeface="Cambria Math" panose="02040503050406030204" pitchFamily="18" charset="0"/>
                      </a:rPr>
                      <m:t>𝑖𝑛𝑡𝑒𝑟𝑎𝑐𝑡𝑖𝑜𝑛</m:t>
                    </m:r>
                    <m:d>
                      <m:dPr>
                        <m:ctrlPr>
                          <a:rPr lang="fr-FR" sz="3000" i="1">
                            <a:solidFill>
                              <a:srgbClr val="008AB1"/>
                            </a:solidFill>
                            <a:latin typeface="Cambria Math" panose="02040503050406030204" pitchFamily="18" charset="0"/>
                            <a:ea typeface="Cambria Math" panose="02040503050406030204" pitchFamily="18" charset="0"/>
                          </a:rPr>
                        </m:ctrlPr>
                      </m:dPr>
                      <m:e>
                        <m:r>
                          <a:rPr lang="fr-FR" sz="3000" i="1">
                            <a:solidFill>
                              <a:srgbClr val="008AB1"/>
                            </a:solidFill>
                            <a:latin typeface="Cambria Math" panose="02040503050406030204" pitchFamily="18" charset="0"/>
                            <a:ea typeface="Cambria Math" panose="02040503050406030204" pitchFamily="18" charset="0"/>
                          </a:rPr>
                          <m:t>𝑧</m:t>
                        </m:r>
                      </m:e>
                    </m:d>
                  </m:oMath>
                </a14:m>
                <a:r>
                  <a:rPr lang="fr-FR" sz="3000" b="0" i="1" u="none" strike="noStrike" kern="1200" cap="none" spc="0" baseline="0" dirty="0">
                    <a:solidFill>
                      <a:srgbClr val="008AB1"/>
                    </a:solidFill>
                    <a:uFillTx/>
                    <a:latin typeface="Cambria Math" panose="02040503050406030204" pitchFamily="18" charset="0"/>
                    <a:ea typeface="Cambria Math" panose="02040503050406030204" pitchFamily="18" charset="0"/>
                  </a:rPr>
                  <a:t> = k</a:t>
                </a:r>
                <a:r>
                  <a:rPr lang="el-GR" sz="3000" b="0" i="1" u="none" strike="noStrike" kern="1200" cap="none" spc="0" baseline="0" dirty="0">
                    <a:solidFill>
                      <a:srgbClr val="008AB1"/>
                    </a:solidFill>
                    <a:uFillTx/>
                    <a:latin typeface="Cambria Math" panose="02040503050406030204" pitchFamily="18" charset="0"/>
                    <a:ea typeface="Cambria Math" panose="02040503050406030204" pitchFamily="18" charset="0"/>
                  </a:rPr>
                  <a:t>Δ</a:t>
                </a:r>
                <a:r>
                  <a:rPr lang="fr-FR" sz="3000" b="0" i="1" u="none" strike="noStrike" kern="1200" cap="none" spc="0" baseline="0" dirty="0">
                    <a:solidFill>
                      <a:srgbClr val="008AB1"/>
                    </a:solidFill>
                    <a:uFillTx/>
                    <a:latin typeface="Cambria Math" panose="02040503050406030204" pitchFamily="18" charset="0"/>
                    <a:ea typeface="Cambria Math" panose="02040503050406030204" pitchFamily="18" charset="0"/>
                  </a:rPr>
                  <a:t>z</a:t>
                </a:r>
              </a:p>
            </p:txBody>
          </p:sp>
        </mc:Choice>
        <mc:Fallback xmlns="">
          <p:sp>
            <p:nvSpPr>
              <p:cNvPr id="24" name="ZoneTexte 27"/>
              <p:cNvSpPr txBox="1">
                <a:spLocks noRot="1" noChangeAspect="1" noMove="1" noResize="1" noEditPoints="1" noAdjustHandles="1" noChangeArrowheads="1" noChangeShapeType="1" noTextEdit="1"/>
              </p:cNvSpPr>
              <p:nvPr/>
            </p:nvSpPr>
            <p:spPr>
              <a:xfrm>
                <a:off x="145145" y="5574488"/>
                <a:ext cx="7859011" cy="1015663"/>
              </a:xfrm>
              <a:prstGeom prst="rect">
                <a:avLst/>
              </a:prstGeom>
              <a:blipFill>
                <a:blip r:embed="rId6"/>
                <a:stretch>
                  <a:fillRect l="-1862" r="-931" b="-17365"/>
                </a:stretch>
              </a:blipFill>
              <a:ln cap="flat">
                <a:noFill/>
              </a:ln>
            </p:spPr>
            <p:txBody>
              <a:bodyPr/>
              <a:lstStyle/>
              <a:p>
                <a:r>
                  <a:rPr lang="fr-FR">
                    <a:noFill/>
                  </a:rPr>
                  <a:t> </a:t>
                </a:r>
              </a:p>
            </p:txBody>
          </p:sp>
        </mc:Fallback>
      </mc:AlternateContent>
      <p:sp>
        <p:nvSpPr>
          <p:cNvPr id="28" name="Ellipse 31"/>
          <p:cNvSpPr/>
          <p:nvPr/>
        </p:nvSpPr>
        <p:spPr>
          <a:xfrm>
            <a:off x="326728" y="6117883"/>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9" name="Ellipse 32"/>
          <p:cNvSpPr/>
          <p:nvPr/>
        </p:nvSpPr>
        <p:spPr>
          <a:xfrm>
            <a:off x="427888" y="6117883"/>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0" name="Ellipse 33"/>
          <p:cNvSpPr/>
          <p:nvPr/>
        </p:nvSpPr>
        <p:spPr>
          <a:xfrm>
            <a:off x="1344106" y="6117883"/>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1" name="Rectangle 34"/>
          <p:cNvSpPr/>
          <p:nvPr/>
        </p:nvSpPr>
        <p:spPr>
          <a:xfrm>
            <a:off x="4639714" y="6121406"/>
            <a:ext cx="3260722" cy="467706"/>
          </a:xfrm>
          <a:prstGeom prst="rect">
            <a:avLst/>
          </a:prstGeom>
          <a:noFill/>
          <a:ln w="38103"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2" name="Rectangle 35"/>
          <p:cNvSpPr/>
          <p:nvPr/>
        </p:nvSpPr>
        <p:spPr>
          <a:xfrm>
            <a:off x="7869062" y="6051025"/>
            <a:ext cx="712052" cy="646334"/>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008AB1"/>
                </a:solidFill>
                <a:uFillTx/>
                <a:latin typeface="Source Sans Pro Light" pitchFamily="34"/>
                <a:ea typeface="Source Sans Pro Light" pitchFamily="34"/>
              </a:rPr>
              <a:t>Hook</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dirty="0">
                <a:solidFill>
                  <a:srgbClr val="008AB1"/>
                </a:solidFill>
                <a:uFillTx/>
                <a:latin typeface="Source Sans Pro Light" pitchFamily="34"/>
                <a:ea typeface="Source Sans Pro Light" pitchFamily="34"/>
              </a:rPr>
              <a:t>Law</a:t>
            </a:r>
          </a:p>
        </p:txBody>
      </p:sp>
      <mc:AlternateContent xmlns:mc="http://schemas.openxmlformats.org/markup-compatibility/2006" xmlns:a14="http://schemas.microsoft.com/office/drawing/2010/main">
        <mc:Choice Requires="a14">
          <p:sp>
            <p:nvSpPr>
              <p:cNvPr id="34" name="ZoneTexte 33"/>
              <p:cNvSpPr txBox="1"/>
              <p:nvPr/>
            </p:nvSpPr>
            <p:spPr>
              <a:xfrm>
                <a:off x="7844" y="5404694"/>
                <a:ext cx="8035661" cy="64633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r>
                        <a:rPr lang="fr-FR" sz="3600" i="0">
                          <a:solidFill>
                            <a:srgbClr val="008AB1"/>
                          </a:solidFill>
                          <a:latin typeface="Cambria Math" panose="02040503050406030204" pitchFamily="18" charset="0"/>
                        </a:rPr>
                        <m:t>)</m:t>
                      </m:r>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34" name="ZoneTexte 33"/>
              <p:cNvSpPr txBox="1">
                <a:spLocks noRot="1" noChangeAspect="1" noMove="1" noResize="1" noEditPoints="1" noAdjustHandles="1" noChangeArrowheads="1" noChangeShapeType="1" noTextEdit="1"/>
              </p:cNvSpPr>
              <p:nvPr/>
            </p:nvSpPr>
            <p:spPr>
              <a:xfrm>
                <a:off x="7844" y="5404694"/>
                <a:ext cx="8035661" cy="646331"/>
              </a:xfrm>
              <a:prstGeom prst="rect">
                <a:avLst/>
              </a:prstGeom>
              <a:blipFill>
                <a:blip r:embed="rId7"/>
                <a:stretch>
                  <a:fillRect/>
                </a:stretch>
              </a:blipFill>
              <a:ln cap="flat">
                <a:noFill/>
              </a:ln>
            </p:spPr>
            <p:txBody>
              <a:bodyPr/>
              <a:lstStyle/>
              <a:p>
                <a:r>
                  <a:rPr lang="fr-FR">
                    <a:noFill/>
                  </a:rPr>
                  <a:t> </a:t>
                </a:r>
              </a:p>
            </p:txBody>
          </p:sp>
        </mc:Fallback>
      </mc:AlternateContent>
      <p:sp>
        <p:nvSpPr>
          <p:cNvPr id="35" name="Ellipse 5"/>
          <p:cNvSpPr/>
          <p:nvPr/>
        </p:nvSpPr>
        <p:spPr>
          <a:xfrm>
            <a:off x="649473" y="5528220"/>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6" name="Ellipse 6"/>
          <p:cNvSpPr/>
          <p:nvPr/>
        </p:nvSpPr>
        <p:spPr>
          <a:xfrm>
            <a:off x="750642" y="5528220"/>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7" name="Ellipse 7"/>
          <p:cNvSpPr/>
          <p:nvPr/>
        </p:nvSpPr>
        <p:spPr>
          <a:xfrm>
            <a:off x="1735555" y="5528220"/>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Espace réservé du numéro de diapositive 38"/>
          <p:cNvSpPr>
            <a:spLocks noGrp="1"/>
          </p:cNvSpPr>
          <p:nvPr>
            <p:ph type="sldNum" sz="quarter" idx="8"/>
          </p:nvPr>
        </p:nvSpPr>
        <p:spPr/>
        <p:txBody>
          <a:bodyPr/>
          <a:lstStyle/>
          <a:p>
            <a:pPr lvl="0"/>
            <a:fld id="{076F6770-30F6-4909-B022-5A2181746AF4}" type="slidenum">
              <a:rPr lang="fr-FR" smtClean="0"/>
              <a:t>35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Force </a:t>
            </a:r>
            <a:r>
              <a:rPr lang="fr-FR" sz="2400" dirty="0" err="1">
                <a:solidFill>
                  <a:srgbClr val="008AB1"/>
                </a:solidFill>
                <a:latin typeface="Source Sans Pro" pitchFamily="34"/>
                <a:ea typeface="Source Sans Pro" pitchFamily="34"/>
              </a:rPr>
              <a:t>curves</a:t>
            </a:r>
            <a:endParaRPr lang="fr-FR" sz="2400" dirty="0">
              <a:solidFill>
                <a:srgbClr val="008AB1"/>
              </a:solidFill>
              <a:latin typeface="Source Sans Pro" pitchFamily="34"/>
              <a:ea typeface="Source Sans Pro" pitchFamily="34"/>
            </a:endParaRPr>
          </a:p>
        </p:txBody>
      </p:sp>
      <p:sp>
        <p:nvSpPr>
          <p:cNvPr id="3" name="Rectangle 3"/>
          <p:cNvSpPr/>
          <p:nvPr/>
        </p:nvSpPr>
        <p:spPr>
          <a:xfrm>
            <a:off x="2122688" y="4249756"/>
            <a:ext cx="5222074"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Adapted from Polymer Science, Chapter 4, U. Maver et al., Intech, 2013</a:t>
            </a:r>
          </a:p>
        </p:txBody>
      </p:sp>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836334" y="974448"/>
            <a:ext cx="6115049" cy="3267078"/>
          </a:xfrm>
          <a:prstGeom prst="rect">
            <a:avLst/>
          </a:prstGeom>
          <a:noFill/>
          <a:ln cap="flat">
            <a:noFill/>
          </a:ln>
        </p:spPr>
      </p:pic>
      <p:pic>
        <p:nvPicPr>
          <p:cNvPr id="5"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36334" y="980876"/>
            <a:ext cx="6115049" cy="3267078"/>
          </a:xfrm>
          <a:prstGeom prst="rect">
            <a:avLst/>
          </a:prstGeom>
          <a:noFill/>
          <a:ln cap="flat">
            <a:noFill/>
          </a:ln>
        </p:spPr>
      </p:pic>
      <p:sp>
        <p:nvSpPr>
          <p:cNvPr id="6" name="Rectangle 6"/>
          <p:cNvSpPr/>
          <p:nvPr/>
        </p:nvSpPr>
        <p:spPr>
          <a:xfrm>
            <a:off x="1247707" y="886785"/>
            <a:ext cx="588626"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3000" b="0" i="1" u="none" strike="noStrike" kern="1200" cap="none" spc="0" baseline="0">
                <a:solidFill>
                  <a:srgbClr val="008AB1"/>
                </a:solidFill>
                <a:uFillTx/>
                <a:latin typeface="Cambria Math" pitchFamily="18"/>
                <a:ea typeface="Cambria Math" pitchFamily="18"/>
              </a:rPr>
              <a:t>Δ</a:t>
            </a:r>
            <a:r>
              <a:rPr lang="fr-FR" sz="3000" b="0" i="1" u="none" strike="noStrike" kern="1200" cap="none" spc="0" baseline="0">
                <a:solidFill>
                  <a:srgbClr val="008AB1"/>
                </a:solidFill>
                <a:uFillTx/>
                <a:latin typeface="Cambria Math" pitchFamily="18"/>
                <a:ea typeface="Cambria Math" pitchFamily="18"/>
              </a:rPr>
              <a:t>z</a:t>
            </a:r>
          </a:p>
        </p:txBody>
      </p:sp>
      <p:sp>
        <p:nvSpPr>
          <p:cNvPr id="7" name="Espace réservé du numéro de diapositive 6"/>
          <p:cNvSpPr>
            <a:spLocks noGrp="1"/>
          </p:cNvSpPr>
          <p:nvPr>
            <p:ph type="sldNum" sz="quarter" idx="8"/>
          </p:nvPr>
        </p:nvSpPr>
        <p:spPr/>
        <p:txBody>
          <a:bodyPr/>
          <a:lstStyle/>
          <a:p>
            <a:pPr lvl="0"/>
            <a:fld id="{076F6770-30F6-4909-B022-5A2181746AF4}" type="slidenum">
              <a:rPr lang="fr-FR" smtClean="0"/>
              <a:t>36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sp>
        <p:nvSpPr>
          <p:cNvPr id="2" name="Rectangle 2"/>
          <p:cNvSpPr/>
          <p:nvPr/>
        </p:nvSpPr>
        <p:spPr>
          <a:xfrm>
            <a:off x="2122688" y="4259284"/>
            <a:ext cx="5222074"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Adapted from Polymer Science, Chapter 4, U. Maver et al., Intech, 2013</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836334" y="983976"/>
            <a:ext cx="6115049" cy="3267078"/>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842890" y="992206"/>
            <a:ext cx="6115049" cy="3267078"/>
          </a:xfrm>
          <a:prstGeom prst="rect">
            <a:avLst/>
          </a:prstGeom>
          <a:noFill/>
          <a:ln cap="flat">
            <a:noFill/>
          </a:ln>
        </p:spPr>
      </p:pic>
      <p:pic>
        <p:nvPicPr>
          <p:cNvPr id="5" name="Picture 2" descr="Risultati immagini per AFM force curve">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1835575" y="982769"/>
            <a:ext cx="6120682" cy="3266081"/>
          </a:xfrm>
          <a:prstGeom prst="rect">
            <a:avLst/>
          </a:prstGeom>
          <a:noFill/>
          <a:ln cap="flat">
            <a:noFill/>
          </a:ln>
        </p:spPr>
      </p:pic>
      <p:sp>
        <p:nvSpPr>
          <p:cNvPr id="6" name="Rectangle 6"/>
          <p:cNvSpPr/>
          <p:nvPr/>
        </p:nvSpPr>
        <p:spPr>
          <a:xfrm>
            <a:off x="1247707" y="886785"/>
            <a:ext cx="588626"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3000" b="0" i="1" u="none" strike="noStrike" kern="1200" cap="none" spc="0" baseline="0">
                <a:solidFill>
                  <a:srgbClr val="008AB1"/>
                </a:solidFill>
                <a:uFillTx/>
                <a:latin typeface="Cambria Math" pitchFamily="18"/>
                <a:ea typeface="Cambria Math" pitchFamily="18"/>
              </a:rPr>
              <a:t>Δ</a:t>
            </a:r>
            <a:r>
              <a:rPr lang="fr-FR" sz="3000" b="0" i="1" u="none" strike="noStrike" kern="1200" cap="none" spc="0" baseline="0">
                <a:solidFill>
                  <a:srgbClr val="008AB1"/>
                </a:solidFill>
                <a:uFillTx/>
                <a:latin typeface="Cambria Math" pitchFamily="18"/>
                <a:ea typeface="Cambria Math" pitchFamily="18"/>
              </a:rPr>
              <a:t>z</a:t>
            </a:r>
          </a:p>
        </p:txBody>
      </p:sp>
      <p:sp>
        <p:nvSpPr>
          <p:cNvPr id="7" name="Rectangle 7"/>
          <p:cNvSpPr/>
          <p:nvPr/>
        </p:nvSpPr>
        <p:spPr>
          <a:xfrm>
            <a:off x="2346057" y="5299560"/>
            <a:ext cx="5108707" cy="830997"/>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8AB1"/>
                </a:solidFill>
                <a:uFillTx/>
                <a:latin typeface="Source Sans Pro Light" pitchFamily="34"/>
                <a:ea typeface="Source Sans Pro Light" pitchFamily="34"/>
              </a:rPr>
              <a:t>H.-J. Butt, B. Cappella and M. Kappl,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8AB1"/>
                </a:solidFill>
                <a:uFillTx/>
                <a:latin typeface="Source Sans Pro Light" pitchFamily="34"/>
                <a:ea typeface="Source Sans Pro Light" pitchFamily="34"/>
              </a:rPr>
              <a:t>Surface Science Reports, 59, 1-152, 2005</a:t>
            </a:r>
          </a:p>
        </p:txBody>
      </p:sp>
      <p:sp>
        <p:nvSpPr>
          <p:cNvPr id="8"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Force </a:t>
            </a:r>
            <a:r>
              <a:rPr lang="fr-FR" sz="2400" dirty="0" err="1">
                <a:solidFill>
                  <a:srgbClr val="008AB1"/>
                </a:solidFill>
                <a:latin typeface="Source Sans Pro" pitchFamily="34"/>
                <a:ea typeface="Source Sans Pro" pitchFamily="34"/>
              </a:rPr>
              <a:t>curves</a:t>
            </a:r>
            <a:endParaRPr lang="fr-FR" sz="2400" dirty="0">
              <a:solidFill>
                <a:srgbClr val="008AB1"/>
              </a:solidFill>
              <a:latin typeface="Source Sans Pro" pitchFamily="34"/>
              <a:ea typeface="Source Sans Pro" pitchFamily="34"/>
            </a:endParaRPr>
          </a:p>
        </p:txBody>
      </p:sp>
      <p:sp>
        <p:nvSpPr>
          <p:cNvPr id="9" name="Espace réservé du numéro de diapositive 8"/>
          <p:cNvSpPr>
            <a:spLocks noGrp="1"/>
          </p:cNvSpPr>
          <p:nvPr>
            <p:ph type="sldNum" sz="quarter" idx="8"/>
          </p:nvPr>
        </p:nvSpPr>
        <p:spPr/>
        <p:txBody>
          <a:bodyPr/>
          <a:lstStyle/>
          <a:p>
            <a:pPr lvl="0"/>
            <a:fld id="{076F6770-30F6-4909-B022-5A2181746AF4}" type="slidenum">
              <a:rPr lang="fr-FR" smtClean="0"/>
              <a:t>37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name="Slide3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Force </a:t>
            </a:r>
            <a:r>
              <a:rPr lang="fr-FR" sz="2400" dirty="0" err="1">
                <a:solidFill>
                  <a:srgbClr val="008AB1"/>
                </a:solidFill>
                <a:latin typeface="Source Sans Pro" pitchFamily="34"/>
                <a:ea typeface="Source Sans Pro" pitchFamily="34"/>
              </a:rPr>
              <a:t>curves</a:t>
            </a:r>
            <a:endParaRPr lang="fr-FR" sz="2400" dirty="0">
              <a:solidFill>
                <a:srgbClr val="008AB1"/>
              </a:solidFill>
              <a:latin typeface="Source Sans Pro" pitchFamily="34"/>
              <a:ea typeface="Source Sans Pro" pitchFamily="34"/>
            </a:endParaRPr>
          </a:p>
        </p:txBody>
      </p:sp>
      <p:sp>
        <p:nvSpPr>
          <p:cNvPr id="3" name="Rectangle 3"/>
          <p:cNvSpPr/>
          <p:nvPr/>
        </p:nvSpPr>
        <p:spPr>
          <a:xfrm>
            <a:off x="119859" y="1255882"/>
            <a:ext cx="2154756"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Mechanics</a:t>
            </a:r>
          </a:p>
        </p:txBody>
      </p:sp>
      <p:pic>
        <p:nvPicPr>
          <p:cNvPr id="4" name="Picture 0" descr="AFM.png">
            <a:extLst>
              <a:ext uri="{FF2B5EF4-FFF2-40B4-BE49-F238E27FC236}">
                <a16:creationId xmlns:a16="http://schemas.microsoft.com/office/drawing/2014/main" id="{00000000-0000-0000-0000-000000000000}"/>
              </a:ext>
            </a:extLst>
          </p:cNvPr>
          <p:cNvPicPr>
            <a:picLocks noChangeAspect="1"/>
          </p:cNvPicPr>
          <p:nvPr/>
        </p:nvPicPr>
        <p:blipFill>
          <a:blip r:embed="rId3"/>
          <a:srcRect l="62220" t="55117" r="19812" b="13792"/>
          <a:stretch>
            <a:fillRect/>
          </a:stretch>
        </p:blipFill>
        <p:spPr>
          <a:xfrm>
            <a:off x="2274624" y="930109"/>
            <a:ext cx="3024213" cy="1944215"/>
          </a:xfrm>
          <a:prstGeom prst="rect">
            <a:avLst/>
          </a:prstGeom>
          <a:noFill/>
          <a:ln cap="flat">
            <a:noFill/>
          </a:ln>
        </p:spPr>
      </p:pic>
      <p:pic>
        <p:nvPicPr>
          <p:cNvPr id="5" name="Picture 2" descr="https://journals.plos.org/plosone/article/figure/image?size=large&amp;id=10.1371/journal.pone.0101687.g003">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5444154" y="850300"/>
            <a:ext cx="3644798" cy="2353455"/>
          </a:xfrm>
          <a:prstGeom prst="rect">
            <a:avLst/>
          </a:prstGeom>
          <a:noFill/>
          <a:ln cap="flat">
            <a:noFill/>
          </a:ln>
        </p:spPr>
      </p:pic>
      <p:sp>
        <p:nvSpPr>
          <p:cNvPr id="6" name="Rectangle 6"/>
          <p:cNvSpPr/>
          <p:nvPr/>
        </p:nvSpPr>
        <p:spPr>
          <a:xfrm>
            <a:off x="6668289" y="949156"/>
            <a:ext cx="2310752" cy="1481574"/>
          </a:xfrm>
          <a:prstGeom prst="rect">
            <a:avLst/>
          </a:pr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Calibri"/>
            </a:endParaRPr>
          </a:p>
        </p:txBody>
      </p:sp>
      <p:sp>
        <p:nvSpPr>
          <p:cNvPr id="7" name="Rectangle 7"/>
          <p:cNvSpPr/>
          <p:nvPr/>
        </p:nvSpPr>
        <p:spPr>
          <a:xfrm>
            <a:off x="6222144" y="1025170"/>
            <a:ext cx="27569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Costa et al., PLOSONE, 2014</a:t>
            </a:r>
          </a:p>
        </p:txBody>
      </p:sp>
      <p:sp>
        <p:nvSpPr>
          <p:cNvPr id="8" name="Espace réservé du numéro de diapositive 7"/>
          <p:cNvSpPr>
            <a:spLocks noGrp="1"/>
          </p:cNvSpPr>
          <p:nvPr>
            <p:ph type="sldNum" sz="quarter" idx="8"/>
          </p:nvPr>
        </p:nvSpPr>
        <p:spPr/>
        <p:txBody>
          <a:bodyPr/>
          <a:lstStyle/>
          <a:p>
            <a:pPr lvl="0"/>
            <a:fld id="{076F6770-30F6-4909-B022-5A2181746AF4}" type="slidenum">
              <a:rPr lang="fr-FR" smtClean="0"/>
              <a:t>38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Force </a:t>
            </a:r>
            <a:r>
              <a:rPr lang="fr-FR" sz="2400" dirty="0" err="1">
                <a:solidFill>
                  <a:srgbClr val="008AB1"/>
                </a:solidFill>
                <a:latin typeface="Source Sans Pro" pitchFamily="34"/>
                <a:ea typeface="Source Sans Pro" pitchFamily="34"/>
              </a:rPr>
              <a:t>curves</a:t>
            </a:r>
            <a:endParaRPr lang="fr-FR" sz="2400" dirty="0">
              <a:solidFill>
                <a:srgbClr val="008AB1"/>
              </a:solidFill>
              <a:latin typeface="Source Sans Pro" pitchFamily="34"/>
              <a:ea typeface="Source Sans Pro" pitchFamily="34"/>
            </a:endParaRPr>
          </a:p>
        </p:txBody>
      </p:sp>
      <p:sp>
        <p:nvSpPr>
          <p:cNvPr id="3" name="Rectangle 3"/>
          <p:cNvSpPr/>
          <p:nvPr/>
        </p:nvSpPr>
        <p:spPr>
          <a:xfrm>
            <a:off x="119859" y="1255882"/>
            <a:ext cx="2154756"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Mechanics</a:t>
            </a:r>
          </a:p>
        </p:txBody>
      </p:sp>
      <p:pic>
        <p:nvPicPr>
          <p:cNvPr id="4" name="Picture 0" descr="AFM.png">
            <a:extLst>
              <a:ext uri="{FF2B5EF4-FFF2-40B4-BE49-F238E27FC236}">
                <a16:creationId xmlns:a16="http://schemas.microsoft.com/office/drawing/2014/main" id="{00000000-0000-0000-0000-000000000000}"/>
              </a:ext>
            </a:extLst>
          </p:cNvPr>
          <p:cNvPicPr>
            <a:picLocks noChangeAspect="1"/>
          </p:cNvPicPr>
          <p:nvPr/>
        </p:nvPicPr>
        <p:blipFill>
          <a:blip r:embed="rId3"/>
          <a:srcRect l="62220" t="55117" r="19812" b="13792"/>
          <a:stretch>
            <a:fillRect/>
          </a:stretch>
        </p:blipFill>
        <p:spPr>
          <a:xfrm>
            <a:off x="2274624" y="930109"/>
            <a:ext cx="3024213" cy="1944215"/>
          </a:xfrm>
          <a:prstGeom prst="rect">
            <a:avLst/>
          </a:prstGeom>
          <a:noFill/>
          <a:ln cap="flat">
            <a:noFill/>
          </a:ln>
        </p:spPr>
      </p:pic>
      <p:pic>
        <p:nvPicPr>
          <p:cNvPr id="5" name="Picture 2" descr="https://journals.plos.org/plosone/article/figure/image?size=large&amp;id=10.1371/journal.pone.0101687.g003">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5444154" y="850300"/>
            <a:ext cx="3644798" cy="2353455"/>
          </a:xfrm>
          <a:prstGeom prst="rect">
            <a:avLst/>
          </a:prstGeom>
          <a:noFill/>
          <a:ln cap="flat">
            <a:noFill/>
          </a:ln>
        </p:spPr>
      </p:pic>
      <p:sp>
        <p:nvSpPr>
          <p:cNvPr id="6" name="Rectangle 6"/>
          <p:cNvSpPr/>
          <p:nvPr/>
        </p:nvSpPr>
        <p:spPr>
          <a:xfrm>
            <a:off x="6668289" y="949156"/>
            <a:ext cx="2310752" cy="1481574"/>
          </a:xfrm>
          <a:prstGeom prst="rect">
            <a:avLst/>
          </a:pr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Calibri"/>
            </a:endParaRPr>
          </a:p>
        </p:txBody>
      </p:sp>
      <p:sp>
        <p:nvSpPr>
          <p:cNvPr id="7" name="Rectangle 7"/>
          <p:cNvSpPr/>
          <p:nvPr/>
        </p:nvSpPr>
        <p:spPr>
          <a:xfrm>
            <a:off x="6222144" y="1025170"/>
            <a:ext cx="27569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Costa et al., PLOSONE, 2014</a:t>
            </a:r>
          </a:p>
        </p:txBody>
      </p:sp>
      <p:sp>
        <p:nvSpPr>
          <p:cNvPr id="8" name="Rectangle 8"/>
          <p:cNvSpPr/>
          <p:nvPr/>
        </p:nvSpPr>
        <p:spPr>
          <a:xfrm>
            <a:off x="119859" y="3634081"/>
            <a:ext cx="424064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Molecular recognition</a:t>
            </a:r>
          </a:p>
        </p:txBody>
      </p:sp>
      <p:cxnSp>
        <p:nvCxnSpPr>
          <p:cNvPr id="9" name="Straight Connector 13"/>
          <p:cNvCxnSpPr/>
          <p:nvPr/>
        </p:nvCxnSpPr>
        <p:spPr>
          <a:xfrm>
            <a:off x="4460095" y="3692475"/>
            <a:ext cx="1209733" cy="0"/>
          </a:xfrm>
          <a:prstGeom prst="straightConnector1">
            <a:avLst/>
          </a:prstGeom>
          <a:noFill/>
          <a:ln w="57150" cap="flat">
            <a:solidFill>
              <a:srgbClr val="C55A11"/>
            </a:solidFill>
            <a:prstDash val="solid"/>
            <a:miter/>
          </a:ln>
        </p:spPr>
      </p:cxnSp>
      <p:cxnSp>
        <p:nvCxnSpPr>
          <p:cNvPr id="10" name="Straight Connector 15"/>
          <p:cNvCxnSpPr/>
          <p:nvPr/>
        </p:nvCxnSpPr>
        <p:spPr>
          <a:xfrm>
            <a:off x="5478307" y="3704344"/>
            <a:ext cx="100813" cy="207669"/>
          </a:xfrm>
          <a:prstGeom prst="straightConnector1">
            <a:avLst/>
          </a:prstGeom>
          <a:noFill/>
          <a:ln w="57150" cap="flat">
            <a:solidFill>
              <a:srgbClr val="C55A11"/>
            </a:solidFill>
            <a:prstDash val="solid"/>
            <a:miter/>
          </a:ln>
        </p:spPr>
      </p:cxnSp>
      <p:cxnSp>
        <p:nvCxnSpPr>
          <p:cNvPr id="11" name="Straight Connector 16"/>
          <p:cNvCxnSpPr/>
          <p:nvPr/>
        </p:nvCxnSpPr>
        <p:spPr>
          <a:xfrm flipH="1">
            <a:off x="5550316" y="3704344"/>
            <a:ext cx="89072" cy="207669"/>
          </a:xfrm>
          <a:prstGeom prst="straightConnector1">
            <a:avLst/>
          </a:prstGeom>
          <a:noFill/>
          <a:ln w="57150" cap="flat">
            <a:solidFill>
              <a:srgbClr val="C55A11"/>
            </a:solidFill>
            <a:prstDash val="solid"/>
            <a:miter/>
          </a:ln>
        </p:spPr>
      </p:cxnSp>
      <p:cxnSp>
        <p:nvCxnSpPr>
          <p:cNvPr id="12" name="Straight Connector 20"/>
          <p:cNvCxnSpPr/>
          <p:nvPr/>
        </p:nvCxnSpPr>
        <p:spPr>
          <a:xfrm>
            <a:off x="5574063" y="3848362"/>
            <a:ext cx="0" cy="311508"/>
          </a:xfrm>
          <a:prstGeom prst="straightConnector1">
            <a:avLst/>
          </a:prstGeom>
          <a:noFill/>
          <a:ln w="76196" cap="flat">
            <a:solidFill>
              <a:srgbClr val="FF0000"/>
            </a:solidFill>
            <a:prstDash val="solid"/>
            <a:miter/>
          </a:ln>
        </p:spPr>
      </p:cxnSp>
      <p:cxnSp>
        <p:nvCxnSpPr>
          <p:cNvPr id="13" name="Straight Connector 21"/>
          <p:cNvCxnSpPr/>
          <p:nvPr/>
        </p:nvCxnSpPr>
        <p:spPr>
          <a:xfrm>
            <a:off x="5574063" y="4136398"/>
            <a:ext cx="0" cy="144008"/>
          </a:xfrm>
          <a:prstGeom prst="straightConnector1">
            <a:avLst/>
          </a:prstGeom>
          <a:noFill/>
          <a:ln w="76196" cap="flat">
            <a:solidFill>
              <a:srgbClr val="00B050"/>
            </a:solidFill>
            <a:prstDash val="solid"/>
            <a:miter/>
          </a:ln>
        </p:spPr>
      </p:cxnSp>
      <p:cxnSp>
        <p:nvCxnSpPr>
          <p:cNvPr id="14" name="Straight Connector 22"/>
          <p:cNvCxnSpPr/>
          <p:nvPr/>
        </p:nvCxnSpPr>
        <p:spPr>
          <a:xfrm>
            <a:off x="5706212" y="3920371"/>
            <a:ext cx="0" cy="214097"/>
          </a:xfrm>
          <a:prstGeom prst="straightConnector1">
            <a:avLst/>
          </a:prstGeom>
          <a:noFill/>
          <a:ln w="76196" cap="flat">
            <a:solidFill>
              <a:srgbClr val="00B050"/>
            </a:solidFill>
            <a:prstDash val="solid"/>
            <a:miter/>
          </a:ln>
        </p:spPr>
      </p:cxnSp>
      <p:cxnSp>
        <p:nvCxnSpPr>
          <p:cNvPr id="15" name="Straight Connector 23"/>
          <p:cNvCxnSpPr/>
          <p:nvPr/>
        </p:nvCxnSpPr>
        <p:spPr>
          <a:xfrm>
            <a:off x="5465679" y="3920371"/>
            <a:ext cx="0" cy="214097"/>
          </a:xfrm>
          <a:prstGeom prst="straightConnector1">
            <a:avLst/>
          </a:prstGeom>
          <a:noFill/>
          <a:ln w="76196" cap="flat">
            <a:solidFill>
              <a:srgbClr val="00B050"/>
            </a:solidFill>
            <a:prstDash val="solid"/>
            <a:miter/>
          </a:ln>
        </p:spPr>
      </p:cxnSp>
      <p:cxnSp>
        <p:nvCxnSpPr>
          <p:cNvPr id="16" name="Straight Connector 24"/>
          <p:cNvCxnSpPr/>
          <p:nvPr/>
        </p:nvCxnSpPr>
        <p:spPr>
          <a:xfrm>
            <a:off x="5430054" y="4136398"/>
            <a:ext cx="302429" cy="0"/>
          </a:xfrm>
          <a:prstGeom prst="straightConnector1">
            <a:avLst/>
          </a:prstGeom>
          <a:noFill/>
          <a:ln w="76196" cap="flat">
            <a:solidFill>
              <a:srgbClr val="00B050"/>
            </a:solidFill>
            <a:prstDash val="solid"/>
            <a:miter/>
          </a:ln>
        </p:spPr>
      </p:cxnSp>
      <p:cxnSp>
        <p:nvCxnSpPr>
          <p:cNvPr id="17" name="Straight Connector 27"/>
          <p:cNvCxnSpPr/>
          <p:nvPr/>
        </p:nvCxnSpPr>
        <p:spPr>
          <a:xfrm>
            <a:off x="4911589" y="4280406"/>
            <a:ext cx="1310555" cy="0"/>
          </a:xfrm>
          <a:prstGeom prst="straightConnector1">
            <a:avLst/>
          </a:prstGeom>
          <a:noFill/>
          <a:ln w="57150" cap="flat">
            <a:solidFill>
              <a:srgbClr val="8497B0"/>
            </a:solidFill>
            <a:prstDash val="solid"/>
            <a:miter/>
          </a:ln>
        </p:spPr>
      </p:cxnSp>
      <p:cxnSp>
        <p:nvCxnSpPr>
          <p:cNvPr id="18" name="Straight Connector 47"/>
          <p:cNvCxnSpPr/>
          <p:nvPr/>
        </p:nvCxnSpPr>
        <p:spPr>
          <a:xfrm>
            <a:off x="7149154" y="3836621"/>
            <a:ext cx="0" cy="311508"/>
          </a:xfrm>
          <a:prstGeom prst="straightConnector1">
            <a:avLst/>
          </a:prstGeom>
          <a:noFill/>
          <a:ln w="76196" cap="flat">
            <a:solidFill>
              <a:srgbClr val="FF0000"/>
            </a:solidFill>
            <a:prstDash val="solid"/>
            <a:miter/>
          </a:ln>
        </p:spPr>
      </p:cxnSp>
      <p:cxnSp>
        <p:nvCxnSpPr>
          <p:cNvPr id="19" name="Straight Connector 48"/>
          <p:cNvCxnSpPr/>
          <p:nvPr/>
        </p:nvCxnSpPr>
        <p:spPr>
          <a:xfrm>
            <a:off x="8433419" y="3811840"/>
            <a:ext cx="0" cy="214098"/>
          </a:xfrm>
          <a:prstGeom prst="straightConnector1">
            <a:avLst/>
          </a:prstGeom>
          <a:noFill/>
          <a:ln w="76196" cap="flat">
            <a:solidFill>
              <a:srgbClr val="00B050"/>
            </a:solidFill>
            <a:prstDash val="solid"/>
            <a:miter/>
          </a:ln>
        </p:spPr>
      </p:cxnSp>
      <p:cxnSp>
        <p:nvCxnSpPr>
          <p:cNvPr id="20" name="Straight Connector 49"/>
          <p:cNvCxnSpPr/>
          <p:nvPr/>
        </p:nvCxnSpPr>
        <p:spPr>
          <a:xfrm>
            <a:off x="8192895" y="3811840"/>
            <a:ext cx="0" cy="214098"/>
          </a:xfrm>
          <a:prstGeom prst="straightConnector1">
            <a:avLst/>
          </a:prstGeom>
          <a:noFill/>
          <a:ln w="76196" cap="flat">
            <a:solidFill>
              <a:srgbClr val="00B050"/>
            </a:solidFill>
            <a:prstDash val="solid"/>
            <a:miter/>
          </a:ln>
        </p:spPr>
      </p:cxnSp>
      <p:cxnSp>
        <p:nvCxnSpPr>
          <p:cNvPr id="21" name="Straight Connector 51"/>
          <p:cNvCxnSpPr/>
          <p:nvPr/>
        </p:nvCxnSpPr>
        <p:spPr>
          <a:xfrm>
            <a:off x="8157270" y="4004111"/>
            <a:ext cx="302429" cy="0"/>
          </a:xfrm>
          <a:prstGeom prst="straightConnector1">
            <a:avLst/>
          </a:prstGeom>
          <a:noFill/>
          <a:ln w="76196" cap="flat">
            <a:solidFill>
              <a:srgbClr val="00B050"/>
            </a:solidFill>
            <a:prstDash val="solid"/>
            <a:miter/>
          </a:ln>
        </p:spPr>
      </p:cxnSp>
      <p:cxnSp>
        <p:nvCxnSpPr>
          <p:cNvPr id="22" name="Straight Connector 52"/>
          <p:cNvCxnSpPr/>
          <p:nvPr/>
        </p:nvCxnSpPr>
        <p:spPr>
          <a:xfrm>
            <a:off x="8301279" y="4004111"/>
            <a:ext cx="0" cy="144018"/>
          </a:xfrm>
          <a:prstGeom prst="straightConnector1">
            <a:avLst/>
          </a:prstGeom>
          <a:noFill/>
          <a:ln w="76196" cap="flat">
            <a:solidFill>
              <a:srgbClr val="00B050"/>
            </a:solidFill>
            <a:prstDash val="solid"/>
            <a:miter/>
          </a:ln>
        </p:spPr>
      </p:cxnSp>
      <p:sp>
        <p:nvSpPr>
          <p:cNvPr id="23" name="Rectangle 23"/>
          <p:cNvSpPr/>
          <p:nvPr/>
        </p:nvSpPr>
        <p:spPr>
          <a:xfrm>
            <a:off x="6741157" y="3438848"/>
            <a:ext cx="81599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Ligand</a:t>
            </a:r>
            <a:endParaRPr lang="fr-FR" sz="1800" b="0" i="0" u="none" strike="noStrike" kern="1200" cap="none" spc="0" baseline="0">
              <a:solidFill>
                <a:srgbClr val="008AB1"/>
              </a:solidFill>
              <a:uFillTx/>
              <a:latin typeface="Calibri"/>
            </a:endParaRPr>
          </a:p>
        </p:txBody>
      </p:sp>
      <p:sp>
        <p:nvSpPr>
          <p:cNvPr id="24" name="Rectangle 24"/>
          <p:cNvSpPr/>
          <p:nvPr/>
        </p:nvSpPr>
        <p:spPr>
          <a:xfrm>
            <a:off x="7790724" y="3415229"/>
            <a:ext cx="102111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Receptor</a:t>
            </a:r>
            <a:endParaRPr lang="fr-FR" sz="1800" b="0" i="0" u="none" strike="noStrike" kern="1200" cap="none" spc="0" baseline="0">
              <a:solidFill>
                <a:srgbClr val="008AB1"/>
              </a:solidFill>
              <a:uFillTx/>
              <a:latin typeface="Calibri"/>
            </a:endParaRPr>
          </a:p>
        </p:txBody>
      </p:sp>
      <p:sp>
        <p:nvSpPr>
          <p:cNvPr id="25" name="Espace réservé du numéro de diapositive 24"/>
          <p:cNvSpPr>
            <a:spLocks noGrp="1"/>
          </p:cNvSpPr>
          <p:nvPr>
            <p:ph type="sldNum" sz="quarter" idx="8"/>
          </p:nvPr>
        </p:nvSpPr>
        <p:spPr/>
        <p:txBody>
          <a:bodyPr/>
          <a:lstStyle/>
          <a:p>
            <a:pPr lvl="0"/>
            <a:fld id="{076F6770-30F6-4909-B022-5A2181746AF4}" type="slidenum">
              <a:rPr lang="fr-FR" smtClean="0"/>
              <a:t>39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Atomic Force Microscopy and Scanning Probe Microscopy</a:t>
            </a:r>
          </a:p>
        </p:txBody>
      </p:sp>
      <p:sp>
        <p:nvSpPr>
          <p:cNvPr id="3" name="Triangle isocèle 7"/>
          <p:cNvSpPr/>
          <p:nvPr/>
        </p:nvSpPr>
        <p:spPr>
          <a:xfrm rot="10799991">
            <a:off x="1871959" y="2571420"/>
            <a:ext cx="792089" cy="1584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 name="Rectangle 8"/>
          <p:cNvSpPr/>
          <p:nvPr/>
        </p:nvSpPr>
        <p:spPr>
          <a:xfrm>
            <a:off x="1867890" y="2208431"/>
            <a:ext cx="7434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Probe</a:t>
            </a:r>
          </a:p>
        </p:txBody>
      </p:sp>
      <p:sp>
        <p:nvSpPr>
          <p:cNvPr id="5" name="Rectangle 9"/>
          <p:cNvSpPr/>
          <p:nvPr/>
        </p:nvSpPr>
        <p:spPr>
          <a:xfrm>
            <a:off x="1789873" y="4464292"/>
            <a:ext cx="8830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Surface</a:t>
            </a:r>
          </a:p>
        </p:txBody>
      </p:sp>
      <p:cxnSp>
        <p:nvCxnSpPr>
          <p:cNvPr id="6" name="Connecteur droit 11"/>
          <p:cNvCxnSpPr/>
          <p:nvPr/>
        </p:nvCxnSpPr>
        <p:spPr>
          <a:xfrm>
            <a:off x="1200140" y="4461266"/>
            <a:ext cx="2249955" cy="0"/>
          </a:xfrm>
          <a:prstGeom prst="straightConnector1">
            <a:avLst/>
          </a:prstGeom>
          <a:noFill/>
          <a:ln w="76196" cap="flat">
            <a:solidFill>
              <a:srgbClr val="404040"/>
            </a:solidFill>
            <a:prstDash val="solid"/>
            <a:miter/>
          </a:ln>
        </p:spPr>
      </p:cxnSp>
      <p:cxnSp>
        <p:nvCxnSpPr>
          <p:cNvPr id="7" name="Connecteur droit 12"/>
          <p:cNvCxnSpPr/>
          <p:nvPr/>
        </p:nvCxnSpPr>
        <p:spPr>
          <a:xfrm>
            <a:off x="1200140" y="4461266"/>
            <a:ext cx="2249955" cy="0"/>
          </a:xfrm>
          <a:prstGeom prst="straightConnector1">
            <a:avLst/>
          </a:prstGeom>
          <a:noFill/>
          <a:ln w="76196" cap="flat">
            <a:solidFill>
              <a:srgbClr val="404040"/>
            </a:solidFill>
            <a:prstDash val="solid"/>
            <a:miter/>
          </a:ln>
        </p:spPr>
      </p:cxnSp>
      <p:cxnSp>
        <p:nvCxnSpPr>
          <p:cNvPr id="8" name="Connecteur droit avec flèche 13"/>
          <p:cNvCxnSpPr/>
          <p:nvPr/>
        </p:nvCxnSpPr>
        <p:spPr>
          <a:xfrm flipV="1">
            <a:off x="2376013" y="2791507"/>
            <a:ext cx="2918088" cy="1380726"/>
          </a:xfrm>
          <a:prstGeom prst="straightConnector1">
            <a:avLst/>
          </a:prstGeom>
          <a:noFill/>
          <a:ln w="57150" cap="flat">
            <a:solidFill>
              <a:srgbClr val="008AB1"/>
            </a:solidFill>
            <a:prstDash val="solid"/>
            <a:miter/>
            <a:tailEnd type="arrow"/>
          </a:ln>
        </p:spPr>
      </p:cxnSp>
      <p:sp>
        <p:nvSpPr>
          <p:cNvPr id="9" name="Triangle isocèle 14"/>
          <p:cNvSpPr/>
          <p:nvPr/>
        </p:nvSpPr>
        <p:spPr>
          <a:xfrm rot="10799991">
            <a:off x="1871959" y="2571420"/>
            <a:ext cx="792089" cy="1584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Rectangle 15"/>
          <p:cNvSpPr/>
          <p:nvPr/>
        </p:nvSpPr>
        <p:spPr>
          <a:xfrm>
            <a:off x="1867890" y="2208431"/>
            <a:ext cx="7434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Probe</a:t>
            </a:r>
          </a:p>
        </p:txBody>
      </p:sp>
      <p:sp>
        <p:nvSpPr>
          <p:cNvPr id="11" name="Rectangle 16"/>
          <p:cNvSpPr/>
          <p:nvPr/>
        </p:nvSpPr>
        <p:spPr>
          <a:xfrm>
            <a:off x="1789873" y="4464292"/>
            <a:ext cx="8830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Surface</a:t>
            </a:r>
          </a:p>
        </p:txBody>
      </p:sp>
      <p:sp>
        <p:nvSpPr>
          <p:cNvPr id="12" name="Rectangle 17"/>
          <p:cNvSpPr/>
          <p:nvPr/>
        </p:nvSpPr>
        <p:spPr>
          <a:xfrm>
            <a:off x="3514624" y="2871746"/>
            <a:ext cx="110978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Electrons</a:t>
            </a:r>
          </a:p>
        </p:txBody>
      </p:sp>
      <p:sp>
        <p:nvSpPr>
          <p:cNvPr id="13" name="Ellipse 18"/>
          <p:cNvSpPr/>
          <p:nvPr/>
        </p:nvSpPr>
        <p:spPr>
          <a:xfrm>
            <a:off x="1881670" y="3809673"/>
            <a:ext cx="796149" cy="72511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14" name="Picture 2" descr="Risultati immagini per STM IMAGE">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5294101" y="2181950"/>
            <a:ext cx="2088233" cy="2091845"/>
          </a:xfrm>
          <a:prstGeom prst="rect">
            <a:avLst/>
          </a:prstGeom>
          <a:noFill/>
          <a:ln cap="flat">
            <a:noFill/>
          </a:ln>
        </p:spPr>
      </p:pic>
      <p:sp>
        <p:nvSpPr>
          <p:cNvPr id="15" name="Rectangle 20"/>
          <p:cNvSpPr/>
          <p:nvPr/>
        </p:nvSpPr>
        <p:spPr>
          <a:xfrm>
            <a:off x="4571670" y="1839105"/>
            <a:ext cx="5224570" cy="313931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STM (Scanning tunneling microscope)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7" name="Connecteur droit avec flèche 12"/>
          <p:cNvCxnSpPr/>
          <p:nvPr/>
        </p:nvCxnSpPr>
        <p:spPr>
          <a:xfrm>
            <a:off x="1043869" y="2181950"/>
            <a:ext cx="2448270" cy="0"/>
          </a:xfrm>
          <a:prstGeom prst="straightConnector1">
            <a:avLst/>
          </a:prstGeom>
          <a:noFill/>
          <a:ln w="76196" cap="flat">
            <a:solidFill>
              <a:srgbClr val="008AB1"/>
            </a:solidFill>
            <a:prstDash val="solid"/>
            <a:miter/>
            <a:headEnd type="triangle" w="med" len="med"/>
            <a:tailEnd type="triangle" w="med" len="med"/>
          </a:ln>
        </p:spPr>
      </p:cxnSp>
      <p:sp>
        <p:nvSpPr>
          <p:cNvPr id="18" name="Espace réservé du numéro de diapositive 17"/>
          <p:cNvSpPr>
            <a:spLocks noGrp="1"/>
          </p:cNvSpPr>
          <p:nvPr>
            <p:ph type="sldNum" sz="quarter" idx="8"/>
          </p:nvPr>
        </p:nvSpPr>
        <p:spPr/>
        <p:txBody>
          <a:bodyPr/>
          <a:lstStyle/>
          <a:p>
            <a:pPr lvl="0"/>
            <a:fld id="{076F6770-30F6-4909-B022-5A2181746AF4}" type="slidenum">
              <a:rPr lang="fr-FR" smtClean="0"/>
              <a:t>4</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name="Slide51">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Static AFM mode (contact mode) – Force </a:t>
            </a:r>
            <a:r>
              <a:rPr lang="fr-FR" sz="2400" dirty="0" err="1">
                <a:solidFill>
                  <a:srgbClr val="008AB1"/>
                </a:solidFill>
                <a:latin typeface="Source Sans Pro" pitchFamily="34"/>
                <a:ea typeface="Source Sans Pro" pitchFamily="34"/>
              </a:rPr>
              <a:t>curves</a:t>
            </a:r>
            <a:endParaRPr lang="fr-FR" sz="2400" dirty="0">
              <a:solidFill>
                <a:srgbClr val="008AB1"/>
              </a:solidFill>
              <a:latin typeface="Source Sans Pro" pitchFamily="34"/>
              <a:ea typeface="Source Sans Pro" pitchFamily="34"/>
            </a:endParaRPr>
          </a:p>
        </p:txBody>
      </p:sp>
      <p:sp>
        <p:nvSpPr>
          <p:cNvPr id="3" name="Rectangle 3"/>
          <p:cNvSpPr/>
          <p:nvPr/>
        </p:nvSpPr>
        <p:spPr>
          <a:xfrm>
            <a:off x="119859" y="1255882"/>
            <a:ext cx="2154756"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Mechanics</a:t>
            </a:r>
          </a:p>
        </p:txBody>
      </p:sp>
      <p:pic>
        <p:nvPicPr>
          <p:cNvPr id="4" name="Picture 0" descr="AFM.png">
            <a:extLst>
              <a:ext uri="{FF2B5EF4-FFF2-40B4-BE49-F238E27FC236}">
                <a16:creationId xmlns:a16="http://schemas.microsoft.com/office/drawing/2014/main" id="{00000000-0000-0000-0000-000000000000}"/>
              </a:ext>
            </a:extLst>
          </p:cNvPr>
          <p:cNvPicPr>
            <a:picLocks noChangeAspect="1"/>
          </p:cNvPicPr>
          <p:nvPr/>
        </p:nvPicPr>
        <p:blipFill>
          <a:blip r:embed="rId3"/>
          <a:srcRect l="62220" t="55117" r="19812" b="13792"/>
          <a:stretch>
            <a:fillRect/>
          </a:stretch>
        </p:blipFill>
        <p:spPr>
          <a:xfrm>
            <a:off x="2274624" y="930109"/>
            <a:ext cx="3024213" cy="1944215"/>
          </a:xfrm>
          <a:prstGeom prst="rect">
            <a:avLst/>
          </a:prstGeom>
          <a:noFill/>
          <a:ln cap="flat">
            <a:noFill/>
          </a:ln>
        </p:spPr>
      </p:pic>
      <p:pic>
        <p:nvPicPr>
          <p:cNvPr id="5" name="Picture 2" descr="https://journals.plos.org/plosone/article/figure/image?size=large&amp;id=10.1371/journal.pone.0101687.g003">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5444154" y="850300"/>
            <a:ext cx="3644798" cy="2353455"/>
          </a:xfrm>
          <a:prstGeom prst="rect">
            <a:avLst/>
          </a:prstGeom>
          <a:noFill/>
          <a:ln cap="flat">
            <a:noFill/>
          </a:ln>
        </p:spPr>
      </p:pic>
      <p:sp>
        <p:nvSpPr>
          <p:cNvPr id="6" name="Rectangle 6"/>
          <p:cNvSpPr/>
          <p:nvPr/>
        </p:nvSpPr>
        <p:spPr>
          <a:xfrm>
            <a:off x="6668289" y="949156"/>
            <a:ext cx="2310752" cy="1481574"/>
          </a:xfrm>
          <a:prstGeom prst="rect">
            <a:avLst/>
          </a:prstGeom>
          <a:solidFill>
            <a:srgbClr val="FFFFFF"/>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Calibri"/>
            </a:endParaRPr>
          </a:p>
        </p:txBody>
      </p:sp>
      <p:sp>
        <p:nvSpPr>
          <p:cNvPr id="7" name="Rectangle 7"/>
          <p:cNvSpPr/>
          <p:nvPr/>
        </p:nvSpPr>
        <p:spPr>
          <a:xfrm>
            <a:off x="6222144" y="1025170"/>
            <a:ext cx="27569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Costa et al., PLOSONE, 2014</a:t>
            </a:r>
          </a:p>
        </p:txBody>
      </p:sp>
      <p:sp>
        <p:nvSpPr>
          <p:cNvPr id="8" name="Rectangle 8"/>
          <p:cNvSpPr/>
          <p:nvPr/>
        </p:nvSpPr>
        <p:spPr>
          <a:xfrm>
            <a:off x="119859" y="3634081"/>
            <a:ext cx="424064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Molecular recognition</a:t>
            </a:r>
          </a:p>
        </p:txBody>
      </p:sp>
      <p:cxnSp>
        <p:nvCxnSpPr>
          <p:cNvPr id="9" name="Straight Connector 13"/>
          <p:cNvCxnSpPr/>
          <p:nvPr/>
        </p:nvCxnSpPr>
        <p:spPr>
          <a:xfrm>
            <a:off x="4460095" y="3692475"/>
            <a:ext cx="1209733" cy="0"/>
          </a:xfrm>
          <a:prstGeom prst="straightConnector1">
            <a:avLst/>
          </a:prstGeom>
          <a:noFill/>
          <a:ln w="57150" cap="flat">
            <a:solidFill>
              <a:srgbClr val="C55A11"/>
            </a:solidFill>
            <a:prstDash val="solid"/>
            <a:miter/>
          </a:ln>
        </p:spPr>
      </p:cxnSp>
      <p:cxnSp>
        <p:nvCxnSpPr>
          <p:cNvPr id="10" name="Straight Connector 15"/>
          <p:cNvCxnSpPr/>
          <p:nvPr/>
        </p:nvCxnSpPr>
        <p:spPr>
          <a:xfrm>
            <a:off x="5478307" y="3704344"/>
            <a:ext cx="100813" cy="207669"/>
          </a:xfrm>
          <a:prstGeom prst="straightConnector1">
            <a:avLst/>
          </a:prstGeom>
          <a:noFill/>
          <a:ln w="57150" cap="flat">
            <a:solidFill>
              <a:srgbClr val="C55A11"/>
            </a:solidFill>
            <a:prstDash val="solid"/>
            <a:miter/>
          </a:ln>
        </p:spPr>
      </p:cxnSp>
      <p:cxnSp>
        <p:nvCxnSpPr>
          <p:cNvPr id="11" name="Straight Connector 16"/>
          <p:cNvCxnSpPr/>
          <p:nvPr/>
        </p:nvCxnSpPr>
        <p:spPr>
          <a:xfrm flipH="1">
            <a:off x="5550316" y="3704344"/>
            <a:ext cx="89072" cy="207669"/>
          </a:xfrm>
          <a:prstGeom prst="straightConnector1">
            <a:avLst/>
          </a:prstGeom>
          <a:noFill/>
          <a:ln w="57150" cap="flat">
            <a:solidFill>
              <a:srgbClr val="C55A11"/>
            </a:solidFill>
            <a:prstDash val="solid"/>
            <a:miter/>
          </a:ln>
        </p:spPr>
      </p:cxnSp>
      <p:cxnSp>
        <p:nvCxnSpPr>
          <p:cNvPr id="12" name="Straight Connector 20"/>
          <p:cNvCxnSpPr/>
          <p:nvPr/>
        </p:nvCxnSpPr>
        <p:spPr>
          <a:xfrm>
            <a:off x="5574063" y="3848362"/>
            <a:ext cx="0" cy="311508"/>
          </a:xfrm>
          <a:prstGeom prst="straightConnector1">
            <a:avLst/>
          </a:prstGeom>
          <a:noFill/>
          <a:ln w="76196" cap="flat">
            <a:solidFill>
              <a:srgbClr val="FF0000"/>
            </a:solidFill>
            <a:prstDash val="solid"/>
            <a:miter/>
          </a:ln>
        </p:spPr>
      </p:cxnSp>
      <p:cxnSp>
        <p:nvCxnSpPr>
          <p:cNvPr id="13" name="Straight Connector 21"/>
          <p:cNvCxnSpPr/>
          <p:nvPr/>
        </p:nvCxnSpPr>
        <p:spPr>
          <a:xfrm>
            <a:off x="5574063" y="4136398"/>
            <a:ext cx="0" cy="144008"/>
          </a:xfrm>
          <a:prstGeom prst="straightConnector1">
            <a:avLst/>
          </a:prstGeom>
          <a:noFill/>
          <a:ln w="76196" cap="flat">
            <a:solidFill>
              <a:srgbClr val="00B050"/>
            </a:solidFill>
            <a:prstDash val="solid"/>
            <a:miter/>
          </a:ln>
        </p:spPr>
      </p:cxnSp>
      <p:cxnSp>
        <p:nvCxnSpPr>
          <p:cNvPr id="14" name="Straight Connector 22"/>
          <p:cNvCxnSpPr/>
          <p:nvPr/>
        </p:nvCxnSpPr>
        <p:spPr>
          <a:xfrm>
            <a:off x="5706212" y="3920371"/>
            <a:ext cx="0" cy="214097"/>
          </a:xfrm>
          <a:prstGeom prst="straightConnector1">
            <a:avLst/>
          </a:prstGeom>
          <a:noFill/>
          <a:ln w="76196" cap="flat">
            <a:solidFill>
              <a:srgbClr val="00B050"/>
            </a:solidFill>
            <a:prstDash val="solid"/>
            <a:miter/>
          </a:ln>
        </p:spPr>
      </p:cxnSp>
      <p:cxnSp>
        <p:nvCxnSpPr>
          <p:cNvPr id="15" name="Straight Connector 23"/>
          <p:cNvCxnSpPr/>
          <p:nvPr/>
        </p:nvCxnSpPr>
        <p:spPr>
          <a:xfrm>
            <a:off x="5465679" y="3920371"/>
            <a:ext cx="0" cy="214097"/>
          </a:xfrm>
          <a:prstGeom prst="straightConnector1">
            <a:avLst/>
          </a:prstGeom>
          <a:noFill/>
          <a:ln w="76196" cap="flat">
            <a:solidFill>
              <a:srgbClr val="00B050"/>
            </a:solidFill>
            <a:prstDash val="solid"/>
            <a:miter/>
          </a:ln>
        </p:spPr>
      </p:cxnSp>
      <p:cxnSp>
        <p:nvCxnSpPr>
          <p:cNvPr id="16" name="Straight Connector 24"/>
          <p:cNvCxnSpPr/>
          <p:nvPr/>
        </p:nvCxnSpPr>
        <p:spPr>
          <a:xfrm>
            <a:off x="5430054" y="4136398"/>
            <a:ext cx="302429" cy="0"/>
          </a:xfrm>
          <a:prstGeom prst="straightConnector1">
            <a:avLst/>
          </a:prstGeom>
          <a:noFill/>
          <a:ln w="76196" cap="flat">
            <a:solidFill>
              <a:srgbClr val="00B050"/>
            </a:solidFill>
            <a:prstDash val="solid"/>
            <a:miter/>
          </a:ln>
        </p:spPr>
      </p:cxnSp>
      <p:cxnSp>
        <p:nvCxnSpPr>
          <p:cNvPr id="17" name="Straight Connector 27"/>
          <p:cNvCxnSpPr/>
          <p:nvPr/>
        </p:nvCxnSpPr>
        <p:spPr>
          <a:xfrm>
            <a:off x="4911589" y="4280406"/>
            <a:ext cx="1310555" cy="0"/>
          </a:xfrm>
          <a:prstGeom prst="straightConnector1">
            <a:avLst/>
          </a:prstGeom>
          <a:noFill/>
          <a:ln w="57150" cap="flat">
            <a:solidFill>
              <a:srgbClr val="8497B0"/>
            </a:solidFill>
            <a:prstDash val="solid"/>
            <a:miter/>
          </a:ln>
        </p:spPr>
      </p:cxnSp>
      <p:cxnSp>
        <p:nvCxnSpPr>
          <p:cNvPr id="18" name="Straight Connector 47"/>
          <p:cNvCxnSpPr/>
          <p:nvPr/>
        </p:nvCxnSpPr>
        <p:spPr>
          <a:xfrm>
            <a:off x="7149154" y="3836621"/>
            <a:ext cx="0" cy="311508"/>
          </a:xfrm>
          <a:prstGeom prst="straightConnector1">
            <a:avLst/>
          </a:prstGeom>
          <a:noFill/>
          <a:ln w="76196" cap="flat">
            <a:solidFill>
              <a:srgbClr val="FF0000"/>
            </a:solidFill>
            <a:prstDash val="solid"/>
            <a:miter/>
          </a:ln>
        </p:spPr>
      </p:cxnSp>
      <p:cxnSp>
        <p:nvCxnSpPr>
          <p:cNvPr id="19" name="Straight Connector 48"/>
          <p:cNvCxnSpPr/>
          <p:nvPr/>
        </p:nvCxnSpPr>
        <p:spPr>
          <a:xfrm>
            <a:off x="8433419" y="3811840"/>
            <a:ext cx="0" cy="214098"/>
          </a:xfrm>
          <a:prstGeom prst="straightConnector1">
            <a:avLst/>
          </a:prstGeom>
          <a:noFill/>
          <a:ln w="76196" cap="flat">
            <a:solidFill>
              <a:srgbClr val="00B050"/>
            </a:solidFill>
            <a:prstDash val="solid"/>
            <a:miter/>
          </a:ln>
        </p:spPr>
      </p:cxnSp>
      <p:cxnSp>
        <p:nvCxnSpPr>
          <p:cNvPr id="20" name="Straight Connector 49"/>
          <p:cNvCxnSpPr/>
          <p:nvPr/>
        </p:nvCxnSpPr>
        <p:spPr>
          <a:xfrm>
            <a:off x="8192895" y="3811840"/>
            <a:ext cx="0" cy="214098"/>
          </a:xfrm>
          <a:prstGeom prst="straightConnector1">
            <a:avLst/>
          </a:prstGeom>
          <a:noFill/>
          <a:ln w="76196" cap="flat">
            <a:solidFill>
              <a:srgbClr val="00B050"/>
            </a:solidFill>
            <a:prstDash val="solid"/>
            <a:miter/>
          </a:ln>
        </p:spPr>
      </p:cxnSp>
      <p:cxnSp>
        <p:nvCxnSpPr>
          <p:cNvPr id="21" name="Straight Connector 51"/>
          <p:cNvCxnSpPr/>
          <p:nvPr/>
        </p:nvCxnSpPr>
        <p:spPr>
          <a:xfrm>
            <a:off x="8157270" y="4004111"/>
            <a:ext cx="302429" cy="0"/>
          </a:xfrm>
          <a:prstGeom prst="straightConnector1">
            <a:avLst/>
          </a:prstGeom>
          <a:noFill/>
          <a:ln w="76196" cap="flat">
            <a:solidFill>
              <a:srgbClr val="00B050"/>
            </a:solidFill>
            <a:prstDash val="solid"/>
            <a:miter/>
          </a:ln>
        </p:spPr>
      </p:cxnSp>
      <p:cxnSp>
        <p:nvCxnSpPr>
          <p:cNvPr id="22" name="Straight Connector 52"/>
          <p:cNvCxnSpPr/>
          <p:nvPr/>
        </p:nvCxnSpPr>
        <p:spPr>
          <a:xfrm>
            <a:off x="8301279" y="4004111"/>
            <a:ext cx="0" cy="144018"/>
          </a:xfrm>
          <a:prstGeom prst="straightConnector1">
            <a:avLst/>
          </a:prstGeom>
          <a:noFill/>
          <a:ln w="76196" cap="flat">
            <a:solidFill>
              <a:srgbClr val="00B050"/>
            </a:solidFill>
            <a:prstDash val="solid"/>
            <a:miter/>
          </a:ln>
        </p:spPr>
      </p:cxnSp>
      <p:sp>
        <p:nvSpPr>
          <p:cNvPr id="23" name="Rectangle 23"/>
          <p:cNvSpPr/>
          <p:nvPr/>
        </p:nvSpPr>
        <p:spPr>
          <a:xfrm>
            <a:off x="6741157" y="3438848"/>
            <a:ext cx="81599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Ligand</a:t>
            </a:r>
            <a:endParaRPr lang="fr-FR" sz="1800" b="0" i="0" u="none" strike="noStrike" kern="1200" cap="none" spc="0" baseline="0">
              <a:solidFill>
                <a:srgbClr val="008AB1"/>
              </a:solidFill>
              <a:uFillTx/>
              <a:latin typeface="Calibri"/>
            </a:endParaRPr>
          </a:p>
        </p:txBody>
      </p:sp>
      <p:sp>
        <p:nvSpPr>
          <p:cNvPr id="24" name="Rectangle 24"/>
          <p:cNvSpPr/>
          <p:nvPr/>
        </p:nvSpPr>
        <p:spPr>
          <a:xfrm>
            <a:off x="7790724" y="3415229"/>
            <a:ext cx="102111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Receptor</a:t>
            </a:r>
            <a:endParaRPr lang="fr-FR" sz="1800" b="0" i="0" u="none" strike="noStrike" kern="1200" cap="none" spc="0" baseline="0">
              <a:solidFill>
                <a:srgbClr val="008AB1"/>
              </a:solidFill>
              <a:uFillTx/>
              <a:latin typeface="Calibri"/>
            </a:endParaRPr>
          </a:p>
        </p:txBody>
      </p:sp>
      <p:pic>
        <p:nvPicPr>
          <p:cNvPr id="25" name="Picture 2" descr="http://www.bio.unipd.it/~bubacco/assets/images/AFM-2.JPG">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6583076" y="4606262"/>
            <a:ext cx="1563651" cy="2184931"/>
          </a:xfrm>
          <a:prstGeom prst="rect">
            <a:avLst/>
          </a:prstGeom>
          <a:noFill/>
          <a:ln cap="flat">
            <a:noFill/>
          </a:ln>
        </p:spPr>
      </p:pic>
      <p:sp>
        <p:nvSpPr>
          <p:cNvPr id="26" name="Rectangle 27"/>
          <p:cNvSpPr/>
          <p:nvPr/>
        </p:nvSpPr>
        <p:spPr>
          <a:xfrm>
            <a:off x="146660" y="5044132"/>
            <a:ext cx="3415741"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Protein unfolding</a:t>
            </a:r>
          </a:p>
        </p:txBody>
      </p:sp>
      <p:pic>
        <p:nvPicPr>
          <p:cNvPr id="27" name="Picture 3">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1901769" y="5718172"/>
            <a:ext cx="2791233" cy="1068988"/>
          </a:xfrm>
          <a:prstGeom prst="rect">
            <a:avLst/>
          </a:prstGeom>
          <a:noFill/>
          <a:ln cap="flat">
            <a:noFill/>
          </a:ln>
        </p:spPr>
      </p:pic>
      <p:sp>
        <p:nvSpPr>
          <p:cNvPr id="28" name="Rectangle 29"/>
          <p:cNvSpPr/>
          <p:nvPr/>
        </p:nvSpPr>
        <p:spPr>
          <a:xfrm>
            <a:off x="4609353" y="5664726"/>
            <a:ext cx="1457453" cy="1200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 Rico et al.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Science,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342(6159),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741-743, 2013</a:t>
            </a:r>
          </a:p>
        </p:txBody>
      </p:sp>
      <p:sp>
        <p:nvSpPr>
          <p:cNvPr id="29" name="Rectangle 30"/>
          <p:cNvSpPr/>
          <p:nvPr/>
        </p:nvSpPr>
        <p:spPr>
          <a:xfrm>
            <a:off x="8090025" y="5132856"/>
            <a:ext cx="998927" cy="923333"/>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Luigi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Bubacco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website</a:t>
            </a:r>
          </a:p>
        </p:txBody>
      </p:sp>
      <p:sp>
        <p:nvSpPr>
          <p:cNvPr id="30" name="Espace réservé du numéro de diapositive 29"/>
          <p:cNvSpPr>
            <a:spLocks noGrp="1"/>
          </p:cNvSpPr>
          <p:nvPr>
            <p:ph type="sldNum" sz="quarter" idx="8"/>
          </p:nvPr>
        </p:nvSpPr>
        <p:spPr/>
        <p:txBody>
          <a:bodyPr/>
          <a:lstStyle/>
          <a:p>
            <a:pPr lvl="0"/>
            <a:fld id="{076F6770-30F6-4909-B022-5A2181746AF4}" type="slidenum">
              <a:rPr lang="fr-FR" smtClean="0"/>
              <a:t>40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Slide5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Outline</a:t>
            </a:r>
          </a:p>
        </p:txBody>
      </p:sp>
      <p:sp>
        <p:nvSpPr>
          <p:cNvPr id="3" name="ZoneTexte 8"/>
          <p:cNvSpPr txBox="1"/>
          <p:nvPr/>
        </p:nvSpPr>
        <p:spPr>
          <a:xfrm>
            <a:off x="331387" y="999055"/>
            <a:ext cx="6320643" cy="44935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1) Introduction to Scanning Probe </a:t>
            </a:r>
            <a:r>
              <a:rPr lang="fr-FR" sz="2600" b="0" i="0" u="none" strike="noStrike" kern="1200" cap="none" spc="0" baseline="0" dirty="0" err="1">
                <a:solidFill>
                  <a:srgbClr val="008AB1"/>
                </a:solidFill>
                <a:uFillTx/>
                <a:latin typeface="Source Sans Pro Light" pitchFamily="34"/>
                <a:ea typeface="Source Sans Pro Light" pitchFamily="34"/>
              </a:rPr>
              <a:t>Microscopy</a:t>
            </a: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2) The </a:t>
            </a:r>
            <a:r>
              <a:rPr lang="fr-FR" sz="2600" b="1" i="0" u="none" strike="noStrike" kern="1200" cap="none" spc="0" baseline="0" dirty="0">
                <a:solidFill>
                  <a:srgbClr val="008AB1"/>
                </a:solidFill>
                <a:uFillTx/>
                <a:latin typeface="Source Sans Pro Light" pitchFamily="34"/>
                <a:ea typeface="Source Sans Pro Light" pitchFamily="34"/>
              </a:rPr>
              <a:t>Force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1"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3)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Cantilevers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Static and Dynamic AFM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4) Instruments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5) Advanced and novel AFM methods</a:t>
            </a:r>
          </a:p>
        </p:txBody>
      </p:sp>
      <p:sp>
        <p:nvSpPr>
          <p:cNvPr id="4" name="Rectangle 9"/>
          <p:cNvSpPr/>
          <p:nvPr/>
        </p:nvSpPr>
        <p:spPr>
          <a:xfrm>
            <a:off x="217307" y="3962396"/>
            <a:ext cx="8751201" cy="2338459"/>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0"/>
          <p:cNvSpPr/>
          <p:nvPr/>
        </p:nvSpPr>
        <p:spPr>
          <a:xfrm>
            <a:off x="217307" y="999055"/>
            <a:ext cx="8751201" cy="1605604"/>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Triangle isocèle 11"/>
          <p:cNvSpPr/>
          <p:nvPr/>
        </p:nvSpPr>
        <p:spPr>
          <a:xfrm rot="10799991">
            <a:off x="4458147" y="1710961"/>
            <a:ext cx="270872" cy="52704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7" name="Connecteur droit 18"/>
          <p:cNvCxnSpPr/>
          <p:nvPr/>
        </p:nvCxnSpPr>
        <p:spPr>
          <a:xfrm>
            <a:off x="4270001" y="2280833"/>
            <a:ext cx="793964" cy="0"/>
          </a:xfrm>
          <a:prstGeom prst="straightConnector1">
            <a:avLst/>
          </a:prstGeom>
          <a:noFill/>
          <a:ln w="76196" cap="flat">
            <a:solidFill>
              <a:srgbClr val="404040"/>
            </a:solidFill>
            <a:prstDash val="solid"/>
            <a:miter/>
          </a:ln>
        </p:spPr>
      </p:cxnSp>
      <p:sp>
        <p:nvSpPr>
          <p:cNvPr id="8" name="Ellipse 19"/>
          <p:cNvSpPr/>
          <p:nvPr/>
        </p:nvSpPr>
        <p:spPr>
          <a:xfrm>
            <a:off x="4413561" y="2055379"/>
            <a:ext cx="358691" cy="3625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9" name="Connecteur droit avec flèche 21"/>
          <p:cNvCxnSpPr/>
          <p:nvPr/>
        </p:nvCxnSpPr>
        <p:spPr>
          <a:xfrm>
            <a:off x="2145877" y="2058003"/>
            <a:ext cx="2224442" cy="111420"/>
          </a:xfrm>
          <a:prstGeom prst="straightConnector1">
            <a:avLst/>
          </a:prstGeom>
          <a:noFill/>
          <a:ln w="57150" cap="flat">
            <a:solidFill>
              <a:srgbClr val="008AB1"/>
            </a:solidFill>
            <a:prstDash val="solid"/>
            <a:miter/>
            <a:headEnd type="none" w="med" len="med"/>
            <a:tailEnd type="triangle" w="med" len="med"/>
          </a:ln>
        </p:spPr>
      </p:cxnSp>
      <p:sp>
        <p:nvSpPr>
          <p:cNvPr id="10" name="Rectangle 12"/>
          <p:cNvSpPr/>
          <p:nvPr/>
        </p:nvSpPr>
        <p:spPr>
          <a:xfrm>
            <a:off x="221092" y="2582411"/>
            <a:ext cx="8751201" cy="892664"/>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Rectangle 13"/>
          <p:cNvSpPr/>
          <p:nvPr/>
        </p:nvSpPr>
        <p:spPr>
          <a:xfrm>
            <a:off x="217307" y="3475076"/>
            <a:ext cx="1582917" cy="487320"/>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2" name="Espace réservé du numéro de diapositive 11"/>
          <p:cNvSpPr>
            <a:spLocks noGrp="1"/>
          </p:cNvSpPr>
          <p:nvPr>
            <p:ph type="sldNum" sz="quarter" idx="8"/>
          </p:nvPr>
        </p:nvSpPr>
        <p:spPr/>
        <p:txBody>
          <a:bodyPr/>
          <a:lstStyle/>
          <a:p>
            <a:pPr lvl="0"/>
            <a:fld id="{076F6770-30F6-4909-B022-5A2181746AF4}" type="slidenum">
              <a:rPr lang="fr-FR" smtClean="0"/>
              <a:t>41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name="Slide5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(Amplitude Modulation mode) – AM-AFM</a:t>
            </a:r>
          </a:p>
        </p:txBody>
      </p:sp>
      <p:pic>
        <p:nvPicPr>
          <p:cNvPr id="7"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614577" y="1971025"/>
            <a:ext cx="795125" cy="919447"/>
          </a:xfrm>
          <a:prstGeom prst="rect">
            <a:avLst/>
          </a:prstGeom>
          <a:noFill/>
          <a:ln cap="flat">
            <a:noFill/>
          </a:ln>
        </p:spPr>
      </p:pic>
      <p:sp>
        <p:nvSpPr>
          <p:cNvPr id="8" name="Rectangle 7"/>
          <p:cNvSpPr/>
          <p:nvPr/>
        </p:nvSpPr>
        <p:spPr>
          <a:xfrm>
            <a:off x="795893" y="2877854"/>
            <a:ext cx="478935" cy="446117"/>
          </a:xfrm>
          <a:prstGeom prst="rect">
            <a:avLst/>
          </a:prstGeom>
          <a:solidFill>
            <a:srgbClr val="008AB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ZoneTexte 8"/>
          <p:cNvSpPr txBox="1"/>
          <p:nvPr/>
        </p:nvSpPr>
        <p:spPr>
          <a:xfrm>
            <a:off x="1395566" y="2836788"/>
            <a:ext cx="204703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 [Kg]</a:t>
            </a:r>
          </a:p>
        </p:txBody>
      </p:sp>
      <p:pic>
        <p:nvPicPr>
          <p:cNvPr id="10"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042416" y="2982233"/>
            <a:ext cx="464844" cy="2302952"/>
          </a:xfrm>
          <a:prstGeom prst="rect">
            <a:avLst/>
          </a:prstGeom>
          <a:noFill/>
          <a:ln cap="flat">
            <a:noFill/>
          </a:ln>
        </p:spPr>
      </p:pic>
      <p:cxnSp>
        <p:nvCxnSpPr>
          <p:cNvPr id="11" name="Connecteur droit avec flèche 10"/>
          <p:cNvCxnSpPr/>
          <p:nvPr/>
        </p:nvCxnSpPr>
        <p:spPr>
          <a:xfrm>
            <a:off x="1060530" y="3332366"/>
            <a:ext cx="0" cy="568921"/>
          </a:xfrm>
          <a:prstGeom prst="straightConnector1">
            <a:avLst/>
          </a:prstGeom>
          <a:noFill/>
          <a:ln w="28575" cap="flat">
            <a:solidFill>
              <a:srgbClr val="008AB1"/>
            </a:solidFill>
            <a:prstDash val="solid"/>
            <a:miter/>
            <a:headEnd type="arrow"/>
            <a:tailEnd type="arrow"/>
          </a:ln>
        </p:spPr>
      </p:cxnSp>
      <p:sp>
        <p:nvSpPr>
          <p:cNvPr id="12" name="Rectangle 11"/>
          <p:cNvSpPr/>
          <p:nvPr/>
        </p:nvSpPr>
        <p:spPr>
          <a:xfrm>
            <a:off x="1395566" y="3347289"/>
            <a:ext cx="2004520"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F</a:t>
            </a:r>
            <a:r>
              <a:rPr lang="fr-FR" sz="3000" b="0" i="0" u="none" strike="noStrike" kern="1200" cap="none" spc="0" baseline="-25000">
                <a:solidFill>
                  <a:srgbClr val="008AB1"/>
                </a:solidFill>
                <a:uFillTx/>
                <a:latin typeface="Source Sans Pro Light" pitchFamily="34"/>
                <a:ea typeface="Source Sans Pro Light" pitchFamily="34"/>
              </a:rPr>
              <a:t>interaction </a:t>
            </a:r>
            <a:r>
              <a:rPr lang="fr-FR" sz="3000" b="0" i="0" u="none" strike="noStrike" kern="1200" cap="none" spc="0" baseline="0">
                <a:solidFill>
                  <a:srgbClr val="008AB1"/>
                </a:solidFill>
                <a:uFillTx/>
                <a:latin typeface="Source Sans Pro Light" pitchFamily="34"/>
                <a:ea typeface="Source Sans Pro Light" pitchFamily="34"/>
              </a:rPr>
              <a:t>[N]</a:t>
            </a:r>
          </a:p>
        </p:txBody>
      </p:sp>
      <p:sp>
        <p:nvSpPr>
          <p:cNvPr id="14" name="ZoneTexte 13"/>
          <p:cNvSpPr txBox="1"/>
          <p:nvPr/>
        </p:nvSpPr>
        <p:spPr>
          <a:xfrm>
            <a:off x="1409703" y="2318744"/>
            <a:ext cx="273177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 [N/m]</a:t>
            </a:r>
          </a:p>
        </p:txBody>
      </p:sp>
      <p:sp>
        <p:nvSpPr>
          <p:cNvPr id="15" name="Rectangle 14"/>
          <p:cNvSpPr/>
          <p:nvPr/>
        </p:nvSpPr>
        <p:spPr>
          <a:xfrm>
            <a:off x="1395566" y="1786499"/>
            <a:ext cx="6827257"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Damping </a:t>
            </a:r>
            <a:r>
              <a:rPr lang="el-GR" sz="3000" b="0" i="0" u="none" strike="noStrike" kern="1200" cap="none" spc="0" baseline="0" dirty="0">
                <a:solidFill>
                  <a:srgbClr val="008AB1"/>
                </a:solidFill>
                <a:uFillTx/>
                <a:latin typeface="Source Sans Pro Light" pitchFamily="34"/>
                <a:ea typeface="Source Sans Pro Light" pitchFamily="34"/>
              </a:rPr>
              <a:t>δ</a:t>
            </a:r>
            <a:r>
              <a:rPr lang="fr-FR" sz="3000" b="0" i="0" u="none" strike="noStrike" kern="1200" cap="none" spc="0" baseline="0" dirty="0">
                <a:solidFill>
                  <a:srgbClr val="008AB1"/>
                </a:solidFill>
                <a:uFillTx/>
                <a:latin typeface="Source Sans Pro Light" pitchFamily="34"/>
                <a:ea typeface="Source Sans Pro Light" pitchFamily="34"/>
              </a:rPr>
              <a:t> [N s /m]: environment, viscosity</a:t>
            </a:r>
          </a:p>
        </p:txBody>
      </p:sp>
      <p:cxnSp>
        <p:nvCxnSpPr>
          <p:cNvPr id="16" name="Connecteur droit avec flèche 15"/>
          <p:cNvCxnSpPr/>
          <p:nvPr/>
        </p:nvCxnSpPr>
        <p:spPr>
          <a:xfrm flipV="1">
            <a:off x="374327" y="1785073"/>
            <a:ext cx="0" cy="2103431"/>
          </a:xfrm>
          <a:prstGeom prst="straightConnector1">
            <a:avLst/>
          </a:prstGeom>
          <a:noFill/>
          <a:ln w="38103" cap="flat">
            <a:solidFill>
              <a:srgbClr val="008AB1"/>
            </a:solidFill>
            <a:prstDash val="solid"/>
            <a:miter/>
            <a:tailEnd type="arrow"/>
          </a:ln>
        </p:spPr>
      </p:cxnSp>
      <p:sp>
        <p:nvSpPr>
          <p:cNvPr id="17" name="Rectangle 16"/>
          <p:cNvSpPr/>
          <p:nvPr/>
        </p:nvSpPr>
        <p:spPr>
          <a:xfrm>
            <a:off x="-17117" y="1656572"/>
            <a:ext cx="39145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Z</a:t>
            </a:r>
            <a:endParaRPr lang="fr-FR" sz="3000" b="0" i="0" u="none" strike="noStrike" kern="1200" cap="none" spc="0" baseline="0">
              <a:solidFill>
                <a:srgbClr val="000000"/>
              </a:solidFill>
              <a:uFillTx/>
              <a:latin typeface="Calibri"/>
            </a:endParaRPr>
          </a:p>
        </p:txBody>
      </p:sp>
      <p:sp>
        <p:nvSpPr>
          <p:cNvPr id="22" name="Espace réservé du numéro de diapositive 21"/>
          <p:cNvSpPr>
            <a:spLocks noGrp="1"/>
          </p:cNvSpPr>
          <p:nvPr>
            <p:ph type="sldNum" sz="quarter" idx="8"/>
          </p:nvPr>
        </p:nvSpPr>
        <p:spPr/>
        <p:txBody>
          <a:bodyPr/>
          <a:lstStyle/>
          <a:p>
            <a:pPr lvl="0"/>
            <a:fld id="{076F6770-30F6-4909-B022-5A2181746AF4}" type="slidenum">
              <a:rPr lang="fr-FR" smtClean="0"/>
              <a:t>42</a:t>
            </a:fld>
            <a:endParaRPr lang="fr-FR"/>
          </a:p>
        </p:txBody>
      </p:sp>
      <p:sp>
        <p:nvSpPr>
          <p:cNvPr id="23" name="Rectangle 14"/>
          <p:cNvSpPr/>
          <p:nvPr/>
        </p:nvSpPr>
        <p:spPr>
          <a:xfrm>
            <a:off x="590940" y="1837913"/>
            <a:ext cx="828272" cy="1121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4" name="ZoneTexte 23"/>
              <p:cNvSpPr txBox="1"/>
              <p:nvPr/>
            </p:nvSpPr>
            <p:spPr>
              <a:xfrm>
                <a:off x="326073" y="832402"/>
                <a:ext cx="8035661" cy="64633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r>
                        <a:rPr lang="fr-FR" sz="3600" i="0">
                          <a:solidFill>
                            <a:srgbClr val="008AB1"/>
                          </a:solidFill>
                          <a:latin typeface="Cambria Math" panose="02040503050406030204" pitchFamily="18" charset="0"/>
                        </a:rPr>
                        <m:t>)</m:t>
                      </m:r>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4" name="ZoneTexte 23"/>
              <p:cNvSpPr txBox="1">
                <a:spLocks noRot="1" noChangeAspect="1" noMove="1" noResize="1" noEditPoints="1" noAdjustHandles="1" noChangeArrowheads="1" noChangeShapeType="1" noTextEdit="1"/>
              </p:cNvSpPr>
              <p:nvPr/>
            </p:nvSpPr>
            <p:spPr>
              <a:xfrm>
                <a:off x="326073" y="832402"/>
                <a:ext cx="8035661" cy="646331"/>
              </a:xfrm>
              <a:prstGeom prst="rect">
                <a:avLst/>
              </a:prstGeom>
              <a:blipFill>
                <a:blip r:embed="rId5"/>
                <a:stretch>
                  <a:fillRect/>
                </a:stretch>
              </a:blipFill>
              <a:ln cap="flat">
                <a:noFill/>
              </a:ln>
            </p:spPr>
            <p:txBody>
              <a:bodyPr/>
              <a:lstStyle/>
              <a:p>
                <a:r>
                  <a:rPr lang="fr-FR">
                    <a:noFill/>
                  </a:rPr>
                  <a:t> </a:t>
                </a:r>
              </a:p>
            </p:txBody>
          </p:sp>
        </mc:Fallback>
      </mc:AlternateContent>
      <p:sp>
        <p:nvSpPr>
          <p:cNvPr id="25" name="Ellipse 5"/>
          <p:cNvSpPr/>
          <p:nvPr/>
        </p:nvSpPr>
        <p:spPr>
          <a:xfrm>
            <a:off x="967702"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6" name="Ellipse 6"/>
          <p:cNvSpPr/>
          <p:nvPr/>
        </p:nvSpPr>
        <p:spPr>
          <a:xfrm>
            <a:off x="1068871"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27" name="Ellipse 7"/>
          <p:cNvSpPr/>
          <p:nvPr/>
        </p:nvSpPr>
        <p:spPr>
          <a:xfrm>
            <a:off x="2053784"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mc:AlternateContent xmlns:mc="http://schemas.openxmlformats.org/markup-compatibility/2006" xmlns:a14="http://schemas.microsoft.com/office/drawing/2010/main">
        <mc:Choice Requires="a14">
          <p:sp>
            <p:nvSpPr>
              <p:cNvPr id="28" name="Rectangle 27"/>
              <p:cNvSpPr/>
              <p:nvPr/>
            </p:nvSpPr>
            <p:spPr>
              <a:xfrm>
                <a:off x="837077" y="1521124"/>
                <a:ext cx="463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solidFill>
                            <a:srgbClr val="008AB1"/>
                          </a:solidFill>
                          <a:latin typeface="Cambria Math" panose="02040503050406030204" pitchFamily="18" charset="0"/>
                        </a:rPr>
                        <m:t>𝐹</m:t>
                      </m:r>
                      <m:r>
                        <a:rPr lang="fr-FR" baseline="-25000">
                          <a:solidFill>
                            <a:srgbClr val="008AB1"/>
                          </a:solidFill>
                          <a:latin typeface="Cambria Math" panose="02040503050406030204" pitchFamily="18" charset="0"/>
                        </a:rPr>
                        <m:t>0</m:t>
                      </m:r>
                    </m:oMath>
                  </m:oMathPara>
                </a14:m>
                <a:endParaRPr lang="fr-FR" dirty="0"/>
              </a:p>
            </p:txBody>
          </p:sp>
        </mc:Choice>
        <mc:Fallback xmlns="">
          <p:sp>
            <p:nvSpPr>
              <p:cNvPr id="28" name="Rectangle 27"/>
              <p:cNvSpPr>
                <a:spLocks noRot="1" noChangeAspect="1" noMove="1" noResize="1" noEditPoints="1" noAdjustHandles="1" noChangeArrowheads="1" noChangeShapeType="1" noTextEdit="1"/>
              </p:cNvSpPr>
              <p:nvPr/>
            </p:nvSpPr>
            <p:spPr>
              <a:xfrm>
                <a:off x="837077" y="1521124"/>
                <a:ext cx="463588" cy="369332"/>
              </a:xfrm>
              <a:prstGeom prst="rect">
                <a:avLst/>
              </a:prstGeom>
              <a:blipFill>
                <a:blip r:embed="rId6"/>
                <a:stretch>
                  <a:fillRect/>
                </a:stretch>
              </a:blipFill>
            </p:spPr>
            <p:txBody>
              <a:bodyPr/>
              <a:lstStyle/>
              <a:p>
                <a:r>
                  <a:rPr lang="fr-FR">
                    <a:noFill/>
                  </a:rPr>
                  <a:t> </a:t>
                </a:r>
              </a:p>
            </p:txBody>
          </p:sp>
        </mc:Fallback>
      </mc:AlternateContent>
      <p:cxnSp>
        <p:nvCxnSpPr>
          <p:cNvPr id="29" name="Connecteur droit avec flèche 12"/>
          <p:cNvCxnSpPr/>
          <p:nvPr/>
        </p:nvCxnSpPr>
        <p:spPr>
          <a:xfrm>
            <a:off x="1237884" y="1535851"/>
            <a:ext cx="0" cy="326897"/>
          </a:xfrm>
          <a:prstGeom prst="straightConnector1">
            <a:avLst/>
          </a:prstGeom>
          <a:noFill/>
          <a:ln w="28575" cap="flat">
            <a:solidFill>
              <a:srgbClr val="008AB1"/>
            </a:solidFill>
            <a:prstDash val="solid"/>
            <a:miter/>
            <a:headEnd type="triangle" w="med" len="med"/>
            <a:tailEnd type="triangle" w="med" len="med"/>
          </a:ln>
        </p:spPr>
      </p:cxnSp>
      <p:sp>
        <p:nvSpPr>
          <p:cNvPr id="30" name="Rectangle 29"/>
          <p:cNvSpPr/>
          <p:nvPr/>
        </p:nvSpPr>
        <p:spPr>
          <a:xfrm>
            <a:off x="826030" y="2922555"/>
            <a:ext cx="372218" cy="369332"/>
          </a:xfrm>
          <a:prstGeom prst="rect">
            <a:avLst/>
          </a:prstGeom>
        </p:spPr>
        <p:txBody>
          <a:bodyPr wrap="none">
            <a:spAutoFit/>
          </a:bodyPr>
          <a:lstStyle/>
          <a:p>
            <a:r>
              <a:rPr lang="fr-FR" dirty="0">
                <a:solidFill>
                  <a:schemeClr val="bg1"/>
                </a:solidFill>
                <a:latin typeface="Source Sans Pro Light" pitchFamily="34"/>
                <a:ea typeface="Source Sans Pro Light" pitchFamily="34"/>
              </a:rPr>
              <a:t>m</a:t>
            </a:r>
            <a:endParaRPr lang="fr-F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Arc 26"/>
          <p:cNvSpPr/>
          <p:nvPr/>
        </p:nvSpPr>
        <p:spPr>
          <a:xfrm rot="18886706">
            <a:off x="3478006" y="5876738"/>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alibri"/>
            </a:endParaRPr>
          </a:p>
        </p:txBody>
      </p:sp>
      <p:sp>
        <p:nvSpPr>
          <p:cNvPr id="3"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(Amplitude Modulation mode) – AM-AFM</a:t>
            </a:r>
          </a:p>
        </p:txBody>
      </p:sp>
      <p:pic>
        <p:nvPicPr>
          <p:cNvPr id="8" name="Picture 4" descr="Risultati immagini per spring ressort">
            <a:extLst>
              <a:ext uri="{FF2B5EF4-FFF2-40B4-BE49-F238E27FC236}">
                <a16:creationId xmlns:a16="http://schemas.microsoft.com/office/drawing/2014/main" id="{00000000-0000-0000-0000-000000000000}"/>
              </a:ext>
            </a:extLst>
          </p:cNvPr>
          <p:cNvPicPr>
            <a:picLocks noChangeAspect="1"/>
          </p:cNvPicPr>
          <p:nvPr/>
        </p:nvPicPr>
        <p:blipFill>
          <a:blip r:embed="rId3"/>
          <a:srcRect t="6151" b="6205"/>
          <a:stretch>
            <a:fillRect/>
          </a:stretch>
        </p:blipFill>
        <p:spPr>
          <a:xfrm>
            <a:off x="614577" y="1971025"/>
            <a:ext cx="795125" cy="919447"/>
          </a:xfrm>
          <a:prstGeom prst="rect">
            <a:avLst/>
          </a:prstGeom>
          <a:noFill/>
          <a:ln cap="flat">
            <a:noFill/>
          </a:ln>
        </p:spPr>
      </p:pic>
      <p:sp>
        <p:nvSpPr>
          <p:cNvPr id="9" name="Rectangle 7"/>
          <p:cNvSpPr/>
          <p:nvPr/>
        </p:nvSpPr>
        <p:spPr>
          <a:xfrm>
            <a:off x="795893" y="2877854"/>
            <a:ext cx="478935" cy="446117"/>
          </a:xfrm>
          <a:prstGeom prst="rect">
            <a:avLst/>
          </a:prstGeom>
          <a:solidFill>
            <a:srgbClr val="008AB1"/>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ZoneTexte 8"/>
          <p:cNvSpPr txBox="1"/>
          <p:nvPr/>
        </p:nvSpPr>
        <p:spPr>
          <a:xfrm>
            <a:off x="1395566" y="2836788"/>
            <a:ext cx="204703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Mass m [Kg]</a:t>
            </a:r>
          </a:p>
        </p:txBody>
      </p:sp>
      <p:pic>
        <p:nvPicPr>
          <p:cNvPr id="11"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1042416" y="2982233"/>
            <a:ext cx="464844" cy="2302952"/>
          </a:xfrm>
          <a:prstGeom prst="rect">
            <a:avLst/>
          </a:prstGeom>
          <a:noFill/>
          <a:ln cap="flat">
            <a:noFill/>
          </a:ln>
        </p:spPr>
      </p:pic>
      <p:cxnSp>
        <p:nvCxnSpPr>
          <p:cNvPr id="12" name="Connecteur droit avec flèche 10"/>
          <p:cNvCxnSpPr/>
          <p:nvPr/>
        </p:nvCxnSpPr>
        <p:spPr>
          <a:xfrm>
            <a:off x="1060530" y="3332366"/>
            <a:ext cx="0" cy="568921"/>
          </a:xfrm>
          <a:prstGeom prst="straightConnector1">
            <a:avLst/>
          </a:prstGeom>
          <a:noFill/>
          <a:ln w="28575" cap="flat">
            <a:solidFill>
              <a:srgbClr val="008AB1"/>
            </a:solidFill>
            <a:prstDash val="solid"/>
            <a:miter/>
            <a:headEnd type="arrow"/>
            <a:tailEnd type="arrow"/>
          </a:ln>
        </p:spPr>
      </p:cxnSp>
      <p:sp>
        <p:nvSpPr>
          <p:cNvPr id="13" name="Rectangle 11"/>
          <p:cNvSpPr/>
          <p:nvPr/>
        </p:nvSpPr>
        <p:spPr>
          <a:xfrm>
            <a:off x="1395566" y="3347289"/>
            <a:ext cx="2004520"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F</a:t>
            </a:r>
            <a:r>
              <a:rPr lang="fr-FR" sz="3000" b="0" i="0" u="none" strike="noStrike" kern="1200" cap="none" spc="0" baseline="-25000">
                <a:solidFill>
                  <a:srgbClr val="008AB1"/>
                </a:solidFill>
                <a:uFillTx/>
                <a:latin typeface="Source Sans Pro Light" pitchFamily="34"/>
                <a:ea typeface="Source Sans Pro Light" pitchFamily="34"/>
              </a:rPr>
              <a:t>interaction </a:t>
            </a:r>
            <a:r>
              <a:rPr lang="fr-FR" sz="3000" b="0" i="0" u="none" strike="noStrike" kern="1200" cap="none" spc="0" baseline="0">
                <a:solidFill>
                  <a:srgbClr val="008AB1"/>
                </a:solidFill>
                <a:uFillTx/>
                <a:latin typeface="Source Sans Pro Light" pitchFamily="34"/>
                <a:ea typeface="Source Sans Pro Light" pitchFamily="34"/>
              </a:rPr>
              <a:t>[N]</a:t>
            </a:r>
          </a:p>
        </p:txBody>
      </p:sp>
      <p:sp>
        <p:nvSpPr>
          <p:cNvPr id="15" name="ZoneTexte 13"/>
          <p:cNvSpPr txBox="1"/>
          <p:nvPr/>
        </p:nvSpPr>
        <p:spPr>
          <a:xfrm>
            <a:off x="1409703" y="2318744"/>
            <a:ext cx="2731770" cy="553998"/>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Stiffness k [N/m]</a:t>
            </a:r>
          </a:p>
        </p:txBody>
      </p:sp>
      <p:sp>
        <p:nvSpPr>
          <p:cNvPr id="16" name="Rectangle 14"/>
          <p:cNvSpPr/>
          <p:nvPr/>
        </p:nvSpPr>
        <p:spPr>
          <a:xfrm>
            <a:off x="1395566" y="1786499"/>
            <a:ext cx="6827257"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Damping </a:t>
            </a:r>
            <a:r>
              <a:rPr lang="el-GR" sz="3000" b="0" i="0" u="none" strike="noStrike" kern="1200" cap="none" spc="0" baseline="0" dirty="0">
                <a:solidFill>
                  <a:srgbClr val="008AB1"/>
                </a:solidFill>
                <a:uFillTx/>
                <a:latin typeface="Source Sans Pro Light" pitchFamily="34"/>
                <a:ea typeface="Source Sans Pro Light" pitchFamily="34"/>
              </a:rPr>
              <a:t>δ</a:t>
            </a:r>
            <a:r>
              <a:rPr lang="fr-FR" sz="3000" b="0" i="0" u="none" strike="noStrike" kern="1200" cap="none" spc="0" baseline="0" dirty="0">
                <a:solidFill>
                  <a:srgbClr val="008AB1"/>
                </a:solidFill>
                <a:uFillTx/>
                <a:latin typeface="Source Sans Pro Light" pitchFamily="34"/>
                <a:ea typeface="Source Sans Pro Light" pitchFamily="34"/>
              </a:rPr>
              <a:t> [N s /m]: environment, viscosity</a:t>
            </a:r>
          </a:p>
        </p:txBody>
      </p:sp>
      <p:cxnSp>
        <p:nvCxnSpPr>
          <p:cNvPr id="17" name="Connecteur droit avec flèche 15"/>
          <p:cNvCxnSpPr/>
          <p:nvPr/>
        </p:nvCxnSpPr>
        <p:spPr>
          <a:xfrm flipV="1">
            <a:off x="374327" y="1785073"/>
            <a:ext cx="0" cy="2103431"/>
          </a:xfrm>
          <a:prstGeom prst="straightConnector1">
            <a:avLst/>
          </a:prstGeom>
          <a:noFill/>
          <a:ln w="38103" cap="flat">
            <a:solidFill>
              <a:srgbClr val="008AB1"/>
            </a:solidFill>
            <a:prstDash val="solid"/>
            <a:miter/>
            <a:tailEnd type="arrow"/>
          </a:ln>
        </p:spPr>
      </p:cxnSp>
      <p:sp>
        <p:nvSpPr>
          <p:cNvPr id="18" name="Rectangle 16"/>
          <p:cNvSpPr/>
          <p:nvPr/>
        </p:nvSpPr>
        <p:spPr>
          <a:xfrm>
            <a:off x="-17117" y="1656572"/>
            <a:ext cx="391454"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a:solidFill>
                  <a:srgbClr val="008AB1"/>
                </a:solidFill>
                <a:uFillTx/>
                <a:latin typeface="Source Sans Pro Light" pitchFamily="34"/>
                <a:ea typeface="Source Sans Pro Light" pitchFamily="34"/>
              </a:rPr>
              <a:t>Z</a:t>
            </a:r>
            <a:endParaRPr lang="fr-FR" sz="3000" b="0" i="0" u="none" strike="noStrike" kern="1200" cap="none" spc="0" baseline="0">
              <a:solidFill>
                <a:srgbClr val="000000"/>
              </a:solidFill>
              <a:uFillTx/>
              <a:latin typeface="Calibri"/>
            </a:endParaRPr>
          </a:p>
        </p:txBody>
      </p:sp>
      <p:sp>
        <p:nvSpPr>
          <p:cNvPr id="19" name="Triangle isocèle 17"/>
          <p:cNvSpPr/>
          <p:nvPr/>
        </p:nvSpPr>
        <p:spPr>
          <a:xfrm rot="19514216" flipV="1">
            <a:off x="4700379" y="6046267"/>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20" name="Connecteur droit avec flèche 18"/>
          <p:cNvCxnSpPr/>
          <p:nvPr/>
        </p:nvCxnSpPr>
        <p:spPr>
          <a:xfrm flipH="1" flipV="1">
            <a:off x="4193767" y="5606323"/>
            <a:ext cx="397782" cy="658789"/>
          </a:xfrm>
          <a:prstGeom prst="straightConnector1">
            <a:avLst/>
          </a:prstGeom>
          <a:noFill/>
          <a:ln w="6345" cap="flat">
            <a:solidFill>
              <a:srgbClr val="008AB1"/>
            </a:solidFill>
            <a:prstDash val="solid"/>
            <a:miter/>
            <a:headEnd type="triangle" w="med" len="med"/>
            <a:tailEnd type="triangle" w="med" len="med"/>
          </a:ln>
        </p:spPr>
      </p:cxnSp>
      <mc:AlternateContent xmlns:mc="http://schemas.openxmlformats.org/markup-compatibility/2006" xmlns:a14="http://schemas.microsoft.com/office/drawing/2010/main">
        <mc:Choice Requires="a14">
          <p:sp>
            <p:nvSpPr>
              <p:cNvPr id="21" name="Rectangle 19"/>
              <p:cNvSpPr/>
              <p:nvPr/>
            </p:nvSpPr>
            <p:spPr>
              <a:xfrm>
                <a:off x="3985070" y="5734192"/>
                <a:ext cx="484428"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fr-FR" sz="3000" smtClean="0">
                          <a:solidFill>
                            <a:srgbClr val="008AB1"/>
                          </a:solidFill>
                        </a:rPr>
                        <m:t>A</m:t>
                      </m:r>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1" name="Rectangle 19"/>
              <p:cNvSpPr>
                <a:spLocks noRot="1" noChangeAspect="1" noMove="1" noResize="1" noEditPoints="1" noAdjustHandles="1" noChangeArrowheads="1" noChangeShapeType="1" noTextEdit="1"/>
              </p:cNvSpPr>
              <p:nvPr/>
            </p:nvSpPr>
            <p:spPr>
              <a:xfrm>
                <a:off x="3985070" y="5734192"/>
                <a:ext cx="484428" cy="553998"/>
              </a:xfrm>
              <a:prstGeom prst="rect">
                <a:avLst/>
              </a:prstGeom>
              <a:blipFill>
                <a:blip r:embed="rId5"/>
                <a:stretch>
                  <a:fillRect/>
                </a:stretch>
              </a:blipFill>
              <a:ln cap="flat">
                <a:noFill/>
                <a:prstDash val="solid"/>
              </a:ln>
            </p:spPr>
            <p:txBody>
              <a:bodyPr/>
              <a:lstStyle/>
              <a:p>
                <a:r>
                  <a:rPr lang="fr-FR">
                    <a:noFill/>
                  </a:rPr>
                  <a:t> </a:t>
                </a:r>
              </a:p>
            </p:txBody>
          </p:sp>
        </mc:Fallback>
      </mc:AlternateContent>
      <p:sp>
        <p:nvSpPr>
          <p:cNvPr id="22" name="Arc 20"/>
          <p:cNvSpPr/>
          <p:nvPr/>
        </p:nvSpPr>
        <p:spPr>
          <a:xfrm rot="9405778">
            <a:off x="3620829" y="3919366"/>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3" name="Triangle isocèle 21"/>
          <p:cNvSpPr/>
          <p:nvPr/>
        </p:nvSpPr>
        <p:spPr>
          <a:xfrm flipV="1">
            <a:off x="4346673" y="5606323"/>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4" name="Rectangle 22"/>
              <p:cNvSpPr/>
              <p:nvPr/>
            </p:nvSpPr>
            <p:spPr>
              <a:xfrm>
                <a:off x="7347999" y="3645539"/>
                <a:ext cx="1410707"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000" i="1" smtClean="0">
                          <a:solidFill>
                            <a:srgbClr val="008AB1"/>
                          </a:solidFill>
                          <a:latin typeface="Cambria Math" panose="02040503050406030204" pitchFamily="18" charset="0"/>
                        </a:rPr>
                        <m:t>𝐹</m:t>
                      </m:r>
                      <m:r>
                        <a:rPr lang="fr-FR" sz="3000" i="0" baseline="-25000">
                          <a:solidFill>
                            <a:srgbClr val="008AB1"/>
                          </a:solidFill>
                          <a:latin typeface="Cambria Math" panose="02040503050406030204" pitchFamily="18" charset="0"/>
                        </a:rPr>
                        <m:t>0</m:t>
                      </m:r>
                      <m:r>
                        <a:rPr lang="fr-FR" sz="3000" i="0">
                          <a:solidFill>
                            <a:srgbClr val="008AB1"/>
                          </a:solidFill>
                          <a:latin typeface="Cambria Math" panose="02040503050406030204" pitchFamily="18" charset="0"/>
                        </a:rPr>
                        <m:t>(</m:t>
                      </m:r>
                      <m:r>
                        <m:rPr>
                          <m:sty m:val="p"/>
                        </m:rPr>
                        <a:rPr lang="fr-FR" sz="3000" i="0">
                          <a:solidFill>
                            <a:srgbClr val="008AB1"/>
                          </a:solidFill>
                          <a:latin typeface="Cambria Math" panose="02040503050406030204" pitchFamily="18" charset="0"/>
                        </a:rPr>
                        <m:t>ω</m:t>
                      </m:r>
                      <m:r>
                        <a:rPr lang="fr-FR" sz="3000" i="1">
                          <a:solidFill>
                            <a:srgbClr val="008AB1"/>
                          </a:solidFill>
                          <a:latin typeface="Cambria Math" panose="02040503050406030204" pitchFamily="18" charset="0"/>
                        </a:rPr>
                        <m:t>𝑡</m:t>
                      </m:r>
                      <m:r>
                        <a:rPr lang="fr-FR" sz="3000" i="0">
                          <a:solidFill>
                            <a:srgbClr val="008AB1"/>
                          </a:solidFill>
                          <a:latin typeface="Cambria Math" panose="02040503050406030204" pitchFamily="18" charset="0"/>
                        </a:rPr>
                        <m:t>)</m:t>
                      </m:r>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4" name="Rectangle 22"/>
              <p:cNvSpPr>
                <a:spLocks noRot="1" noChangeAspect="1" noMove="1" noResize="1" noEditPoints="1" noAdjustHandles="1" noChangeArrowheads="1" noChangeShapeType="1" noTextEdit="1"/>
              </p:cNvSpPr>
              <p:nvPr/>
            </p:nvSpPr>
            <p:spPr>
              <a:xfrm>
                <a:off x="7347999" y="3645539"/>
                <a:ext cx="1410707" cy="553998"/>
              </a:xfrm>
              <a:prstGeom prst="rect">
                <a:avLst/>
              </a:prstGeom>
              <a:blipFill>
                <a:blip r:embed="rId6"/>
                <a:stretch>
                  <a:fillRect/>
                </a:stretch>
              </a:blipFill>
              <a:ln cap="flat">
                <a:noFill/>
                <a:prstDash val="solid"/>
              </a:ln>
            </p:spPr>
            <p:txBody>
              <a:bodyPr/>
              <a:lstStyle/>
              <a:p>
                <a:r>
                  <a:rPr lang="fr-FR">
                    <a:noFill/>
                  </a:rPr>
                  <a:t> </a:t>
                </a:r>
              </a:p>
            </p:txBody>
          </p:sp>
        </mc:Fallback>
      </mc:AlternateContent>
      <p:sp>
        <p:nvSpPr>
          <p:cNvPr id="25" name="Rectangle 23"/>
          <p:cNvSpPr/>
          <p:nvPr/>
        </p:nvSpPr>
        <p:spPr>
          <a:xfrm rot="19980872">
            <a:off x="5545845" y="4653197"/>
            <a:ext cx="1480093"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6" name="Rectangle 24"/>
          <p:cNvSpPr/>
          <p:nvPr/>
        </p:nvSpPr>
        <p:spPr>
          <a:xfrm rot="19840096">
            <a:off x="6763451" y="4040351"/>
            <a:ext cx="576062" cy="672852"/>
          </a:xfrm>
          <a:prstGeom prst="rect">
            <a:avLst/>
          </a:prstGeom>
          <a:solidFill>
            <a:srgbClr val="008AB1"/>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27" name="Connecteur droit avec flèche 25"/>
          <p:cNvCxnSpPr/>
          <p:nvPr/>
        </p:nvCxnSpPr>
        <p:spPr>
          <a:xfrm flipH="1" flipV="1">
            <a:off x="7043426" y="3451668"/>
            <a:ext cx="831820" cy="1381905"/>
          </a:xfrm>
          <a:prstGeom prst="straightConnector1">
            <a:avLst/>
          </a:prstGeom>
          <a:noFill/>
          <a:ln w="57150" cap="flat">
            <a:solidFill>
              <a:srgbClr val="008AB1"/>
            </a:solidFill>
            <a:prstDash val="solid"/>
            <a:miter/>
            <a:headEnd type="triangle" w="med" len="med"/>
            <a:tailEnd type="triangle" w="med" len="med"/>
          </a:ln>
        </p:spPr>
      </p:cxnSp>
      <mc:AlternateContent xmlns:mc="http://schemas.openxmlformats.org/markup-compatibility/2006" xmlns:a14="http://schemas.microsoft.com/office/drawing/2010/main">
        <mc:Choice Requires="a14">
          <p:sp>
            <p:nvSpPr>
              <p:cNvPr id="28" name="ZoneTexte 46"/>
              <p:cNvSpPr txBox="1"/>
              <p:nvPr/>
            </p:nvSpPr>
            <p:spPr>
              <a:xfrm>
                <a:off x="1023908" y="5376946"/>
                <a:ext cx="1882695"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r>
                            <m:rPr>
                              <m:sty m:val="p"/>
                            </m:rPr>
                            <a:rPr lang="fr-FR" sz="3000">
                              <a:solidFill>
                                <a:srgbClr val="008AB1"/>
                              </a:solidFill>
                              <a:latin typeface="Cambria Math" panose="02040503050406030204" pitchFamily="18" charset="0"/>
                            </a:rPr>
                            <m:t>ω</m:t>
                          </m:r>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28" name="ZoneTexte 46"/>
              <p:cNvSpPr txBox="1">
                <a:spLocks noRot="1" noChangeAspect="1" noMove="1" noResize="1" noEditPoints="1" noAdjustHandles="1" noChangeArrowheads="1" noChangeShapeType="1" noTextEdit="1"/>
              </p:cNvSpPr>
              <p:nvPr/>
            </p:nvSpPr>
            <p:spPr>
              <a:xfrm>
                <a:off x="1023908" y="5376946"/>
                <a:ext cx="1882695" cy="1456361"/>
              </a:xfrm>
              <a:prstGeom prst="rect">
                <a:avLst/>
              </a:prstGeom>
              <a:blipFill>
                <a:blip r:embed="rId7"/>
                <a:stretch>
                  <a:fillRect/>
                </a:stretch>
              </a:blipFill>
              <a:ln cap="flat">
                <a:noFill/>
              </a:ln>
            </p:spPr>
            <p:txBody>
              <a:bodyPr/>
              <a:lstStyle/>
              <a:p>
                <a:r>
                  <a:rPr lang="fr-FR">
                    <a:noFill/>
                  </a:rPr>
                  <a:t> </a:t>
                </a:r>
              </a:p>
            </p:txBody>
          </p:sp>
        </mc:Fallback>
      </mc:AlternateContent>
      <p:sp>
        <p:nvSpPr>
          <p:cNvPr id="29" name="Rectangle 47"/>
          <p:cNvSpPr/>
          <p:nvPr/>
        </p:nvSpPr>
        <p:spPr>
          <a:xfrm>
            <a:off x="357951" y="4912101"/>
            <a:ext cx="3520961" cy="55399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Source Sans Pro Light" pitchFamily="34"/>
                <a:ea typeface="Source Sans Pro Light" pitchFamily="34"/>
              </a:rPr>
              <a:t>Resonance </a:t>
            </a:r>
            <a:r>
              <a:rPr lang="fr-FR" sz="3000" b="0" i="0" u="none" strike="noStrike" kern="1200" cap="none" spc="0" baseline="0" dirty="0" err="1">
                <a:solidFill>
                  <a:srgbClr val="008AB1"/>
                </a:solidFill>
                <a:uFillTx/>
                <a:latin typeface="Source Sans Pro Light" pitchFamily="34"/>
                <a:ea typeface="Source Sans Pro Light" pitchFamily="34"/>
              </a:rPr>
              <a:t>frequency</a:t>
            </a:r>
            <a:endParaRPr lang="fr-FR" sz="3000" b="0" i="0" u="none" strike="noStrike" kern="1200" cap="none" spc="0" baseline="0" dirty="0">
              <a:solidFill>
                <a:srgbClr val="008AB1"/>
              </a:solidFill>
              <a:uFillTx/>
              <a:latin typeface="Source Sans Pro Light" pitchFamily="34"/>
              <a:ea typeface="Source Sans Pro Light" pitchFamily="34"/>
            </a:endParaRPr>
          </a:p>
        </p:txBody>
      </p:sp>
      <p:sp>
        <p:nvSpPr>
          <p:cNvPr id="34" name="Espace réservé du numéro de diapositive 33"/>
          <p:cNvSpPr>
            <a:spLocks noGrp="1"/>
          </p:cNvSpPr>
          <p:nvPr>
            <p:ph type="sldNum" sz="quarter" idx="8"/>
          </p:nvPr>
        </p:nvSpPr>
        <p:spPr/>
        <p:txBody>
          <a:bodyPr/>
          <a:lstStyle/>
          <a:p>
            <a:pPr lvl="0"/>
            <a:fld id="{076F6770-30F6-4909-B022-5A2181746AF4}" type="slidenum">
              <a:rPr lang="fr-FR" smtClean="0"/>
              <a:t>43</a:t>
            </a:fld>
            <a:endParaRPr lang="fr-FR"/>
          </a:p>
        </p:txBody>
      </p:sp>
      <p:sp>
        <p:nvSpPr>
          <p:cNvPr id="35" name="Rectangle 14"/>
          <p:cNvSpPr/>
          <p:nvPr/>
        </p:nvSpPr>
        <p:spPr>
          <a:xfrm>
            <a:off x="590940" y="1837913"/>
            <a:ext cx="828272" cy="112132"/>
          </a:xfrm>
          <a:prstGeom prst="rect">
            <a:avLst/>
          </a:pr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36" name="ZoneTexte 35"/>
              <p:cNvSpPr txBox="1"/>
              <p:nvPr/>
            </p:nvSpPr>
            <p:spPr>
              <a:xfrm>
                <a:off x="326073" y="832402"/>
                <a:ext cx="8035661" cy="64633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r>
                        <a:rPr lang="fr-FR" sz="3600" i="0">
                          <a:solidFill>
                            <a:srgbClr val="008AB1"/>
                          </a:solidFill>
                          <a:latin typeface="Cambria Math" panose="02040503050406030204" pitchFamily="18" charset="0"/>
                        </a:rPr>
                        <m:t>)</m:t>
                      </m:r>
                    </m:oMath>
                  </m:oMathPara>
                </a14:m>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36" name="ZoneTexte 35"/>
              <p:cNvSpPr txBox="1">
                <a:spLocks noRot="1" noChangeAspect="1" noMove="1" noResize="1" noEditPoints="1" noAdjustHandles="1" noChangeArrowheads="1" noChangeShapeType="1" noTextEdit="1"/>
              </p:cNvSpPr>
              <p:nvPr/>
            </p:nvSpPr>
            <p:spPr>
              <a:xfrm>
                <a:off x="326073" y="832402"/>
                <a:ext cx="8035661" cy="646331"/>
              </a:xfrm>
              <a:prstGeom prst="rect">
                <a:avLst/>
              </a:prstGeom>
              <a:blipFill>
                <a:blip r:embed="rId8"/>
                <a:stretch>
                  <a:fillRect/>
                </a:stretch>
              </a:blipFill>
              <a:ln cap="flat">
                <a:noFill/>
              </a:ln>
            </p:spPr>
            <p:txBody>
              <a:bodyPr/>
              <a:lstStyle/>
              <a:p>
                <a:r>
                  <a:rPr lang="fr-FR">
                    <a:noFill/>
                  </a:rPr>
                  <a:t> </a:t>
                </a:r>
              </a:p>
            </p:txBody>
          </p:sp>
        </mc:Fallback>
      </mc:AlternateContent>
      <p:sp>
        <p:nvSpPr>
          <p:cNvPr id="37" name="Ellipse 5"/>
          <p:cNvSpPr/>
          <p:nvPr/>
        </p:nvSpPr>
        <p:spPr>
          <a:xfrm>
            <a:off x="967702"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8" name="Ellipse 6"/>
          <p:cNvSpPr/>
          <p:nvPr/>
        </p:nvSpPr>
        <p:spPr>
          <a:xfrm>
            <a:off x="1068871"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39" name="Ellipse 7"/>
          <p:cNvSpPr/>
          <p:nvPr/>
        </p:nvSpPr>
        <p:spPr>
          <a:xfrm>
            <a:off x="2053784" y="955928"/>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mc:AlternateContent xmlns:mc="http://schemas.openxmlformats.org/markup-compatibility/2006" xmlns:a14="http://schemas.microsoft.com/office/drawing/2010/main">
        <mc:Choice Requires="a14">
          <p:sp>
            <p:nvSpPr>
              <p:cNvPr id="40" name="Rectangle 39"/>
              <p:cNvSpPr/>
              <p:nvPr/>
            </p:nvSpPr>
            <p:spPr>
              <a:xfrm>
                <a:off x="837077" y="1521124"/>
                <a:ext cx="4635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a:solidFill>
                            <a:srgbClr val="008AB1"/>
                          </a:solidFill>
                          <a:latin typeface="Cambria Math" panose="02040503050406030204" pitchFamily="18" charset="0"/>
                        </a:rPr>
                        <m:t>𝐹</m:t>
                      </m:r>
                      <m:r>
                        <a:rPr lang="fr-FR" baseline="-25000">
                          <a:solidFill>
                            <a:srgbClr val="008AB1"/>
                          </a:solidFill>
                          <a:latin typeface="Cambria Math" panose="02040503050406030204" pitchFamily="18" charset="0"/>
                        </a:rPr>
                        <m:t>0</m:t>
                      </m:r>
                    </m:oMath>
                  </m:oMathPara>
                </a14:m>
                <a:endParaRPr lang="fr-FR" dirty="0"/>
              </a:p>
            </p:txBody>
          </p:sp>
        </mc:Choice>
        <mc:Fallback xmlns="">
          <p:sp>
            <p:nvSpPr>
              <p:cNvPr id="40" name="Rectangle 39"/>
              <p:cNvSpPr>
                <a:spLocks noRot="1" noChangeAspect="1" noMove="1" noResize="1" noEditPoints="1" noAdjustHandles="1" noChangeArrowheads="1" noChangeShapeType="1" noTextEdit="1"/>
              </p:cNvSpPr>
              <p:nvPr/>
            </p:nvSpPr>
            <p:spPr>
              <a:xfrm>
                <a:off x="837077" y="1521124"/>
                <a:ext cx="463588" cy="369332"/>
              </a:xfrm>
              <a:prstGeom prst="rect">
                <a:avLst/>
              </a:prstGeom>
              <a:blipFill>
                <a:blip r:embed="rId9"/>
                <a:stretch>
                  <a:fillRect/>
                </a:stretch>
              </a:blipFill>
            </p:spPr>
            <p:txBody>
              <a:bodyPr/>
              <a:lstStyle/>
              <a:p>
                <a:r>
                  <a:rPr lang="fr-FR">
                    <a:noFill/>
                  </a:rPr>
                  <a:t> </a:t>
                </a:r>
              </a:p>
            </p:txBody>
          </p:sp>
        </mc:Fallback>
      </mc:AlternateContent>
      <p:cxnSp>
        <p:nvCxnSpPr>
          <p:cNvPr id="41" name="Connecteur droit avec flèche 12"/>
          <p:cNvCxnSpPr/>
          <p:nvPr/>
        </p:nvCxnSpPr>
        <p:spPr>
          <a:xfrm>
            <a:off x="1237884" y="1535851"/>
            <a:ext cx="0" cy="326897"/>
          </a:xfrm>
          <a:prstGeom prst="straightConnector1">
            <a:avLst/>
          </a:prstGeom>
          <a:noFill/>
          <a:ln w="28575" cap="flat">
            <a:solidFill>
              <a:srgbClr val="008AB1"/>
            </a:solidFill>
            <a:prstDash val="solid"/>
            <a:miter/>
            <a:headEnd type="triangle" w="med" len="med"/>
            <a:tailEnd type="triangle" w="med" len="med"/>
          </a:ln>
        </p:spPr>
      </p:cxnSp>
      <p:sp>
        <p:nvSpPr>
          <p:cNvPr id="42" name="Rectangle 41"/>
          <p:cNvSpPr/>
          <p:nvPr/>
        </p:nvSpPr>
        <p:spPr>
          <a:xfrm>
            <a:off x="826030" y="2922555"/>
            <a:ext cx="372218" cy="369332"/>
          </a:xfrm>
          <a:prstGeom prst="rect">
            <a:avLst/>
          </a:prstGeom>
        </p:spPr>
        <p:txBody>
          <a:bodyPr wrap="none">
            <a:spAutoFit/>
          </a:bodyPr>
          <a:lstStyle/>
          <a:p>
            <a:r>
              <a:rPr lang="fr-FR" dirty="0">
                <a:solidFill>
                  <a:schemeClr val="bg1"/>
                </a:solidFill>
                <a:latin typeface="Source Sans Pro Light" pitchFamily="34"/>
                <a:ea typeface="Source Sans Pro Light" pitchFamily="34"/>
              </a:rPr>
              <a:t>m</a:t>
            </a:r>
            <a:endParaRPr lang="fr-FR"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2"/>
              <p:cNvSpPr txBox="1"/>
              <p:nvPr/>
            </p:nvSpPr>
            <p:spPr>
              <a:xfrm>
                <a:off x="193359" y="960586"/>
                <a:ext cx="8750615" cy="49223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4000" b="0" i="1" u="none" strike="noStrike" kern="1200" cap="none" spc="0" baseline="0" dirty="0" smtClean="0">
                  <a:solidFill>
                    <a:srgbClr val="008AB1"/>
                  </a:solidFill>
                  <a:uFillTx/>
                  <a:latin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4000" b="0" i="1" u="none" strike="noStrike" kern="1200" cap="none" spc="0" baseline="0" dirty="0">
                  <a:solidFill>
                    <a:srgbClr val="008AB1"/>
                  </a:solidFill>
                  <a:uFillTx/>
                  <a:latin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4000" b="0" i="0" u="none" strike="noStrike" kern="1200" cap="none" spc="0" baseline="0" dirty="0" smtClean="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4000" dirty="0">
                  <a:solidFill>
                    <a:srgbClr val="008AB1"/>
                  </a:solidFill>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40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 xmlns:m="http://schemas.openxmlformats.org/officeDocument/2006/math">
                    <m:r>
                      <a:rPr lang="fr-FR" sz="3000" smtClean="0">
                        <a:solidFill>
                          <a:srgbClr val="008AB1"/>
                        </a:solidFill>
                        <a:latin typeface="Cambria Math" panose="02040503050406030204" pitchFamily="18" charset="0"/>
                        <a:ea typeface="Cambria Math" panose="02040503050406030204" pitchFamily="18" charset="0"/>
                      </a:rPr>
                      <m:t> </m:t>
                    </m:r>
                    <m:r>
                      <a:rPr lang="fr-FR" sz="3000" i="1">
                        <a:solidFill>
                          <a:srgbClr val="008AB1"/>
                        </a:solidFill>
                        <a:latin typeface="Cambria Math" panose="02040503050406030204" pitchFamily="18" charset="0"/>
                        <a:ea typeface="Cambria Math" panose="02040503050406030204" pitchFamily="18" charset="0"/>
                      </a:rPr>
                      <m:t>𝑠𝑜𝑙𝑢𝑡𝑖𝑜𝑛</m:t>
                    </m:r>
                    <m:r>
                      <a:rPr lang="fr-FR" sz="3000" i="0">
                        <a:solidFill>
                          <a:srgbClr val="008AB1"/>
                        </a:solidFill>
                        <a:latin typeface="Cambria Math" panose="02040503050406030204" pitchFamily="18" charset="0"/>
                        <a:ea typeface="Cambria Math" panose="02040503050406030204" pitchFamily="18" charset="0"/>
                      </a:rPr>
                      <m:t>: </m:t>
                    </m:r>
                    <m:r>
                      <a:rPr lang="fr-FR" sz="3000" i="1">
                        <a:solidFill>
                          <a:srgbClr val="008AB1"/>
                        </a:solidFill>
                        <a:latin typeface="Cambria Math" panose="02040503050406030204" pitchFamily="18" charset="0"/>
                        <a:ea typeface="Cambria Math" panose="02040503050406030204" pitchFamily="18" charset="0"/>
                      </a:rPr>
                      <m:t>𝑧</m:t>
                    </m:r>
                  </m:oMath>
                </a14:m>
                <a:r>
                  <a:rPr lang="fr-FR" sz="3000" b="0" i="0" u="none" strike="noStrike" kern="1200" cap="none" spc="0" baseline="0" dirty="0">
                    <a:solidFill>
                      <a:srgbClr val="008AB1"/>
                    </a:solidFill>
                    <a:uFillTx/>
                    <a:latin typeface="Cambria Math" panose="02040503050406030204" pitchFamily="18" charset="0"/>
                    <a:ea typeface="Cambria Math" panose="02040503050406030204" pitchFamily="18" charset="0"/>
                  </a:rPr>
                  <a:t> = </a:t>
                </a:r>
                <a14:m>
                  <m:oMath xmlns:m="http://schemas.openxmlformats.org/officeDocument/2006/math">
                    <m:r>
                      <a:rPr lang="fr-FR" sz="3000" i="1">
                        <a:solidFill>
                          <a:srgbClr val="008AB1"/>
                        </a:solidFill>
                        <a:latin typeface="Cambria Math" panose="02040503050406030204" pitchFamily="18" charset="0"/>
                        <a:ea typeface="Cambria Math" panose="02040503050406030204" pitchFamily="18" charset="0"/>
                      </a:rPr>
                      <m:t>𝑧</m:t>
                    </m:r>
                    <m:r>
                      <a:rPr lang="fr-FR" sz="3000" i="0" baseline="-25000">
                        <a:solidFill>
                          <a:srgbClr val="008AB1"/>
                        </a:solidFill>
                        <a:latin typeface="Cambria Math" panose="02040503050406030204" pitchFamily="18" charset="0"/>
                        <a:ea typeface="Cambria Math" panose="02040503050406030204" pitchFamily="18" charset="0"/>
                      </a:rPr>
                      <m:t>0</m:t>
                    </m:r>
                    <m:r>
                      <a:rPr lang="fr-FR" sz="3000" i="1">
                        <a:solidFill>
                          <a:srgbClr val="008AB1"/>
                        </a:solidFill>
                        <a:latin typeface="Cambria Math" panose="02040503050406030204" pitchFamily="18" charset="0"/>
                        <a:ea typeface="Cambria Math" panose="02040503050406030204" pitchFamily="18" charset="0"/>
                      </a:rPr>
                      <m:t>𝑒</m:t>
                    </m:r>
                    <m:r>
                      <a:rPr lang="fr-FR" sz="3000" i="1" baseline="30000">
                        <a:solidFill>
                          <a:srgbClr val="008AB1"/>
                        </a:solidFill>
                        <a:latin typeface="Cambria Math" panose="02040503050406030204" pitchFamily="18" charset="0"/>
                        <a:ea typeface="Cambria Math" panose="02040503050406030204" pitchFamily="18" charset="0"/>
                      </a:rPr>
                      <m:t>𝑖</m:t>
                    </m:r>
                    <m:r>
                      <m:rPr>
                        <m:sty m:val="p"/>
                      </m:rPr>
                      <a:rPr lang="fr-FR" sz="3000" i="0" baseline="30000">
                        <a:solidFill>
                          <a:srgbClr val="008AB1"/>
                        </a:solidFill>
                        <a:latin typeface="Cambria Math" panose="02040503050406030204" pitchFamily="18" charset="0"/>
                        <a:ea typeface="Cambria Math" panose="02040503050406030204" pitchFamily="18" charset="0"/>
                      </a:rPr>
                      <m:t>ω</m:t>
                    </m:r>
                    <m:r>
                      <a:rPr lang="fr-FR" sz="3000" i="1" baseline="30000">
                        <a:solidFill>
                          <a:srgbClr val="008AB1"/>
                        </a:solidFill>
                        <a:latin typeface="Cambria Math" panose="02040503050406030204" pitchFamily="18" charset="0"/>
                        <a:ea typeface="Cambria Math" panose="02040503050406030204" pitchFamily="18" charset="0"/>
                      </a:rPr>
                      <m:t>𝑡</m:t>
                    </m:r>
                  </m:oMath>
                </a14:m>
                <a:r>
                  <a:rPr lang="fr-FR" sz="3000" b="0" i="0" u="none" strike="noStrike" kern="1200" cap="none" spc="0" baseline="30000" dirty="0">
                    <a:solidFill>
                      <a:srgbClr val="008AB1"/>
                    </a:solidFill>
                    <a:uFillTx/>
                    <a:latin typeface="Cambria Math" panose="02040503050406030204" pitchFamily="18" charset="0"/>
                    <a:ea typeface="Cambria Math" panose="02040503050406030204" pitchFamily="18" charset="0"/>
                  </a:rPr>
                  <a:t> </a:t>
                </a:r>
                <a:r>
                  <a:rPr lang="fr-FR" sz="3000" b="0" i="0" u="none" strike="noStrike" kern="1200" cap="none" spc="0" baseline="0" dirty="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r>
                      <a:rPr lang="fr-FR" sz="3000" i="1">
                        <a:solidFill>
                          <a:srgbClr val="008AB1"/>
                        </a:solidFill>
                        <a:latin typeface="Cambria Math" panose="02040503050406030204" pitchFamily="18" charset="0"/>
                        <a:ea typeface="Cambria Math" panose="02040503050406030204" pitchFamily="18" charset="0"/>
                      </a:rPr>
                      <m:t>𝑧</m:t>
                    </m:r>
                    <m:r>
                      <a:rPr lang="fr-FR" sz="3000" i="0" baseline="-25000">
                        <a:solidFill>
                          <a:srgbClr val="008AB1"/>
                        </a:solidFill>
                        <a:latin typeface="Cambria Math" panose="02040503050406030204" pitchFamily="18" charset="0"/>
                        <a:ea typeface="Cambria Math" panose="02040503050406030204" pitchFamily="18" charset="0"/>
                      </a:rPr>
                      <m:t>0</m:t>
                    </m:r>
                  </m:oMath>
                </a14:m>
                <a:r>
                  <a:rPr lang="fr-FR" sz="3000" b="0" i="0" u="none" strike="noStrike" kern="1200" cap="none" spc="0" baseline="30000" dirty="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d>
                      <m:dPr>
                        <m:ctrlPr>
                          <a:rPr lang="fr-FR" sz="3000" i="1">
                            <a:solidFill>
                              <a:srgbClr val="008AB1"/>
                            </a:solidFill>
                            <a:latin typeface="Cambria Math" panose="02040503050406030204" pitchFamily="18" charset="0"/>
                            <a:ea typeface="Cambria Math" panose="02040503050406030204" pitchFamily="18" charset="0"/>
                          </a:rPr>
                        </m:ctrlPr>
                      </m:dPr>
                      <m:e>
                        <m:r>
                          <m:rPr>
                            <m:sty m:val="p"/>
                          </m:rPr>
                          <a:rPr lang="fr-FR" sz="3000">
                            <a:solidFill>
                              <a:srgbClr val="008AB1"/>
                            </a:solidFill>
                            <a:latin typeface="Cambria Math" panose="02040503050406030204" pitchFamily="18" charset="0"/>
                            <a:ea typeface="Cambria Math" panose="02040503050406030204" pitchFamily="18" charset="0"/>
                          </a:rPr>
                          <m:t>cos</m:t>
                        </m:r>
                        <m:d>
                          <m:dPr>
                            <m:ctrlPr>
                              <a:rPr lang="fr-FR" sz="3000" i="1">
                                <a:solidFill>
                                  <a:srgbClr val="008AB1"/>
                                </a:solidFill>
                                <a:latin typeface="Cambria Math" panose="02040503050406030204" pitchFamily="18" charset="0"/>
                                <a:ea typeface="Cambria Math" panose="02040503050406030204" pitchFamily="18" charset="0"/>
                              </a:rPr>
                            </m:ctrlPr>
                          </m:dPr>
                          <m:e>
                            <m:r>
                              <m:rPr>
                                <m:sty m:val="p"/>
                              </m:rPr>
                              <a:rPr lang="fr-FR" sz="3000" i="0">
                                <a:solidFill>
                                  <a:srgbClr val="008AB1"/>
                                </a:solidFill>
                                <a:latin typeface="Cambria Math" panose="02040503050406030204" pitchFamily="18" charset="0"/>
                                <a:ea typeface="Cambria Math" panose="02040503050406030204" pitchFamily="18" charset="0"/>
                              </a:rPr>
                              <m:t>ω</m:t>
                            </m:r>
                            <m:r>
                              <a:rPr lang="fr-FR" sz="3000" i="1">
                                <a:solidFill>
                                  <a:srgbClr val="008AB1"/>
                                </a:solidFill>
                                <a:latin typeface="Cambria Math" panose="02040503050406030204" pitchFamily="18" charset="0"/>
                                <a:ea typeface="Cambria Math" panose="02040503050406030204" pitchFamily="18" charset="0"/>
                              </a:rPr>
                              <m:t>𝑡</m:t>
                            </m:r>
                          </m:e>
                        </m:d>
                        <m:r>
                          <a:rPr lang="fr-FR" sz="3000" i="0">
                            <a:solidFill>
                              <a:srgbClr val="008AB1"/>
                            </a:solidFill>
                            <a:latin typeface="Cambria Math" panose="02040503050406030204" pitchFamily="18" charset="0"/>
                            <a:ea typeface="Cambria Math" panose="02040503050406030204" pitchFamily="18" charset="0"/>
                          </a:rPr>
                          <m:t>+</m:t>
                        </m:r>
                        <m:r>
                          <m:rPr>
                            <m:sty m:val="p"/>
                          </m:rPr>
                          <a:rPr lang="fr-FR" sz="3000" i="0">
                            <a:solidFill>
                              <a:srgbClr val="008AB1"/>
                            </a:solidFill>
                            <a:latin typeface="Cambria Math" panose="02040503050406030204" pitchFamily="18" charset="0"/>
                            <a:ea typeface="Cambria Math" panose="02040503050406030204" pitchFamily="18" charset="0"/>
                          </a:rPr>
                          <m:t>i</m:t>
                        </m:r>
                        <m:r>
                          <a:rPr lang="fr-FR" sz="3000" i="0">
                            <a:solidFill>
                              <a:srgbClr val="008AB1"/>
                            </a:solidFill>
                            <a:latin typeface="Cambria Math" panose="02040503050406030204" pitchFamily="18" charset="0"/>
                            <a:ea typeface="Cambria Math" panose="02040503050406030204" pitchFamily="18" charset="0"/>
                          </a:rPr>
                          <m:t> </m:t>
                        </m:r>
                        <m:r>
                          <m:rPr>
                            <m:sty m:val="p"/>
                          </m:rPr>
                          <a:rPr lang="fr-FR" sz="3000" i="0">
                            <a:solidFill>
                              <a:srgbClr val="008AB1"/>
                            </a:solidFill>
                            <a:latin typeface="Cambria Math" panose="02040503050406030204" pitchFamily="18" charset="0"/>
                            <a:ea typeface="Cambria Math" panose="02040503050406030204" pitchFamily="18" charset="0"/>
                          </a:rPr>
                          <m:t>sin</m:t>
                        </m:r>
                        <m:d>
                          <m:dPr>
                            <m:ctrlPr>
                              <a:rPr lang="fr-FR" sz="3000" i="1">
                                <a:solidFill>
                                  <a:srgbClr val="008AB1"/>
                                </a:solidFill>
                                <a:latin typeface="Cambria Math" panose="02040503050406030204" pitchFamily="18" charset="0"/>
                                <a:ea typeface="Cambria Math" panose="02040503050406030204" pitchFamily="18" charset="0"/>
                              </a:rPr>
                            </m:ctrlPr>
                          </m:dPr>
                          <m:e>
                            <m:r>
                              <m:rPr>
                                <m:sty m:val="p"/>
                              </m:rPr>
                              <a:rPr lang="fr-FR" sz="3000" i="0">
                                <a:solidFill>
                                  <a:srgbClr val="008AB1"/>
                                </a:solidFill>
                                <a:latin typeface="Cambria Math" panose="02040503050406030204" pitchFamily="18" charset="0"/>
                                <a:ea typeface="Cambria Math" panose="02040503050406030204" pitchFamily="18" charset="0"/>
                              </a:rPr>
                              <m:t>ω</m:t>
                            </m:r>
                            <m:r>
                              <a:rPr lang="fr-FR" sz="3000" i="1">
                                <a:solidFill>
                                  <a:srgbClr val="008AB1"/>
                                </a:solidFill>
                                <a:latin typeface="Cambria Math" panose="02040503050406030204" pitchFamily="18" charset="0"/>
                                <a:ea typeface="Cambria Math" panose="02040503050406030204" pitchFamily="18" charset="0"/>
                              </a:rPr>
                              <m:t>𝑡</m:t>
                            </m:r>
                          </m:e>
                        </m:d>
                      </m:e>
                    </m:d>
                  </m:oMath>
                </a14:m>
                <a:endParaRPr lang="fr-FR" sz="30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b="0" i="0" u="none" strike="noStrike" kern="1200" cap="none" spc="0" baseline="30000" dirty="0">
                  <a:solidFill>
                    <a:srgbClr val="008AB1"/>
                  </a:solidFill>
                  <a:uFillTx/>
                  <a:latin typeface="Source Sans Pro Light" pitchFamily="34"/>
                  <a:ea typeface="Source Sans Pro Light" pitchFamily="34"/>
                </a:endParaRPr>
              </a:p>
              <a:p>
                <a:pPr lvl="0">
                  <a:defRPr sz="1800" b="0" i="0" u="none" strike="noStrike" kern="0" cap="none" spc="0" baseline="0">
                    <a:solidFill>
                      <a:srgbClr val="000000"/>
                    </a:solidFill>
                    <a:uFillTx/>
                  </a:defRPr>
                </a:pPr>
                <a14:m>
                  <m:oMath xmlns:m="http://schemas.openxmlformats.org/officeDocument/2006/math">
                    <m:r>
                      <a:rPr lang="fr-FR" sz="3000" b="0" i="0" smtClean="0">
                        <a:solidFill>
                          <a:srgbClr val="008AB1"/>
                        </a:solidFill>
                        <a:latin typeface="Cambria Math" panose="02040503050406030204" pitchFamily="18" charset="0"/>
                      </a:rPr>
                      <m:t> </m:t>
                    </m:r>
                    <m:r>
                      <m:rPr>
                        <m:sty m:val="p"/>
                      </m:rPr>
                      <a:rPr lang="fr-FR" sz="3000" i="0" smtClean="0">
                        <a:solidFill>
                          <a:srgbClr val="008AB1"/>
                        </a:solidFill>
                        <a:latin typeface="Cambria Math" panose="02040503050406030204" pitchFamily="18" charset="0"/>
                      </a:rPr>
                      <m:t>z</m:t>
                    </m:r>
                    <m:r>
                      <a:rPr lang="fr-FR" sz="3000" baseline="-25000">
                        <a:solidFill>
                          <a:srgbClr val="008AB1"/>
                        </a:solidFill>
                        <a:latin typeface="Cambria Math" panose="02040503050406030204" pitchFamily="18" charset="0"/>
                      </a:rPr>
                      <m:t>0</m:t>
                    </m:r>
                  </m:oMath>
                </a14:m>
                <a:r>
                  <a:rPr lang="fr-FR" sz="3000" b="0" u="none" strike="noStrike" kern="1200" cap="none" spc="0" baseline="0" dirty="0">
                    <a:solidFill>
                      <a:srgbClr val="008AB1"/>
                    </a:solidFill>
                    <a:uFillTx/>
                    <a:latin typeface="Cambria Math" pitchFamily="18"/>
                    <a:ea typeface="Cambria Math" pitchFamily="18"/>
                  </a:rPr>
                  <a:t> = F</a:t>
                </a:r>
                <a14:m>
                  <m:oMath xmlns:m="http://schemas.openxmlformats.org/officeDocument/2006/math">
                    <m:r>
                      <a:rPr lang="fr-FR" sz="3000" i="0" baseline="-25000">
                        <a:solidFill>
                          <a:srgbClr val="008AB1"/>
                        </a:solidFill>
                        <a:latin typeface="Cambria Math" panose="02040503050406030204" pitchFamily="18" charset="0"/>
                      </a:rPr>
                      <m:t>0</m:t>
                    </m:r>
                  </m:oMath>
                </a14:m>
                <a:r>
                  <a:rPr lang="fr-FR" sz="3000" b="0" u="none" strike="noStrike" kern="1200" cap="none" spc="0" baseline="30000" dirty="0">
                    <a:solidFill>
                      <a:srgbClr val="008AB1"/>
                    </a:solidFill>
                    <a:uFillTx/>
                    <a:latin typeface="Cambria Math" pitchFamily="18"/>
                    <a:ea typeface="Cambria Math" pitchFamily="18"/>
                  </a:rPr>
                  <a:t> </a:t>
                </a:r>
                <a:r>
                  <a:rPr lang="fr-FR" sz="3000" b="0" u="none" strike="noStrike" kern="1200" cap="none" spc="0" baseline="0" dirty="0">
                    <a:solidFill>
                      <a:srgbClr val="008AB1"/>
                    </a:solidFill>
                    <a:uFillTx/>
                    <a:latin typeface="Cambria Math" pitchFamily="18"/>
                    <a:ea typeface="Cambria Math" pitchFamily="18"/>
                  </a:rPr>
                  <a:t>/ (-m</a:t>
                </a:r>
                <a:r>
                  <a:rPr lang="el-GR" sz="3000" b="0" u="none" strike="noStrike" kern="1200" cap="none" spc="0" baseline="0" dirty="0">
                    <a:solidFill>
                      <a:srgbClr val="008AB1"/>
                    </a:solidFill>
                    <a:uFillTx/>
                    <a:latin typeface="Cambria Math" pitchFamily="18"/>
                    <a:ea typeface="Cambria Math" pitchFamily="18"/>
                  </a:rPr>
                  <a:t>ω</a:t>
                </a:r>
                <a:r>
                  <a:rPr lang="fr-FR" sz="3000" b="0" u="none" strike="noStrike" kern="1200" cap="none" spc="0" baseline="30000" dirty="0">
                    <a:solidFill>
                      <a:srgbClr val="008AB1"/>
                    </a:solidFill>
                    <a:uFillTx/>
                    <a:latin typeface="Cambria Math" pitchFamily="18"/>
                    <a:ea typeface="Cambria Math" pitchFamily="18"/>
                  </a:rPr>
                  <a:t>2</a:t>
                </a:r>
                <a:r>
                  <a:rPr lang="fr-FR" sz="3000" b="0" u="none" strike="noStrike" kern="1200" cap="none" spc="0" baseline="0" dirty="0">
                    <a:solidFill>
                      <a:srgbClr val="008AB1"/>
                    </a:solidFill>
                    <a:uFillTx/>
                    <a:latin typeface="Cambria Math" pitchFamily="18"/>
                    <a:ea typeface="Cambria Math" pitchFamily="18"/>
                  </a:rPr>
                  <a:t> + i</a:t>
                </a:r>
                <a:r>
                  <a:rPr lang="el-GR" sz="3000" b="0" u="none" strike="noStrike" kern="1200" cap="none" spc="0" baseline="0" dirty="0">
                    <a:solidFill>
                      <a:srgbClr val="008AB1"/>
                    </a:solidFill>
                    <a:uFillTx/>
                    <a:latin typeface="Cambria Math" pitchFamily="18"/>
                    <a:ea typeface="Cambria Math" pitchFamily="18"/>
                  </a:rPr>
                  <a:t>δω</a:t>
                </a:r>
                <a:r>
                  <a:rPr lang="fr-FR" sz="3000" b="0" u="none" strike="noStrike" kern="1200" cap="none" spc="0" baseline="0" dirty="0">
                    <a:solidFill>
                      <a:srgbClr val="008AB1"/>
                    </a:solidFill>
                    <a:uFillTx/>
                    <a:latin typeface="Cambria Math" pitchFamily="18"/>
                    <a:ea typeface="Cambria Math" pitchFamily="18"/>
                  </a:rPr>
                  <a:t> + 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b="0" i="0" u="none" strike="noStrike" kern="1200" cap="none" spc="0" baseline="0" dirty="0">
                  <a:solidFill>
                    <a:srgbClr val="008AB1"/>
                  </a:solidFill>
                  <a:uFillTx/>
                  <a:latin typeface="Cambria Math" pitchFamily="18"/>
                  <a:ea typeface="Cambria Math" pitchFamily="18"/>
                </a:endParaRPr>
              </a:p>
            </p:txBody>
          </p:sp>
        </mc:Choice>
        <mc:Fallback xmlns="">
          <p:sp>
            <p:nvSpPr>
              <p:cNvPr id="2" name="ZoneTexte 2"/>
              <p:cNvSpPr txBox="1">
                <a:spLocks noRot="1" noChangeAspect="1" noMove="1" noResize="1" noEditPoints="1" noAdjustHandles="1" noChangeArrowheads="1" noChangeShapeType="1" noTextEdit="1"/>
              </p:cNvSpPr>
              <p:nvPr/>
            </p:nvSpPr>
            <p:spPr>
              <a:xfrm>
                <a:off x="193359" y="960586"/>
                <a:ext cx="8750615" cy="4922310"/>
              </a:xfrm>
              <a:prstGeom prst="rect">
                <a:avLst/>
              </a:prstGeom>
              <a:blipFill>
                <a:blip r:embed="rId3"/>
                <a:stretch>
                  <a:fillRect/>
                </a:stretch>
              </a:blipFill>
              <a:ln cap="flat">
                <a:noFill/>
              </a:ln>
            </p:spPr>
            <p:txBody>
              <a:bodyPr/>
              <a:lstStyle/>
              <a:p>
                <a:r>
                  <a:rPr lang="fr-FR">
                    <a:noFill/>
                  </a:rPr>
                  <a:t> </a:t>
                </a:r>
              </a:p>
            </p:txBody>
          </p:sp>
        </mc:Fallback>
      </mc:AlternateContent>
      <p:sp>
        <p:nvSpPr>
          <p:cNvPr id="6"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a:t>
            </a:r>
          </a:p>
        </p:txBody>
      </p:sp>
      <mc:AlternateContent xmlns:mc="http://schemas.openxmlformats.org/markup-compatibility/2006" xmlns:a14="http://schemas.microsoft.com/office/drawing/2010/main">
        <mc:Choice Requires="a14">
          <p:sp>
            <p:nvSpPr>
              <p:cNvPr id="8" name="ZoneTexte 7"/>
              <p:cNvSpPr txBox="1"/>
              <p:nvPr/>
            </p:nvSpPr>
            <p:spPr>
              <a:xfrm>
                <a:off x="344545" y="960586"/>
                <a:ext cx="7957178" cy="286232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left"/>
                    </m:oMathParaPr>
                    <m:oMath xmlns:m="http://schemas.openxmlformats.org/officeDocument/2006/math">
                      <m:r>
                        <a:rPr lang="fr-FR" sz="3600" i="1" smtClean="0">
                          <a:solidFill>
                            <a:srgbClr val="008AB1"/>
                          </a:solidFill>
                          <a:latin typeface="Cambria Math" panose="02040503050406030204" pitchFamily="18" charset="0"/>
                        </a:rPr>
                        <m:t>𝑚𝑧</m:t>
                      </m:r>
                      <m:r>
                        <a:rPr lang="fr-FR" sz="3600" i="0">
                          <a:solidFill>
                            <a:srgbClr val="008AB1"/>
                          </a:solidFill>
                          <a:latin typeface="Cambria Math" panose="02040503050406030204" pitchFamily="18" charset="0"/>
                        </a:rPr>
                        <m:t>+</m:t>
                      </m:r>
                      <m:r>
                        <m:rPr>
                          <m:sty m:val="p"/>
                        </m:rPr>
                        <a:rPr lang="fr-FR" sz="3600" i="0">
                          <a:solidFill>
                            <a:srgbClr val="008AB1"/>
                          </a:solidFill>
                          <a:latin typeface="Cambria Math" panose="02040503050406030204" pitchFamily="18" charset="0"/>
                        </a:rPr>
                        <m:t>δ</m:t>
                      </m:r>
                      <m:r>
                        <a:rPr lang="fr-FR" sz="3600" i="1">
                          <a:solidFill>
                            <a:srgbClr val="008AB1"/>
                          </a:solidFill>
                          <a:latin typeface="Cambria Math" panose="02040503050406030204" pitchFamily="18" charset="0"/>
                        </a:rPr>
                        <m:t>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𝑘𝑧</m:t>
                      </m:r>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i="0">
                          <a:solidFill>
                            <a:srgbClr val="008AB1"/>
                          </a:solidFill>
                          <a:latin typeface="Cambria Math" panose="02040503050406030204" pitchFamily="18" charset="0"/>
                        </a:rPr>
                        <m:t>+</m:t>
                      </m:r>
                      <m:r>
                        <a:rPr lang="fr-FR" sz="3600" i="1">
                          <a:solidFill>
                            <a:srgbClr val="008AB1"/>
                          </a:solidFill>
                          <a:latin typeface="Cambria Math" panose="02040503050406030204" pitchFamily="18" charset="0"/>
                        </a:rPr>
                        <m:t>𝐹</m:t>
                      </m:r>
                      <m:r>
                        <a:rPr lang="fr-FR" sz="3600" i="0" baseline="-25000">
                          <a:solidFill>
                            <a:srgbClr val="008AB1"/>
                          </a:solidFill>
                          <a:latin typeface="Cambria Math" panose="02040503050406030204" pitchFamily="18" charset="0"/>
                        </a:rPr>
                        <m:t>0</m:t>
                      </m:r>
                      <m:d>
                        <m:dPr>
                          <m:ctrlPr>
                            <a:rPr lang="fr-FR" sz="3600" i="1">
                              <a:solidFill>
                                <a:srgbClr val="008AB1"/>
                              </a:solidFill>
                              <a:latin typeface="Cambria Math" panose="02040503050406030204" pitchFamily="18" charset="0"/>
                            </a:rPr>
                          </m:ctrlPr>
                        </m:dPr>
                        <m:e>
                          <m:r>
                            <m:rPr>
                              <m:sty m:val="p"/>
                            </m:rPr>
                            <a:rPr lang="fr-FR" sz="3600" i="0">
                              <a:solidFill>
                                <a:srgbClr val="008AB1"/>
                              </a:solidFill>
                              <a:latin typeface="Cambria Math" panose="02040503050406030204" pitchFamily="18" charset="0"/>
                            </a:rPr>
                            <m:t>ω</m:t>
                          </m:r>
                          <m:r>
                            <a:rPr lang="fr-FR" sz="3600" i="1">
                              <a:solidFill>
                                <a:srgbClr val="008AB1"/>
                              </a:solidFill>
                              <a:latin typeface="Cambria Math" panose="02040503050406030204" pitchFamily="18" charset="0"/>
                            </a:rPr>
                            <m:t>𝑡</m:t>
                          </m:r>
                        </m:e>
                      </m:d>
                    </m:oMath>
                  </m:oMathPara>
                </a14:m>
                <a:endParaRPr lang="fr-FR" sz="3600" i="0" dirty="0" smtClean="0">
                  <a:solidFill>
                    <a:srgbClr val="008AB1"/>
                  </a:solidFill>
                  <a:latin typeface="Cambria Math" panose="020405030504060302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600" i="0" dirty="0" smtClean="0">
                  <a:solidFill>
                    <a:srgbClr val="008AB1"/>
                  </a:solidFill>
                  <a:latin typeface="Cambria Math" panose="02040503050406030204" pitchFamily="18" charset="0"/>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600" i="0" dirty="0" smtClean="0">
                  <a:solidFill>
                    <a:srgbClr val="008AB1"/>
                  </a:solidFill>
                  <a:latin typeface="Cambria Math" panose="02040503050406030204" pitchFamily="18" charset="0"/>
                </a:endParaRPr>
              </a:p>
              <a:p>
                <a:pPr lvl="0">
                  <a:defRPr sz="1800" b="0" i="0" u="none" strike="noStrike" kern="0" cap="none" spc="0" baseline="0">
                    <a:solidFill>
                      <a:srgbClr val="000000"/>
                    </a:solidFill>
                    <a:uFillTx/>
                  </a:defRPr>
                </a:pPr>
                <a14:m>
                  <m:oMathPara xmlns:m="http://schemas.openxmlformats.org/officeDocument/2006/math">
                    <m:oMathParaPr>
                      <m:jc m:val="left"/>
                    </m:oMathParaPr>
                    <m:oMath xmlns:m="http://schemas.openxmlformats.org/officeDocument/2006/math">
                      <m:r>
                        <a:rPr lang="fr-FR" sz="3600" i="1" smtClean="0">
                          <a:solidFill>
                            <a:srgbClr val="008AB1"/>
                          </a:solidFill>
                          <a:latin typeface="Cambria Math" panose="02040503050406030204" pitchFamily="18" charset="0"/>
                        </a:rPr>
                        <m:t>𝐹</m:t>
                      </m:r>
                      <m:r>
                        <a:rPr lang="fr-FR" sz="3600" i="1" baseline="-25000">
                          <a:solidFill>
                            <a:srgbClr val="008AB1"/>
                          </a:solidFill>
                          <a:latin typeface="Cambria Math" panose="02040503050406030204" pitchFamily="18" charset="0"/>
                        </a:rPr>
                        <m:t>𝑖𝑛𝑡𝑒𝑟𝑎𝑐𝑡𝑖𝑜𝑛</m:t>
                      </m:r>
                      <m:d>
                        <m:dPr>
                          <m:ctrlPr>
                            <a:rPr lang="fr-FR" sz="3600" i="1">
                              <a:solidFill>
                                <a:srgbClr val="008AB1"/>
                              </a:solidFill>
                              <a:latin typeface="Cambria Math" panose="02040503050406030204" pitchFamily="18" charset="0"/>
                            </a:rPr>
                          </m:ctrlPr>
                        </m:dPr>
                        <m:e>
                          <m:r>
                            <a:rPr lang="fr-FR" sz="3600" i="1">
                              <a:solidFill>
                                <a:srgbClr val="008AB1"/>
                              </a:solidFill>
                              <a:latin typeface="Cambria Math" panose="02040503050406030204" pitchFamily="18" charset="0"/>
                            </a:rPr>
                            <m:t>𝑧</m:t>
                          </m:r>
                        </m:e>
                      </m:d>
                      <m:r>
                        <a:rPr lang="fr-FR" sz="3600" b="0" i="0" smtClean="0">
                          <a:solidFill>
                            <a:srgbClr val="008AB1"/>
                          </a:solidFill>
                          <a:latin typeface="Cambria Math" panose="02040503050406030204" pitchFamily="18" charset="0"/>
                        </a:rPr>
                        <m:t>=</m:t>
                      </m:r>
                      <m:r>
                        <a:rPr lang="fr-FR" sz="3600">
                          <a:solidFill>
                            <a:srgbClr val="008AB1"/>
                          </a:solidFill>
                          <a:latin typeface="Cambria Math" panose="02040503050406030204" pitchFamily="18" charset="0"/>
                        </a:rPr>
                        <m:t>0   </m:t>
                      </m:r>
                      <m:r>
                        <a:rPr lang="fr-FR" sz="3600" i="1">
                          <a:solidFill>
                            <a:srgbClr val="008AB1"/>
                          </a:solidFill>
                          <a:latin typeface="Cambria Math" panose="02040503050406030204" pitchFamily="18" charset="0"/>
                        </a:rPr>
                        <m:t>𝑚𝑒𝑎𝑛𝑖𝑛</m:t>
                      </m:r>
                      <m:r>
                        <a:rPr lang="fr-FR" sz="3600" b="0" i="1" smtClean="0">
                          <a:solidFill>
                            <a:srgbClr val="008AB1"/>
                          </a:solidFill>
                          <a:latin typeface="Cambria Math" panose="02040503050406030204" pitchFamily="18" charset="0"/>
                        </a:rPr>
                        <m:t>𝑔</m:t>
                      </m:r>
                      <m:r>
                        <a:rPr lang="fr-FR" sz="3600" b="0" i="1" smtClean="0">
                          <a:solidFill>
                            <a:srgbClr val="008AB1"/>
                          </a:solidFill>
                          <a:latin typeface="Cambria Math" panose="02040503050406030204" pitchFamily="18" charset="0"/>
                        </a:rPr>
                        <m:t> </m:t>
                      </m:r>
                      <m:r>
                        <a:rPr lang="fr-FR" sz="3600" i="1">
                          <a:solidFill>
                            <a:srgbClr val="008AB1"/>
                          </a:solidFill>
                          <a:latin typeface="Cambria Math" panose="02040503050406030204" pitchFamily="18" charset="0"/>
                        </a:rPr>
                        <m:t>𝑛𝑜</m:t>
                      </m:r>
                      <m:r>
                        <a:rPr lang="fr-FR" sz="3600">
                          <a:solidFill>
                            <a:srgbClr val="008AB1"/>
                          </a:solidFill>
                          <a:latin typeface="Cambria Math" panose="02040503050406030204" pitchFamily="18" charset="0"/>
                        </a:rPr>
                        <m:t> </m:t>
                      </m:r>
                      <m:r>
                        <a:rPr lang="fr-FR" sz="3600" i="1">
                          <a:solidFill>
                            <a:srgbClr val="008AB1"/>
                          </a:solidFill>
                          <a:latin typeface="Cambria Math" panose="02040503050406030204" pitchFamily="18" charset="0"/>
                        </a:rPr>
                        <m:t>𝑠𝑎𝑚𝑝𝑙𝑒</m:t>
                      </m:r>
                    </m:oMath>
                  </m:oMathPara>
                </a14:m>
                <a:endParaRPr lang="fr-FR" sz="5400" dirty="0">
                  <a:solidFill>
                    <a:srgbClr val="008AB1"/>
                  </a:solidFill>
                  <a:latin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6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8" name="ZoneTexte 7"/>
              <p:cNvSpPr txBox="1">
                <a:spLocks noRot="1" noChangeAspect="1" noMove="1" noResize="1" noEditPoints="1" noAdjustHandles="1" noChangeArrowheads="1" noChangeShapeType="1" noTextEdit="1"/>
              </p:cNvSpPr>
              <p:nvPr/>
            </p:nvSpPr>
            <p:spPr>
              <a:xfrm>
                <a:off x="344545" y="960586"/>
                <a:ext cx="7957178" cy="2862322"/>
              </a:xfrm>
              <a:prstGeom prst="rect">
                <a:avLst/>
              </a:prstGeom>
              <a:blipFill>
                <a:blip r:embed="rId4"/>
                <a:stretch>
                  <a:fillRect/>
                </a:stretch>
              </a:blipFill>
              <a:ln cap="flat">
                <a:noFill/>
              </a:ln>
            </p:spPr>
            <p:txBody>
              <a:bodyPr/>
              <a:lstStyle/>
              <a:p>
                <a:r>
                  <a:rPr lang="fr-FR">
                    <a:noFill/>
                  </a:rPr>
                  <a:t> </a:t>
                </a:r>
              </a:p>
            </p:txBody>
          </p:sp>
        </mc:Fallback>
      </mc:AlternateContent>
      <p:sp>
        <p:nvSpPr>
          <p:cNvPr id="9" name="Ellipse 5"/>
          <p:cNvSpPr/>
          <p:nvPr/>
        </p:nvSpPr>
        <p:spPr>
          <a:xfrm>
            <a:off x="838395" y="1122179"/>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0" name="Ellipse 6"/>
          <p:cNvSpPr/>
          <p:nvPr/>
        </p:nvSpPr>
        <p:spPr>
          <a:xfrm>
            <a:off x="939564" y="1122179"/>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1" name="Ellipse 7"/>
          <p:cNvSpPr/>
          <p:nvPr/>
        </p:nvSpPr>
        <p:spPr>
          <a:xfrm>
            <a:off x="1924477" y="1122179"/>
            <a:ext cx="57214" cy="6198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8AB1"/>
          </a:solidFill>
          <a:ln w="12701"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sp>
        <p:nvSpPr>
          <p:cNvPr id="12" name="Espace réservé du numéro de diapositive 11"/>
          <p:cNvSpPr>
            <a:spLocks noGrp="1"/>
          </p:cNvSpPr>
          <p:nvPr>
            <p:ph type="sldNum" sz="quarter" idx="8"/>
          </p:nvPr>
        </p:nvSpPr>
        <p:spPr/>
        <p:txBody>
          <a:bodyPr/>
          <a:lstStyle/>
          <a:p>
            <a:pPr lvl="0"/>
            <a:fld id="{076F6770-30F6-4909-B022-5A2181746AF4}" type="slidenum">
              <a:rPr lang="fr-FR" smtClean="0"/>
              <a:t>44</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name="Slide55">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2"/>
              <p:cNvSpPr txBox="1"/>
              <p:nvPr/>
            </p:nvSpPr>
            <p:spPr>
              <a:xfrm>
                <a:off x="193359" y="960586"/>
                <a:ext cx="8750615" cy="2670346"/>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14:m>
                  <m:oMath xmlns:m="http://schemas.openxmlformats.org/officeDocument/2006/math">
                    <m:r>
                      <m:rPr>
                        <m:sty m:val="p"/>
                      </m:rPr>
                      <a:rPr lang="fr-FR" sz="3000" smtClean="0">
                        <a:solidFill>
                          <a:srgbClr val="008AB1"/>
                        </a:solidFill>
                        <a:latin typeface="Cambria Math" panose="02040503050406030204" pitchFamily="18" charset="0"/>
                      </a:rPr>
                      <m:t>z</m:t>
                    </m:r>
                    <m:r>
                      <a:rPr lang="fr-FR" sz="3000" baseline="-25000">
                        <a:solidFill>
                          <a:srgbClr val="008AB1"/>
                        </a:solidFill>
                        <a:latin typeface="Cambria Math" panose="02040503050406030204" pitchFamily="18" charset="0"/>
                      </a:rPr>
                      <m:t>0</m:t>
                    </m:r>
                  </m:oMath>
                </a14:m>
                <a:r>
                  <a:rPr lang="fr-FR" sz="3000" b="0" i="0" u="none" strike="noStrike" kern="1200" cap="none" spc="0" baseline="0" dirty="0">
                    <a:solidFill>
                      <a:srgbClr val="008AB1"/>
                    </a:solidFill>
                    <a:uFillTx/>
                    <a:latin typeface="Cambria Math" pitchFamily="18"/>
                    <a:ea typeface="Cambria Math" pitchFamily="18"/>
                  </a:rPr>
                  <a:t> = F</a:t>
                </a:r>
                <a14:m>
                  <m:oMath xmlns:m="http://schemas.openxmlformats.org/officeDocument/2006/math">
                    <m:r>
                      <a:rPr lang="fr-FR" sz="3000" baseline="-25000">
                        <a:solidFill>
                          <a:srgbClr val="008AB1"/>
                        </a:solidFill>
                        <a:latin typeface="Cambria Math" panose="02040503050406030204" pitchFamily="18" charset="0"/>
                      </a:rPr>
                      <m:t>0</m:t>
                    </m:r>
                  </m:oMath>
                </a14:m>
                <a:r>
                  <a:rPr lang="fr-FR" sz="3000" b="0" i="0" u="none" strike="noStrike" kern="1200" cap="none" spc="0" baseline="30000" dirty="0">
                    <a:solidFill>
                      <a:srgbClr val="008AB1"/>
                    </a:solidFill>
                    <a:uFillTx/>
                    <a:latin typeface="Cambria Math" pitchFamily="18"/>
                    <a:ea typeface="Cambria Math" pitchFamily="18"/>
                  </a:rPr>
                  <a:t> </a:t>
                </a:r>
                <a:r>
                  <a:rPr lang="fr-FR" sz="3000" b="0" i="0" u="none" strike="noStrike" kern="1200" cap="none" spc="0" baseline="0" dirty="0">
                    <a:solidFill>
                      <a:srgbClr val="008AB1"/>
                    </a:solidFill>
                    <a:uFillTx/>
                    <a:latin typeface="Cambria Math" pitchFamily="18"/>
                    <a:ea typeface="Cambria Math" pitchFamily="18"/>
                  </a:rPr>
                  <a:t>/ (-m</a:t>
                </a:r>
                <a:r>
                  <a:rPr lang="el-GR" sz="3000" b="0" i="0" u="none" strike="noStrike" kern="1200" cap="none" spc="0" baseline="0" dirty="0">
                    <a:solidFill>
                      <a:srgbClr val="008AB1"/>
                    </a:solidFill>
                    <a:uFillTx/>
                    <a:latin typeface="Cambria Math" pitchFamily="18"/>
                    <a:ea typeface="Cambria Math" pitchFamily="18"/>
                  </a:rPr>
                  <a:t>ω</a:t>
                </a:r>
                <a:r>
                  <a:rPr lang="fr-FR" sz="3000" b="0" i="0" u="none" strike="noStrike" kern="1200" cap="none" spc="0" baseline="30000" dirty="0">
                    <a:solidFill>
                      <a:srgbClr val="008AB1"/>
                    </a:solidFill>
                    <a:uFillTx/>
                    <a:latin typeface="Cambria Math" pitchFamily="18"/>
                    <a:ea typeface="Cambria Math" pitchFamily="18"/>
                  </a:rPr>
                  <a:t>2</a:t>
                </a:r>
                <a:r>
                  <a:rPr lang="fr-FR" sz="3000" b="0" i="0" u="none" strike="noStrike" kern="1200" cap="none" spc="0" baseline="0" dirty="0">
                    <a:solidFill>
                      <a:srgbClr val="008AB1"/>
                    </a:solidFill>
                    <a:uFillTx/>
                    <a:latin typeface="Cambria Math" pitchFamily="18"/>
                    <a:ea typeface="Cambria Math" pitchFamily="18"/>
                  </a:rPr>
                  <a:t> + i</a:t>
                </a:r>
                <a:r>
                  <a:rPr lang="el-GR" sz="3000" b="0" i="0" u="none" strike="noStrike" kern="1200" cap="none" spc="0" baseline="0" dirty="0">
                    <a:solidFill>
                      <a:srgbClr val="008AB1"/>
                    </a:solidFill>
                    <a:uFillTx/>
                    <a:latin typeface="Cambria Math" pitchFamily="18"/>
                    <a:ea typeface="Cambria Math" pitchFamily="18"/>
                  </a:rPr>
                  <a:t>δω</a:t>
                </a:r>
                <a:r>
                  <a:rPr lang="fr-FR" sz="3000" b="0" i="0" u="none" strike="noStrike" kern="1200" cap="none" spc="0" baseline="0" dirty="0">
                    <a:solidFill>
                      <a:srgbClr val="008AB1"/>
                    </a:solidFill>
                    <a:uFillTx/>
                    <a:latin typeface="Cambria Math" pitchFamily="18"/>
                    <a:ea typeface="Cambria Math" pitchFamily="18"/>
                  </a:rPr>
                  <a:t> + 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b="0" i="0" u="none" strike="noStrike" kern="1200" cap="none" spc="0" baseline="0" dirty="0">
                  <a:solidFill>
                    <a:srgbClr val="008AB1"/>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z = a + ib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Modulus: |z| </a:t>
                </a:r>
                <a:r>
                  <a:rPr lang="fr-FR" sz="3000" b="0" i="0" u="none" strike="noStrike" kern="1200" cap="none" spc="0" baseline="0" dirty="0" smtClean="0">
                    <a:solidFill>
                      <a:srgbClr val="008AB1"/>
                    </a:solidFill>
                    <a:uFillTx/>
                    <a:latin typeface="Cambria Math" pitchFamily="18"/>
                    <a:ea typeface="Cambria Math" pitchFamily="18"/>
                  </a:rPr>
                  <a:t>= </a:t>
                </a:r>
                <a14:m>
                  <m:oMath xmlns:m="http://schemas.openxmlformats.org/officeDocument/2006/math">
                    <m:rad>
                      <m:radPr>
                        <m:degHide m:val="on"/>
                        <m:ctrlPr>
                          <a:rPr lang="fr-FR" sz="3000" i="1">
                            <a:solidFill>
                              <a:srgbClr val="008AB1"/>
                            </a:solidFill>
                            <a:latin typeface="Cambria Math" panose="02040503050406030204" pitchFamily="18" charset="0"/>
                          </a:rPr>
                        </m:ctrlPr>
                      </m:radPr>
                      <m:deg/>
                      <m:e>
                        <m:r>
                          <a:rPr lang="fr-FR" sz="3000" i="1">
                            <a:solidFill>
                              <a:srgbClr val="008AB1"/>
                            </a:solidFill>
                            <a:latin typeface="Cambria Math" panose="02040503050406030204" pitchFamily="18" charset="0"/>
                          </a:rPr>
                          <m:t>𝑎</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m:t>
                        </m:r>
                        <m:r>
                          <a:rPr lang="fr-FR" sz="3000" i="1">
                            <a:solidFill>
                              <a:srgbClr val="008AB1"/>
                            </a:solidFill>
                            <a:latin typeface="Cambria Math" panose="02040503050406030204" pitchFamily="18" charset="0"/>
                          </a:rPr>
                          <m:t>𝑏</m:t>
                        </m:r>
                        <m:r>
                          <a:rPr lang="fr-FR" sz="3000" i="0" baseline="30000">
                            <a:solidFill>
                              <a:srgbClr val="008AB1"/>
                            </a:solidFill>
                            <a:latin typeface="Cambria Math" panose="02040503050406030204" pitchFamily="18" charset="0"/>
                          </a:rPr>
                          <m:t>2</m:t>
                        </m:r>
                      </m:e>
                    </m:rad>
                  </m:oMath>
                </a14:m>
                <a:endParaRPr lang="fr-FR" sz="3000" b="0" i="0" u="none" strike="noStrike" kern="1200" cap="none" spc="0" baseline="0" dirty="0">
                  <a:solidFill>
                    <a:srgbClr val="008AB1"/>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Phase: </a:t>
                </a:r>
                <a:r>
                  <a:rPr lang="el-GR" sz="3000" b="0" i="0" u="none" strike="noStrike" kern="1200" cap="none" spc="0" baseline="0" dirty="0">
                    <a:solidFill>
                      <a:srgbClr val="008AB1"/>
                    </a:solidFill>
                    <a:uFillTx/>
                    <a:latin typeface="Cambria Math" pitchFamily="18"/>
                    <a:ea typeface="Cambria Math" pitchFamily="18"/>
                  </a:rPr>
                  <a:t>φ</a:t>
                </a:r>
                <a:r>
                  <a:rPr lang="fr-FR" sz="3000" b="0" i="0" u="none" strike="noStrike" kern="1200" cap="none" spc="0" baseline="0" dirty="0">
                    <a:solidFill>
                      <a:srgbClr val="008AB1"/>
                    </a:solidFill>
                    <a:uFillTx/>
                    <a:latin typeface="Cambria Math" pitchFamily="18"/>
                    <a:ea typeface="Cambria Math" pitchFamily="18"/>
                  </a:rPr>
                  <a:t> = 2arctan(</a:t>
                </a:r>
                <a14:m>
                  <m:oMath xmlns:m="http://schemas.openxmlformats.org/officeDocument/2006/math">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𝑏</m:t>
                        </m:r>
                      </m:num>
                      <m:den>
                        <m:r>
                          <a:rPr lang="fr-FR" sz="3000" i="1">
                            <a:solidFill>
                              <a:srgbClr val="008AB1"/>
                            </a:solidFill>
                            <a:latin typeface="Cambria Math" panose="02040503050406030204" pitchFamily="18" charset="0"/>
                          </a:rPr>
                          <m:t>𝑎</m:t>
                        </m:r>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r>
                              <a:rPr lang="fr-FR" sz="3000" i="1">
                                <a:solidFill>
                                  <a:srgbClr val="008AB1"/>
                                </a:solidFill>
                                <a:latin typeface="Cambria Math" panose="02040503050406030204" pitchFamily="18" charset="0"/>
                              </a:rPr>
                              <m:t>𝑎</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m:t>
                            </m:r>
                            <m:r>
                              <a:rPr lang="fr-FR" sz="3000" i="1">
                                <a:solidFill>
                                  <a:srgbClr val="008AB1"/>
                                </a:solidFill>
                                <a:latin typeface="Cambria Math" panose="02040503050406030204" pitchFamily="18" charset="0"/>
                              </a:rPr>
                              <m:t>𝑏</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 </m:t>
                            </m:r>
                          </m:e>
                        </m:rad>
                      </m:den>
                    </m:f>
                  </m:oMath>
                </a14:m>
                <a:r>
                  <a:rPr lang="fr-FR" sz="3000" b="0" i="0" u="none" strike="noStrike" kern="1200" cap="none" spc="0" baseline="0" dirty="0">
                    <a:solidFill>
                      <a:srgbClr val="008AB1"/>
                    </a:solidFill>
                    <a:uFillTx/>
                    <a:latin typeface="Cambria Math" pitchFamily="18"/>
                    <a:ea typeface="Cambria Math" pitchFamily="18"/>
                  </a:rPr>
                  <a:t>)</a:t>
                </a:r>
              </a:p>
            </p:txBody>
          </p:sp>
        </mc:Choice>
        <mc:Fallback xmlns="">
          <p:sp>
            <p:nvSpPr>
              <p:cNvPr id="2" name="ZoneTexte 2"/>
              <p:cNvSpPr txBox="1">
                <a:spLocks noRot="1" noChangeAspect="1" noMove="1" noResize="1" noEditPoints="1" noAdjustHandles="1" noChangeArrowheads="1" noChangeShapeType="1" noTextEdit="1"/>
              </p:cNvSpPr>
              <p:nvPr/>
            </p:nvSpPr>
            <p:spPr>
              <a:xfrm>
                <a:off x="193359" y="960586"/>
                <a:ext cx="8750615" cy="2670346"/>
              </a:xfrm>
              <a:prstGeom prst="rect">
                <a:avLst/>
              </a:prstGeom>
              <a:blipFill>
                <a:blip r:embed="rId3"/>
                <a:stretch>
                  <a:fillRect l="-1672" t="-2968" b="-1142"/>
                </a:stretch>
              </a:blipFill>
              <a:ln cap="flat">
                <a:noFill/>
              </a:ln>
            </p:spPr>
            <p:txBody>
              <a:bodyPr/>
              <a:lstStyle/>
              <a:p>
                <a:r>
                  <a:rPr lang="fr-FR">
                    <a:noFill/>
                  </a:rPr>
                  <a:t> </a:t>
                </a:r>
              </a:p>
            </p:txBody>
          </p:sp>
        </mc:Fallback>
      </mc:AlternateContent>
      <p:sp>
        <p:nvSpPr>
          <p:cNvPr id="3"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a:t>
            </a:r>
          </a:p>
        </p:txBody>
      </p:sp>
      <p:sp>
        <p:nvSpPr>
          <p:cNvPr id="4" name="Espace réservé du numéro de diapositive 3"/>
          <p:cNvSpPr>
            <a:spLocks noGrp="1"/>
          </p:cNvSpPr>
          <p:nvPr>
            <p:ph type="sldNum" sz="quarter" idx="8"/>
          </p:nvPr>
        </p:nvSpPr>
        <p:spPr/>
        <p:txBody>
          <a:bodyPr/>
          <a:lstStyle/>
          <a:p>
            <a:pPr lvl="0"/>
            <a:fld id="{076F6770-30F6-4909-B022-5A2181746AF4}" type="slidenum">
              <a:rPr lang="fr-FR" smtClean="0"/>
              <a:t>45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ZoneTexte 2"/>
              <p:cNvSpPr txBox="1"/>
              <p:nvPr/>
            </p:nvSpPr>
            <p:spPr>
              <a:xfrm>
                <a:off x="193359" y="960586"/>
                <a:ext cx="8750615" cy="5232458"/>
              </a:xfrm>
              <a:prstGeom prst="rect">
                <a:avLst/>
              </a:prstGeom>
              <a:noFill/>
              <a:ln cap="flat">
                <a:noFill/>
              </a:ln>
            </p:spPr>
            <p:txBody>
              <a:bodyPr vert="horz" wrap="square" lIns="91440" tIns="45720" rIns="91440" bIns="45720" anchor="t" anchorCtr="0" compatLnSpc="1">
                <a:spAutoFit/>
              </a:bodyPr>
              <a:lstStyle/>
              <a:p>
                <a:pPr lvl="0">
                  <a:defRPr sz="1800" b="0" i="0" u="none" strike="noStrike" kern="0" cap="none" spc="0" baseline="0">
                    <a:solidFill>
                      <a:srgbClr val="000000"/>
                    </a:solidFill>
                    <a:uFillTx/>
                  </a:defRPr>
                </a:pPr>
                <a14:m>
                  <m:oMath xmlns:m="http://schemas.openxmlformats.org/officeDocument/2006/math">
                    <m:r>
                      <m:rPr>
                        <m:sty m:val="p"/>
                      </m:rPr>
                      <a:rPr lang="fr-FR" sz="3000" smtClean="0">
                        <a:solidFill>
                          <a:srgbClr val="008AB1"/>
                        </a:solidFill>
                        <a:latin typeface="Cambria Math" panose="02040503050406030204" pitchFamily="18" charset="0"/>
                      </a:rPr>
                      <m:t>z</m:t>
                    </m:r>
                    <m:r>
                      <a:rPr lang="fr-FR" sz="3000" baseline="-25000">
                        <a:solidFill>
                          <a:srgbClr val="008AB1"/>
                        </a:solidFill>
                        <a:latin typeface="Cambria Math" panose="02040503050406030204" pitchFamily="18" charset="0"/>
                      </a:rPr>
                      <m:t>0</m:t>
                    </m:r>
                  </m:oMath>
                </a14:m>
                <a:r>
                  <a:rPr lang="fr-FR" sz="3000" b="0" i="0" u="none" strike="noStrike" kern="1200" cap="none" spc="0" baseline="0" dirty="0">
                    <a:solidFill>
                      <a:srgbClr val="008AB1"/>
                    </a:solidFill>
                    <a:uFillTx/>
                    <a:latin typeface="Cambria Math" pitchFamily="18"/>
                    <a:ea typeface="Cambria Math" pitchFamily="18"/>
                  </a:rPr>
                  <a:t> = F</a:t>
                </a:r>
                <a14:m>
                  <m:oMath xmlns:m="http://schemas.openxmlformats.org/officeDocument/2006/math">
                    <m:r>
                      <a:rPr lang="fr-FR" sz="3000" baseline="-25000">
                        <a:solidFill>
                          <a:srgbClr val="008AB1"/>
                        </a:solidFill>
                        <a:latin typeface="Cambria Math" panose="02040503050406030204" pitchFamily="18" charset="0"/>
                      </a:rPr>
                      <m:t>0</m:t>
                    </m:r>
                  </m:oMath>
                </a14:m>
                <a:r>
                  <a:rPr lang="fr-FR" sz="3000" b="0" i="0" u="none" strike="noStrike" kern="1200" cap="none" spc="0" baseline="30000" dirty="0">
                    <a:solidFill>
                      <a:srgbClr val="008AB1"/>
                    </a:solidFill>
                    <a:uFillTx/>
                    <a:latin typeface="Cambria Math" pitchFamily="18"/>
                    <a:ea typeface="Cambria Math" pitchFamily="18"/>
                  </a:rPr>
                  <a:t> </a:t>
                </a:r>
                <a:r>
                  <a:rPr lang="fr-FR" sz="3000" b="0" i="0" u="none" strike="noStrike" kern="1200" cap="none" spc="0" baseline="0" dirty="0">
                    <a:solidFill>
                      <a:srgbClr val="008AB1"/>
                    </a:solidFill>
                    <a:uFillTx/>
                    <a:latin typeface="Cambria Math" pitchFamily="18"/>
                    <a:ea typeface="Cambria Math" pitchFamily="18"/>
                  </a:rPr>
                  <a:t>/ (-m</a:t>
                </a:r>
                <a:r>
                  <a:rPr lang="el-GR" sz="3000" b="0" i="0" u="none" strike="noStrike" kern="1200" cap="none" spc="0" baseline="0" dirty="0">
                    <a:solidFill>
                      <a:srgbClr val="008AB1"/>
                    </a:solidFill>
                    <a:uFillTx/>
                    <a:latin typeface="Cambria Math" pitchFamily="18"/>
                    <a:ea typeface="Cambria Math" pitchFamily="18"/>
                  </a:rPr>
                  <a:t>ω</a:t>
                </a:r>
                <a:r>
                  <a:rPr lang="fr-FR" sz="3000" b="0" i="0" u="none" strike="noStrike" kern="1200" cap="none" spc="0" baseline="30000" dirty="0">
                    <a:solidFill>
                      <a:srgbClr val="008AB1"/>
                    </a:solidFill>
                    <a:uFillTx/>
                    <a:latin typeface="Cambria Math" pitchFamily="18"/>
                    <a:ea typeface="Cambria Math" pitchFamily="18"/>
                  </a:rPr>
                  <a:t>2</a:t>
                </a:r>
                <a:r>
                  <a:rPr lang="fr-FR" sz="3000" b="0" i="0" u="none" strike="noStrike" kern="1200" cap="none" spc="0" baseline="0" dirty="0">
                    <a:solidFill>
                      <a:srgbClr val="008AB1"/>
                    </a:solidFill>
                    <a:uFillTx/>
                    <a:latin typeface="Cambria Math" pitchFamily="18"/>
                    <a:ea typeface="Cambria Math" pitchFamily="18"/>
                  </a:rPr>
                  <a:t> + i</a:t>
                </a:r>
                <a:r>
                  <a:rPr lang="el-GR" sz="3000" b="0" i="0" u="none" strike="noStrike" kern="1200" cap="none" spc="0" baseline="0" dirty="0">
                    <a:solidFill>
                      <a:srgbClr val="008AB1"/>
                    </a:solidFill>
                    <a:uFillTx/>
                    <a:latin typeface="Cambria Math" pitchFamily="18"/>
                    <a:ea typeface="Cambria Math" pitchFamily="18"/>
                  </a:rPr>
                  <a:t>δω</a:t>
                </a:r>
                <a:r>
                  <a:rPr lang="fr-FR" sz="3000" b="0" i="0" u="none" strike="noStrike" kern="1200" cap="none" spc="0" baseline="0" dirty="0">
                    <a:solidFill>
                      <a:srgbClr val="008AB1"/>
                    </a:solidFill>
                    <a:uFillTx/>
                    <a:latin typeface="Cambria Math" pitchFamily="18"/>
                    <a:ea typeface="Cambria Math" pitchFamily="18"/>
                  </a:rPr>
                  <a:t> + k)</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b="0" i="0" u="none" strike="noStrike" kern="1200" cap="none" spc="0" baseline="0" dirty="0">
                  <a:solidFill>
                    <a:srgbClr val="008AB1"/>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z = a + ib</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Modulus: |z| </a:t>
                </a:r>
                <a:r>
                  <a:rPr lang="fr-FR" sz="3000" b="0" i="0" u="none" strike="noStrike" kern="1200" cap="none" spc="0" baseline="0" dirty="0" smtClean="0">
                    <a:solidFill>
                      <a:srgbClr val="008AB1"/>
                    </a:solidFill>
                    <a:uFillTx/>
                    <a:latin typeface="Cambria Math" pitchFamily="18"/>
                    <a:ea typeface="Cambria Math" pitchFamily="18"/>
                  </a:rPr>
                  <a:t>= </a:t>
                </a:r>
                <a14:m>
                  <m:oMath xmlns:m="http://schemas.openxmlformats.org/officeDocument/2006/math">
                    <m:rad>
                      <m:radPr>
                        <m:degHide m:val="on"/>
                        <m:ctrlPr>
                          <a:rPr lang="fr-FR" sz="3000" i="1">
                            <a:solidFill>
                              <a:srgbClr val="008AB1"/>
                            </a:solidFill>
                            <a:latin typeface="Cambria Math" panose="02040503050406030204" pitchFamily="18" charset="0"/>
                          </a:rPr>
                        </m:ctrlPr>
                      </m:radPr>
                      <m:deg/>
                      <m:e>
                        <m:r>
                          <a:rPr lang="fr-FR" sz="3000" i="1">
                            <a:solidFill>
                              <a:srgbClr val="008AB1"/>
                            </a:solidFill>
                            <a:latin typeface="Cambria Math" panose="02040503050406030204" pitchFamily="18" charset="0"/>
                          </a:rPr>
                          <m:t>𝑎</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m:t>
                        </m:r>
                        <m:r>
                          <a:rPr lang="fr-FR" sz="3000" i="1">
                            <a:solidFill>
                              <a:srgbClr val="008AB1"/>
                            </a:solidFill>
                            <a:latin typeface="Cambria Math" panose="02040503050406030204" pitchFamily="18" charset="0"/>
                          </a:rPr>
                          <m:t>𝑏</m:t>
                        </m:r>
                        <m:r>
                          <a:rPr lang="fr-FR" sz="3000" i="0" baseline="30000">
                            <a:solidFill>
                              <a:srgbClr val="008AB1"/>
                            </a:solidFill>
                            <a:latin typeface="Cambria Math" panose="02040503050406030204" pitchFamily="18" charset="0"/>
                          </a:rPr>
                          <m:t>2</m:t>
                        </m:r>
                      </m:e>
                    </m:rad>
                  </m:oMath>
                </a14:m>
                <a:endParaRPr lang="fr-FR" sz="3000" b="0" i="0" u="none" strike="noStrike" kern="1200" cap="none" spc="0" baseline="0" dirty="0">
                  <a:solidFill>
                    <a:srgbClr val="008AB1"/>
                  </a:solidFill>
                  <a:uFillTx/>
                  <a:latin typeface="Cambria Math" pitchFamily="18"/>
                  <a:ea typeface="Cambria Math" pitchFamily="18"/>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000" b="0" i="0" u="none" strike="noStrike" kern="1200" cap="none" spc="0" baseline="0" dirty="0">
                    <a:solidFill>
                      <a:srgbClr val="008AB1"/>
                    </a:solidFill>
                    <a:uFillTx/>
                    <a:latin typeface="Cambria Math" pitchFamily="18"/>
                    <a:ea typeface="Cambria Math" pitchFamily="18"/>
                  </a:rPr>
                  <a:t>Phase: </a:t>
                </a:r>
                <a:r>
                  <a:rPr lang="el-GR" sz="3000" b="0" i="0" u="none" strike="noStrike" kern="1200" cap="none" spc="0" baseline="0" dirty="0">
                    <a:solidFill>
                      <a:srgbClr val="008AB1"/>
                    </a:solidFill>
                    <a:uFillTx/>
                    <a:latin typeface="Cambria Math" pitchFamily="18"/>
                    <a:ea typeface="Cambria Math" pitchFamily="18"/>
                  </a:rPr>
                  <a:t>φ</a:t>
                </a:r>
                <a:r>
                  <a:rPr lang="fr-FR" sz="3000" b="0" i="0" u="none" strike="noStrike" kern="1200" cap="none" spc="0" baseline="0" dirty="0">
                    <a:solidFill>
                      <a:srgbClr val="008AB1"/>
                    </a:solidFill>
                    <a:uFillTx/>
                    <a:latin typeface="Cambria Math" pitchFamily="18"/>
                    <a:ea typeface="Cambria Math" pitchFamily="18"/>
                  </a:rPr>
                  <a:t> = 2arctan(</a:t>
                </a:r>
                <a14:m>
                  <m:oMath xmlns:m="http://schemas.openxmlformats.org/officeDocument/2006/math">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𝑏</m:t>
                        </m:r>
                      </m:num>
                      <m:den>
                        <m:r>
                          <a:rPr lang="fr-FR" sz="3000" i="1">
                            <a:solidFill>
                              <a:srgbClr val="008AB1"/>
                            </a:solidFill>
                            <a:latin typeface="Cambria Math" panose="02040503050406030204" pitchFamily="18" charset="0"/>
                          </a:rPr>
                          <m:t>𝑎</m:t>
                        </m:r>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r>
                              <a:rPr lang="fr-FR" sz="3000" i="1">
                                <a:solidFill>
                                  <a:srgbClr val="008AB1"/>
                                </a:solidFill>
                                <a:latin typeface="Cambria Math" panose="02040503050406030204" pitchFamily="18" charset="0"/>
                              </a:rPr>
                              <m:t>𝑎</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m:t>
                            </m:r>
                            <m:r>
                              <a:rPr lang="fr-FR" sz="3000" i="1">
                                <a:solidFill>
                                  <a:srgbClr val="008AB1"/>
                                </a:solidFill>
                                <a:latin typeface="Cambria Math" panose="02040503050406030204" pitchFamily="18" charset="0"/>
                              </a:rPr>
                              <m:t>𝑏</m:t>
                            </m:r>
                            <m:r>
                              <a:rPr lang="fr-FR" sz="3000" i="0" baseline="30000">
                                <a:solidFill>
                                  <a:srgbClr val="008AB1"/>
                                </a:solidFill>
                                <a:latin typeface="Cambria Math" panose="02040503050406030204" pitchFamily="18" charset="0"/>
                              </a:rPr>
                              <m:t>2</m:t>
                            </m:r>
                            <m:r>
                              <a:rPr lang="fr-FR" sz="3000" i="0">
                                <a:solidFill>
                                  <a:srgbClr val="008AB1"/>
                                </a:solidFill>
                                <a:latin typeface="Cambria Math" panose="02040503050406030204" pitchFamily="18" charset="0"/>
                              </a:rPr>
                              <m:t> </m:t>
                            </m:r>
                          </m:e>
                        </m:rad>
                      </m:den>
                    </m:f>
                  </m:oMath>
                </a14:m>
                <a:r>
                  <a:rPr lang="fr-FR" sz="3000" b="0" i="0" u="none" strike="noStrike" kern="1200" cap="none" spc="0" baseline="0" dirty="0" smtClean="0">
                    <a:solidFill>
                      <a:srgbClr val="008AB1"/>
                    </a:solidFill>
                    <a:uFillTx/>
                    <a:latin typeface="Cambria Math" pitchFamily="18"/>
                    <a:ea typeface="Cambria Math" pitchFamily="18"/>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3000" dirty="0">
                  <a:solidFill>
                    <a:srgbClr val="008AB1"/>
                  </a:solidFill>
                  <a:latin typeface="Cambria Math" pitchFamily="18"/>
                  <a:ea typeface="Cambria Math" pitchFamily="18"/>
                </a:endParaRPr>
              </a:p>
              <a:p>
                <a:pPr lvl="0">
                  <a:defRPr sz="1800" b="0" i="0" u="none" strike="noStrike" kern="0" cap="none" spc="0" baseline="0">
                    <a:solidFill>
                      <a:srgbClr val="000000"/>
                    </a:solidFill>
                    <a:uFillTx/>
                  </a:defRPr>
                </a:pPr>
                <a:r>
                  <a:rPr lang="fr-FR" sz="3000" dirty="0" smtClean="0">
                    <a:solidFill>
                      <a:srgbClr val="008AB1"/>
                    </a:solidFill>
                    <a:latin typeface="Cambria Math" pitchFamily="18"/>
                    <a:ea typeface="Cambria Math" pitchFamily="18"/>
                  </a:rPr>
                  <a:t>A = |z| = </a:t>
                </a:r>
                <a14:m>
                  <m:oMath xmlns:m="http://schemas.openxmlformats.org/officeDocument/2006/math">
                    <m:f>
                      <m:fPr>
                        <m:ctrlPr>
                          <a:rPr lang="fr-FR" sz="3000" i="1">
                            <a:solidFill>
                              <a:srgbClr val="008AB1"/>
                            </a:solidFill>
                            <a:latin typeface="Cambria Math" panose="02040503050406030204" pitchFamily="18" charset="0"/>
                          </a:rPr>
                        </m:ctrlPr>
                      </m:fPr>
                      <m:num>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𝐹</m:t>
                            </m:r>
                            <m:r>
                              <a:rPr lang="fr-FR" sz="3000" baseline="-25000">
                                <a:solidFill>
                                  <a:srgbClr val="008AB1"/>
                                </a:solidFill>
                                <a:latin typeface="Cambria Math" panose="02040503050406030204" pitchFamily="18" charset="0"/>
                              </a:rPr>
                              <m:t>0</m:t>
                            </m:r>
                          </m:num>
                          <m:den>
                            <m:r>
                              <a:rPr lang="fr-FR" sz="3000" i="1">
                                <a:solidFill>
                                  <a:srgbClr val="008AB1"/>
                                </a:solidFill>
                                <a:latin typeface="Cambria Math" panose="02040503050406030204" pitchFamily="18" charset="0"/>
                              </a:rPr>
                              <m:t>𝑚</m:t>
                            </m:r>
                          </m:den>
                        </m:f>
                      </m:num>
                      <m:den>
                        <m:rad>
                          <m:radPr>
                            <m:degHide m:val="on"/>
                            <m:ctrlPr>
                              <a:rPr lang="fr-FR" sz="3000" i="1">
                                <a:solidFill>
                                  <a:srgbClr val="008AB1"/>
                                </a:solidFill>
                                <a:latin typeface="Cambria Math" panose="02040503050406030204" pitchFamily="18" charset="0"/>
                              </a:rPr>
                            </m:ctrlPr>
                          </m:radPr>
                          <m:deg/>
                          <m:e>
                            <m:d>
                              <m:dPr>
                                <m:ctrlPr>
                                  <a:rPr lang="fr-FR" sz="3000" i="1">
                                    <a:solidFill>
                                      <a:srgbClr val="008AB1"/>
                                    </a:solidFill>
                                    <a:latin typeface="Cambria Math" panose="02040503050406030204" pitchFamily="18" charset="0"/>
                                  </a:rPr>
                                </m:ctrlPr>
                              </m:dPr>
                              <m:e>
                                <m:r>
                                  <m:rPr>
                                    <m:sty m:val="p"/>
                                  </m:rPr>
                                  <a:rPr lang="fr-FR" sz="3000">
                                    <a:solidFill>
                                      <a:srgbClr val="008AB1"/>
                                    </a:solidFill>
                                    <a:latin typeface="Cambria Math" panose="02040503050406030204" pitchFamily="18" charset="0"/>
                                  </a:rPr>
                                  <m:t>ω</m:t>
                                </m:r>
                                <m:r>
                                  <a:rPr lang="fr-FR" sz="3000" i="1" baseline="-25000">
                                    <a:solidFill>
                                      <a:srgbClr val="008AB1"/>
                                    </a:solidFill>
                                    <a:latin typeface="Cambria Math" panose="02040503050406030204" pitchFamily="18" charset="0"/>
                                  </a:rPr>
                                  <m:t>𝑅</m:t>
                                </m:r>
                                <m:r>
                                  <a:rPr lang="fr-FR" sz="3000" baseline="30000">
                                    <a:solidFill>
                                      <a:srgbClr val="008AB1"/>
                                    </a:solidFill>
                                    <a:latin typeface="Cambria Math" panose="02040503050406030204" pitchFamily="18" charset="0"/>
                                  </a:rPr>
                                  <m:t>2</m:t>
                                </m:r>
                                <m:r>
                                  <a:rPr lang="fr-FR" sz="3000">
                                    <a:solidFill>
                                      <a:srgbClr val="008AB1"/>
                                    </a:solidFill>
                                    <a:latin typeface="Cambria Math" panose="02040503050406030204" pitchFamily="18" charset="0"/>
                                  </a:rPr>
                                  <m:t>−</m:t>
                                </m:r>
                                <m:r>
                                  <m:rPr>
                                    <m:sty m:val="p"/>
                                  </m:rPr>
                                  <a:rPr lang="fr-FR" sz="3000">
                                    <a:solidFill>
                                      <a:srgbClr val="008AB1"/>
                                    </a:solidFill>
                                    <a:latin typeface="Cambria Math" panose="02040503050406030204" pitchFamily="18" charset="0"/>
                                  </a:rPr>
                                  <m:t>ω</m:t>
                                </m:r>
                                <m:r>
                                  <a:rPr lang="fr-FR" sz="3000" baseline="30000">
                                    <a:solidFill>
                                      <a:srgbClr val="008AB1"/>
                                    </a:solidFill>
                                    <a:latin typeface="Cambria Math" panose="02040503050406030204" pitchFamily="18" charset="0"/>
                                  </a:rPr>
                                  <m:t>2</m:t>
                                </m:r>
                              </m:e>
                            </m:d>
                            <m:r>
                              <a:rPr lang="fr-FR" sz="3000" baseline="30000">
                                <a:solidFill>
                                  <a:srgbClr val="008AB1"/>
                                </a:solidFill>
                                <a:latin typeface="Cambria Math" panose="02040503050406030204" pitchFamily="18" charset="0"/>
                              </a:rPr>
                              <m:t>2</m:t>
                            </m:r>
                            <m:r>
                              <a:rPr lang="fr-FR" sz="3000">
                                <a:solidFill>
                                  <a:srgbClr val="008AB1"/>
                                </a:solidFill>
                                <a:latin typeface="Cambria Math" panose="02040503050406030204" pitchFamily="18" charset="0"/>
                              </a:rPr>
                              <m:t>+ </m:t>
                            </m:r>
                            <m:r>
                              <m:rPr>
                                <m:sty m:val="p"/>
                              </m:rPr>
                              <a:rPr lang="fr-FR" sz="3000">
                                <a:solidFill>
                                  <a:srgbClr val="008AB1"/>
                                </a:solidFill>
                                <a:latin typeface="Cambria Math" panose="02040503050406030204" pitchFamily="18" charset="0"/>
                              </a:rPr>
                              <m:t>ω</m:t>
                            </m:r>
                            <m:r>
                              <a:rPr lang="fr-FR" sz="3000" baseline="30000">
                                <a:solidFill>
                                  <a:srgbClr val="008AB1"/>
                                </a:solidFill>
                                <a:latin typeface="Cambria Math" panose="02040503050406030204" pitchFamily="18" charset="0"/>
                              </a:rPr>
                              <m:t>2</m:t>
                            </m:r>
                            <m:r>
                              <m:rPr>
                                <m:sty m:val="p"/>
                              </m:rPr>
                              <a:rPr lang="fr-FR" sz="3000">
                                <a:solidFill>
                                  <a:srgbClr val="008AB1"/>
                                </a:solidFill>
                                <a:latin typeface="Cambria Math" panose="02040503050406030204" pitchFamily="18" charset="0"/>
                              </a:rPr>
                              <m:t>δ</m:t>
                            </m:r>
                            <m:r>
                              <a:rPr lang="fr-FR" sz="3000" baseline="30000">
                                <a:solidFill>
                                  <a:srgbClr val="008AB1"/>
                                </a:solidFill>
                                <a:latin typeface="Cambria Math" panose="02040503050406030204" pitchFamily="18" charset="0"/>
                              </a:rPr>
                              <m:t>2</m:t>
                            </m:r>
                          </m:e>
                        </m:rad>
                      </m:den>
                    </m:f>
                  </m:oMath>
                </a14:m>
                <a:endParaRPr lang="fr-FR" sz="3000" dirty="0">
                  <a:solidFill>
                    <a:srgbClr val="008AB1"/>
                  </a:solidFill>
                  <a:latin typeface="Cambria Math" pitchFamily="18"/>
                  <a:ea typeface="Cambria Math" pitchFamily="18"/>
                </a:endParaRPr>
              </a:p>
              <a:p>
                <a:pPr lvl="0">
                  <a:defRPr sz="1800" b="0" i="0" u="none" strike="noStrike" kern="0" cap="none" spc="0" baseline="0">
                    <a:solidFill>
                      <a:srgbClr val="000000"/>
                    </a:solidFill>
                    <a:uFillTx/>
                  </a:defRPr>
                </a:pPr>
                <a:endParaRPr lang="fr-FR" sz="3000" dirty="0">
                  <a:solidFill>
                    <a:srgbClr val="008AB1"/>
                  </a:solidFill>
                  <a:latin typeface="Cambria Math" pitchFamily="18"/>
                  <a:ea typeface="Cambria Math" pitchFamily="18"/>
                </a:endParaRPr>
              </a:p>
              <a:p>
                <a:pPr lvl="0">
                  <a:defRPr sz="1800" b="0" i="0" u="none" strike="noStrike" kern="0" cap="none" spc="0" baseline="0">
                    <a:solidFill>
                      <a:srgbClr val="000000"/>
                    </a:solidFill>
                    <a:uFillTx/>
                  </a:defRPr>
                </a:pPr>
                <a:r>
                  <a:rPr lang="fr-FR" sz="3000" dirty="0">
                    <a:solidFill>
                      <a:srgbClr val="008AB1"/>
                    </a:solidFill>
                    <a:latin typeface="Cambria Math" pitchFamily="18"/>
                    <a:ea typeface="Cambria Math" pitchFamily="18"/>
                  </a:rPr>
                  <a:t>Phase = </a:t>
                </a:r>
                <a:r>
                  <a:rPr lang="fr-FR" sz="3000" dirty="0" err="1">
                    <a:solidFill>
                      <a:srgbClr val="008AB1"/>
                    </a:solidFill>
                    <a:latin typeface="Cambria Math" pitchFamily="18"/>
                    <a:ea typeface="Cambria Math" pitchFamily="18"/>
                  </a:rPr>
                  <a:t>arctan</a:t>
                </a:r>
                <a:r>
                  <a:rPr lang="fr-FR" sz="3000" dirty="0">
                    <a:solidFill>
                      <a:srgbClr val="008AB1"/>
                    </a:solidFill>
                    <a:latin typeface="Cambria Math" pitchFamily="18"/>
                    <a:ea typeface="Cambria Math" pitchFamily="18"/>
                  </a:rPr>
                  <a:t>(</a:t>
                </a:r>
                <a:r>
                  <a:rPr lang="el-GR" sz="3000" dirty="0">
                    <a:solidFill>
                      <a:srgbClr val="008AB1"/>
                    </a:solidFill>
                    <a:latin typeface="Cambria Math" pitchFamily="18"/>
                    <a:ea typeface="Cambria Math" pitchFamily="18"/>
                  </a:rPr>
                  <a:t>φ</a:t>
                </a:r>
                <a:r>
                  <a:rPr lang="fr-FR" sz="3000" dirty="0">
                    <a:solidFill>
                      <a:srgbClr val="008AB1"/>
                    </a:solidFill>
                    <a:latin typeface="Cambria Math" pitchFamily="18"/>
                    <a:ea typeface="Cambria Math" pitchFamily="18"/>
                  </a:rPr>
                  <a:t>) = </a:t>
                </a:r>
                <a14:m>
                  <m:oMath xmlns:m="http://schemas.openxmlformats.org/officeDocument/2006/math">
                    <m:f>
                      <m:fPr>
                        <m:ctrlPr>
                          <a:rPr lang="fr-FR" sz="3000" i="1">
                            <a:solidFill>
                              <a:srgbClr val="008AB1"/>
                            </a:solidFill>
                            <a:latin typeface="Cambria Math" panose="02040503050406030204" pitchFamily="18" charset="0"/>
                          </a:rPr>
                        </m:ctrlPr>
                      </m:fPr>
                      <m:num>
                        <m:r>
                          <m:rPr>
                            <m:sty m:val="p"/>
                          </m:rPr>
                          <a:rPr lang="fr-FR" sz="3000">
                            <a:solidFill>
                              <a:srgbClr val="008AB1"/>
                            </a:solidFill>
                            <a:latin typeface="Cambria Math" panose="02040503050406030204" pitchFamily="18" charset="0"/>
                          </a:rPr>
                          <m:t>δω</m:t>
                        </m:r>
                      </m:num>
                      <m:den>
                        <m:r>
                          <m:rPr>
                            <m:sty m:val="p"/>
                          </m:rPr>
                          <a:rPr lang="fr-FR" sz="3000">
                            <a:solidFill>
                              <a:srgbClr val="008AB1"/>
                            </a:solidFill>
                            <a:latin typeface="Cambria Math" panose="02040503050406030204" pitchFamily="18" charset="0"/>
                          </a:rPr>
                          <m:t>ω</m:t>
                        </m:r>
                        <m:r>
                          <a:rPr lang="fr-FR" sz="3000" i="1" baseline="-25000">
                            <a:solidFill>
                              <a:srgbClr val="008AB1"/>
                            </a:solidFill>
                            <a:latin typeface="Cambria Math" panose="02040503050406030204" pitchFamily="18" charset="0"/>
                          </a:rPr>
                          <m:t>𝑅</m:t>
                        </m:r>
                        <m:r>
                          <a:rPr lang="fr-FR" sz="3000" baseline="30000">
                            <a:solidFill>
                              <a:srgbClr val="008AB1"/>
                            </a:solidFill>
                            <a:latin typeface="Cambria Math" panose="02040503050406030204" pitchFamily="18" charset="0"/>
                          </a:rPr>
                          <m:t>2</m:t>
                        </m:r>
                        <m:r>
                          <a:rPr lang="fr-FR" sz="3000">
                            <a:solidFill>
                              <a:srgbClr val="008AB1"/>
                            </a:solidFill>
                            <a:latin typeface="Cambria Math" panose="02040503050406030204" pitchFamily="18" charset="0"/>
                          </a:rPr>
                          <m:t>−</m:t>
                        </m:r>
                        <m:r>
                          <m:rPr>
                            <m:sty m:val="p"/>
                          </m:rPr>
                          <a:rPr lang="fr-FR" sz="3000">
                            <a:solidFill>
                              <a:srgbClr val="008AB1"/>
                            </a:solidFill>
                            <a:latin typeface="Cambria Math" panose="02040503050406030204" pitchFamily="18" charset="0"/>
                          </a:rPr>
                          <m:t>ω</m:t>
                        </m:r>
                        <m:r>
                          <a:rPr lang="fr-FR" sz="3000" baseline="30000">
                            <a:solidFill>
                              <a:srgbClr val="008AB1"/>
                            </a:solidFill>
                            <a:latin typeface="Cambria Math" panose="02040503050406030204" pitchFamily="18" charset="0"/>
                          </a:rPr>
                          <m:t>2</m:t>
                        </m:r>
                      </m:den>
                    </m:f>
                  </m:oMath>
                </a14:m>
                <a:endParaRPr lang="fr-FR" sz="3000" b="0" i="0" u="none" strike="noStrike" kern="1200" cap="none" spc="0" baseline="0" dirty="0">
                  <a:solidFill>
                    <a:srgbClr val="008AB1"/>
                  </a:solidFill>
                  <a:uFillTx/>
                  <a:latin typeface="Cambria Math" pitchFamily="18"/>
                  <a:ea typeface="Cambria Math" pitchFamily="18"/>
                </a:endParaRPr>
              </a:p>
            </p:txBody>
          </p:sp>
        </mc:Choice>
        <mc:Fallback xmlns="">
          <p:sp>
            <p:nvSpPr>
              <p:cNvPr id="2" name="ZoneTexte 2"/>
              <p:cNvSpPr txBox="1">
                <a:spLocks noRot="1" noChangeAspect="1" noMove="1" noResize="1" noEditPoints="1" noAdjustHandles="1" noChangeArrowheads="1" noChangeShapeType="1" noTextEdit="1"/>
              </p:cNvSpPr>
              <p:nvPr/>
            </p:nvSpPr>
            <p:spPr>
              <a:xfrm>
                <a:off x="193359" y="960586"/>
                <a:ext cx="8750615" cy="5232458"/>
              </a:xfrm>
              <a:prstGeom prst="rect">
                <a:avLst/>
              </a:prstGeom>
              <a:blipFill>
                <a:blip r:embed="rId3"/>
                <a:stretch>
                  <a:fillRect l="-1672" t="-1515" b="-583"/>
                </a:stretch>
              </a:blipFill>
              <a:ln cap="flat">
                <a:noFill/>
              </a:ln>
            </p:spPr>
            <p:txBody>
              <a:bodyPr/>
              <a:lstStyle/>
              <a:p>
                <a:r>
                  <a:rPr lang="fr-FR">
                    <a:noFill/>
                  </a:rPr>
                  <a:t> </a:t>
                </a:r>
              </a:p>
            </p:txBody>
          </p:sp>
        </mc:Fallback>
      </mc:AlternateContent>
      <p:sp>
        <p:nvSpPr>
          <p:cNvPr id="3"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a:t>
            </a:r>
          </a:p>
        </p:txBody>
      </p:sp>
      <p:cxnSp>
        <p:nvCxnSpPr>
          <p:cNvPr id="4" name="Connecteur droit 7"/>
          <p:cNvCxnSpPr/>
          <p:nvPr/>
        </p:nvCxnSpPr>
        <p:spPr>
          <a:xfrm>
            <a:off x="5435440" y="3742977"/>
            <a:ext cx="0" cy="1705621"/>
          </a:xfrm>
          <a:prstGeom prst="straightConnector1">
            <a:avLst/>
          </a:prstGeom>
          <a:noFill/>
          <a:ln w="6345" cap="flat">
            <a:solidFill>
              <a:srgbClr val="5B9BD5"/>
            </a:solidFill>
            <a:prstDash val="solid"/>
            <a:miter/>
            <a:headEnd type="arrow"/>
          </a:ln>
        </p:spPr>
      </p:cxnSp>
      <p:cxnSp>
        <p:nvCxnSpPr>
          <p:cNvPr id="5" name="Connecteur droit 8"/>
          <p:cNvCxnSpPr/>
          <p:nvPr/>
        </p:nvCxnSpPr>
        <p:spPr>
          <a:xfrm flipH="1">
            <a:off x="5147596" y="5255148"/>
            <a:ext cx="3888239" cy="0"/>
          </a:xfrm>
          <a:prstGeom prst="straightConnector1">
            <a:avLst/>
          </a:prstGeom>
          <a:noFill/>
          <a:ln w="6345" cap="flat">
            <a:solidFill>
              <a:srgbClr val="5B9BD5"/>
            </a:solidFill>
            <a:prstDash val="solid"/>
            <a:miter/>
            <a:headEnd type="arrow"/>
          </a:ln>
        </p:spPr>
      </p:cxnSp>
      <p:sp>
        <p:nvSpPr>
          <p:cNvPr id="6" name="Rectangle 9"/>
          <p:cNvSpPr/>
          <p:nvPr/>
        </p:nvSpPr>
        <p:spPr>
          <a:xfrm rot="16200004">
            <a:off x="4436892" y="3970887"/>
            <a:ext cx="1665268"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 = Amplitude</a:t>
            </a:r>
          </a:p>
        </p:txBody>
      </p:sp>
      <mc:AlternateContent xmlns:mc="http://schemas.openxmlformats.org/markup-compatibility/2006" xmlns:a14="http://schemas.microsoft.com/office/drawing/2010/main">
        <mc:Choice Requires="a14">
          <p:sp>
            <p:nvSpPr>
              <p:cNvPr id="7" name="Rectangle 10"/>
              <p:cNvSpPr/>
              <p:nvPr/>
            </p:nvSpPr>
            <p:spPr>
              <a:xfrm>
                <a:off x="7635989" y="5263935"/>
                <a:ext cx="143013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smtClean="0">
                    <a:solidFill>
                      <a:srgbClr val="008AB1"/>
                    </a:solidFill>
                    <a:uFillTx/>
                    <a:latin typeface="Source Sans Pro Light" pitchFamily="34"/>
                    <a:ea typeface="Source Sans Pro Light" pitchFamily="34"/>
                  </a:rPr>
                  <a:t>Frequency </a:t>
                </a:r>
                <a14:m>
                  <m:oMath xmlns:m="http://schemas.openxmlformats.org/officeDocument/2006/math">
                    <m:r>
                      <m:rPr>
                        <m:sty m:val="p"/>
                      </m:rPr>
                      <a:rPr lang="fr-FR">
                        <a:solidFill>
                          <a:srgbClr val="008AB1"/>
                        </a:solidFill>
                        <a:latin typeface="Cambria Math" panose="02040503050406030204" pitchFamily="18" charset="0"/>
                      </a:rPr>
                      <m:t>ω</m:t>
                    </m:r>
                  </m:oMath>
                </a14:m>
                <a:r>
                  <a:rPr lang="fr-FR" sz="1800" b="0" i="0" u="none" strike="noStrike" kern="1200" cap="none" spc="0" baseline="0">
                    <a:solidFill>
                      <a:srgbClr val="008AB1"/>
                    </a:solidFill>
                    <a:uFillTx/>
                    <a:latin typeface="Source Sans Pro Light" pitchFamily="34"/>
                    <a:ea typeface="Source Sans Pro Light" pitchFamily="34"/>
                  </a:rPr>
                  <a:t> </a:t>
                </a:r>
              </a:p>
            </p:txBody>
          </p:sp>
        </mc:Choice>
        <mc:Fallback xmlns="">
          <p:sp>
            <p:nvSpPr>
              <p:cNvPr id="7" name="Rectangle 10"/>
              <p:cNvSpPr>
                <a:spLocks noRot="1" noChangeAspect="1" noMove="1" noResize="1" noEditPoints="1" noAdjustHandles="1" noChangeArrowheads="1" noChangeShapeType="1" noTextEdit="1"/>
              </p:cNvSpPr>
              <p:nvPr/>
            </p:nvSpPr>
            <p:spPr>
              <a:xfrm>
                <a:off x="7635989" y="5263935"/>
                <a:ext cx="1430130" cy="369335"/>
              </a:xfrm>
              <a:prstGeom prst="rect">
                <a:avLst/>
              </a:prstGeom>
              <a:blipFill>
                <a:blip r:embed="rId4"/>
                <a:stretch>
                  <a:fillRect l="-3846" t="-10000" b="-26667"/>
                </a:stretch>
              </a:blipFill>
              <a:ln cap="flat">
                <a:noFill/>
                <a:prstDash val="solid"/>
              </a:ln>
            </p:spPr>
            <p:txBody>
              <a:bodyPr/>
              <a:lstStyle/>
              <a:p>
                <a:r>
                  <a:rPr lang="fr-FR">
                    <a:noFill/>
                  </a:rPr>
                  <a:t> </a:t>
                </a:r>
              </a:p>
            </p:txBody>
          </p:sp>
        </mc:Fallback>
      </mc:AlternateContent>
      <p:pic>
        <p:nvPicPr>
          <p:cNvPr id="8"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5"/>
          <a:srcRect l="9923" t="1420" r="3478" b="16589"/>
          <a:stretch>
            <a:fillRect/>
          </a:stretch>
        </p:blipFill>
        <p:spPr>
          <a:xfrm>
            <a:off x="5595341" y="3760451"/>
            <a:ext cx="2375062" cy="1486640"/>
          </a:xfrm>
          <a:prstGeom prst="rect">
            <a:avLst/>
          </a:prstGeom>
          <a:noFill/>
          <a:ln cap="flat">
            <a:noFill/>
          </a:ln>
        </p:spPr>
      </p:pic>
      <mc:AlternateContent xmlns:mc="http://schemas.openxmlformats.org/markup-compatibility/2006" xmlns:a14="http://schemas.microsoft.com/office/drawing/2010/main">
        <mc:Choice Requires="a14">
          <p:sp>
            <p:nvSpPr>
              <p:cNvPr id="9" name="Rectangle 12"/>
              <p:cNvSpPr/>
              <p:nvPr/>
            </p:nvSpPr>
            <p:spPr>
              <a:xfrm>
                <a:off x="6818150" y="5247092"/>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r>
                            <m:rPr>
                              <m:sty m:val="p"/>
                            </m:rPr>
                            <a:rPr lang="fr-FR">
                              <a:solidFill>
                                <a:srgbClr val="008AB1"/>
                              </a:solidFill>
                              <a:latin typeface="Cambria Math" panose="02040503050406030204" pitchFamily="18" charset="0"/>
                            </a:rPr>
                            <m:t>ω</m:t>
                          </m:r>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9" name="Rectangle 12"/>
              <p:cNvSpPr>
                <a:spLocks noRot="1" noChangeAspect="1" noMove="1" noResize="1" noEditPoints="1" noAdjustHandles="1" noChangeArrowheads="1" noChangeShapeType="1" noTextEdit="1"/>
              </p:cNvSpPr>
              <p:nvPr/>
            </p:nvSpPr>
            <p:spPr>
              <a:xfrm>
                <a:off x="6818150" y="5247092"/>
                <a:ext cx="547140" cy="369335"/>
              </a:xfrm>
              <a:prstGeom prst="rect">
                <a:avLst/>
              </a:prstGeom>
              <a:blipFill>
                <a:blip r:embed="rId6"/>
                <a:stretch>
                  <a:fillRect/>
                </a:stretch>
              </a:blipFill>
              <a:ln cap="flat">
                <a:noFill/>
                <a:prstDash val="solid"/>
              </a:ln>
            </p:spPr>
            <p:txBody>
              <a:bodyPr/>
              <a:lstStyle/>
              <a:p>
                <a:r>
                  <a:rPr lang="fr-FR">
                    <a:noFill/>
                  </a:rPr>
                  <a:t> </a:t>
                </a:r>
              </a:p>
            </p:txBody>
          </p:sp>
        </mc:Fallback>
      </mc:AlternateContent>
      <p:cxnSp>
        <p:nvCxnSpPr>
          <p:cNvPr id="10" name="Connecteur droit 13"/>
          <p:cNvCxnSpPr/>
          <p:nvPr/>
        </p:nvCxnSpPr>
        <p:spPr>
          <a:xfrm>
            <a:off x="7006407" y="3566443"/>
            <a:ext cx="0" cy="1697492"/>
          </a:xfrm>
          <a:prstGeom prst="straightConnector1">
            <a:avLst/>
          </a:prstGeom>
          <a:noFill/>
          <a:ln w="6345" cap="flat">
            <a:solidFill>
              <a:srgbClr val="000000"/>
            </a:solidFill>
            <a:custDash>
              <a:ds d="800693" sp="800693"/>
            </a:custDash>
            <a:miter/>
          </a:ln>
        </p:spPr>
      </p:cxn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46</a:t>
            </a:fld>
            <a:endParaRPr lang="fr-FR"/>
          </a:p>
        </p:txBody>
      </p:sp>
    </p:spTree>
    <p:extLst>
      <p:ext uri="{BB962C8B-B14F-4D97-AF65-F5344CB8AC3E}">
        <p14:creationId xmlns:p14="http://schemas.microsoft.com/office/powerpoint/2010/main" val="2845877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name="Slide3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 (Q factor)</a:t>
            </a:r>
          </a:p>
        </p:txBody>
      </p:sp>
      <p:pic>
        <p:nvPicPr>
          <p:cNvPr id="3"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3"/>
          <a:srcRect l="9923" t="1420" r="3478" b="16589"/>
          <a:stretch>
            <a:fillRect/>
          </a:stretch>
        </p:blipFill>
        <p:spPr>
          <a:xfrm>
            <a:off x="774332" y="875309"/>
            <a:ext cx="4218803" cy="2640695"/>
          </a:xfrm>
          <a:prstGeom prst="rect">
            <a:avLst/>
          </a:prstGeom>
          <a:noFill/>
          <a:ln cap="flat">
            <a:noFill/>
          </a:ln>
        </p:spPr>
      </p:pic>
      <p:cxnSp>
        <p:nvCxnSpPr>
          <p:cNvPr id="4" name="Connecteur droit 5"/>
          <p:cNvCxnSpPr/>
          <p:nvPr/>
        </p:nvCxnSpPr>
        <p:spPr>
          <a:xfrm>
            <a:off x="719833" y="819466"/>
            <a:ext cx="0" cy="2960370"/>
          </a:xfrm>
          <a:prstGeom prst="straightConnector1">
            <a:avLst/>
          </a:prstGeom>
          <a:noFill/>
          <a:ln w="6345" cap="flat">
            <a:solidFill>
              <a:srgbClr val="5B9BD5"/>
            </a:solidFill>
            <a:prstDash val="solid"/>
            <a:miter/>
            <a:headEnd type="arrow"/>
          </a:ln>
        </p:spPr>
      </p:cxnSp>
      <p:cxnSp>
        <p:nvCxnSpPr>
          <p:cNvPr id="5" name="Connecteur droit 6"/>
          <p:cNvCxnSpPr/>
          <p:nvPr/>
        </p:nvCxnSpPr>
        <p:spPr>
          <a:xfrm flipH="1">
            <a:off x="556138" y="3563809"/>
            <a:ext cx="4743130" cy="0"/>
          </a:xfrm>
          <a:prstGeom prst="straightConnector1">
            <a:avLst/>
          </a:prstGeom>
          <a:noFill/>
          <a:ln w="6345" cap="flat">
            <a:solidFill>
              <a:srgbClr val="5B9BD5"/>
            </a:solidFill>
            <a:prstDash val="solid"/>
            <a:miter/>
            <a:headEnd type="arrow"/>
          </a:ln>
        </p:spPr>
      </p:cxnSp>
      <p:sp>
        <p:nvSpPr>
          <p:cNvPr id="6" name="Rectangle 7"/>
          <p:cNvSpPr/>
          <p:nvPr/>
        </p:nvSpPr>
        <p:spPr>
          <a:xfrm rot="16200004">
            <a:off x="-483841" y="1628239"/>
            <a:ext cx="1986881"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Amplitude</a:t>
            </a:r>
          </a:p>
        </p:txBody>
      </p:sp>
      <mc:AlternateContent xmlns:mc="http://schemas.openxmlformats.org/markup-compatibility/2006" xmlns:a14="http://schemas.microsoft.com/office/drawing/2010/main">
        <mc:Choice Requires="a14">
          <p:sp>
            <p:nvSpPr>
              <p:cNvPr id="7" name="Rectangle 8"/>
              <p:cNvSpPr/>
              <p:nvPr/>
            </p:nvSpPr>
            <p:spPr>
              <a:xfrm>
                <a:off x="3850949" y="3527426"/>
                <a:ext cx="2773539"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Frequency</a:t>
                </a:r>
                <a:r>
                  <a:rPr lang="fr-FR" sz="1800" b="0" i="0" u="none" strike="noStrike" kern="1200" cap="none" spc="0" baseline="0" dirty="0">
                    <a:solidFill>
                      <a:srgbClr val="008AB1"/>
                    </a:solidFill>
                    <a:uFillTx/>
                    <a:latin typeface="Source Sans Pro Light" pitchFamily="34"/>
                    <a:ea typeface="Source Sans Pro Light" pitchFamily="34"/>
                  </a:rPr>
                  <a:t> </a:t>
                </a:r>
                <a14:m>
                  <m:oMath xmlns:m="http://schemas.openxmlformats.org/officeDocument/2006/math">
                    <m:r>
                      <m:rPr>
                        <m:sty m:val="p"/>
                      </m:rPr>
                      <a:rPr lang="fr-FR">
                        <a:solidFill>
                          <a:srgbClr val="008AB1"/>
                        </a:solidFill>
                        <a:latin typeface="Cambria Math" panose="02040503050406030204" pitchFamily="18" charset="0"/>
                      </a:rPr>
                      <m:t>ω</m:t>
                    </m:r>
                  </m:oMath>
                </a14:m>
                <a:r>
                  <a:rPr lang="fr-FR" sz="1800" b="0" i="0" u="none" strike="noStrike" kern="1200" cap="none" spc="0" baseline="0" dirty="0">
                    <a:solidFill>
                      <a:srgbClr val="008AB1"/>
                    </a:solidFill>
                    <a:uFillTx/>
                    <a:latin typeface="Source Sans Pro Light" pitchFamily="34"/>
                    <a:ea typeface="Source Sans Pro Light" pitchFamily="34"/>
                  </a:rPr>
                  <a:t> </a:t>
                </a:r>
              </a:p>
            </p:txBody>
          </p:sp>
        </mc:Choice>
        <mc:Fallback xmlns="">
          <p:sp>
            <p:nvSpPr>
              <p:cNvPr id="7" name="Rectangle 8"/>
              <p:cNvSpPr>
                <a:spLocks noRot="1" noChangeAspect="1" noMove="1" noResize="1" noEditPoints="1" noAdjustHandles="1" noChangeArrowheads="1" noChangeShapeType="1" noTextEdit="1"/>
              </p:cNvSpPr>
              <p:nvPr/>
            </p:nvSpPr>
            <p:spPr>
              <a:xfrm>
                <a:off x="3850949" y="3527426"/>
                <a:ext cx="2773539" cy="369335"/>
              </a:xfrm>
              <a:prstGeom prst="rect">
                <a:avLst/>
              </a:prstGeom>
              <a:blipFill>
                <a:blip r:embed="rId4"/>
                <a:stretch>
                  <a:fillRect l="-1978" t="-10000" b="-26667"/>
                </a:stretch>
              </a:blipFill>
              <a:ln cap="flat">
                <a:noFill/>
                <a:prstDash val="solid"/>
              </a:ln>
            </p:spPr>
            <p:txBody>
              <a:bodyPr/>
              <a:lstStyle/>
              <a:p>
                <a:r>
                  <a:rPr lang="fr-FR">
                    <a:noFill/>
                  </a:rPr>
                  <a:t> </a:t>
                </a:r>
              </a:p>
            </p:txBody>
          </p:sp>
        </mc:Fallback>
      </mc:AlternateContent>
      <p:cxnSp>
        <p:nvCxnSpPr>
          <p:cNvPr id="8" name="Connecteur droit 9"/>
          <p:cNvCxnSpPr/>
          <p:nvPr/>
        </p:nvCxnSpPr>
        <p:spPr>
          <a:xfrm flipH="1">
            <a:off x="3131719" y="2183733"/>
            <a:ext cx="288036" cy="0"/>
          </a:xfrm>
          <a:prstGeom prst="straightConnector1">
            <a:avLst/>
          </a:prstGeom>
          <a:noFill/>
          <a:ln w="6345" cap="flat">
            <a:solidFill>
              <a:srgbClr val="000000"/>
            </a:solidFill>
            <a:custDash>
              <a:ds d="800693" sp="800693"/>
            </a:custDash>
            <a:miter/>
            <a:headEnd type="arrow"/>
            <a:tailEnd type="arrow"/>
          </a:ln>
        </p:spPr>
      </p:cxnSp>
      <mc:AlternateContent xmlns:mc="http://schemas.openxmlformats.org/markup-compatibility/2006" xmlns:a14="http://schemas.microsoft.com/office/drawing/2010/main">
        <mc:Choice Requires="a14">
          <p:sp>
            <p:nvSpPr>
              <p:cNvPr id="9" name="Rectangle 10"/>
              <p:cNvSpPr/>
              <p:nvPr/>
            </p:nvSpPr>
            <p:spPr>
              <a:xfrm>
                <a:off x="3029288" y="2195657"/>
                <a:ext cx="486031" cy="369335"/>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1800" b="0" i="0" u="none" strike="noStrike" kern="1200" cap="none" spc="0" baseline="0" dirty="0" smtClean="0">
                    <a:solidFill>
                      <a:srgbClr val="008AB1"/>
                    </a:solidFill>
                    <a:uFillTx/>
                    <a:latin typeface="Source Sans Pro Light" pitchFamily="34"/>
                    <a:ea typeface="Source Sans Pro Light" pitchFamily="34"/>
                  </a:rPr>
                  <a:t>Δ</a:t>
                </a:r>
                <a14:m>
                  <m:oMath xmlns:m="http://schemas.openxmlformats.org/officeDocument/2006/math">
                    <m:r>
                      <m:rPr>
                        <m:sty m:val="p"/>
                      </m:rPr>
                      <a:rPr lang="fr-FR">
                        <a:solidFill>
                          <a:srgbClr val="008AB1"/>
                        </a:solidFill>
                        <a:latin typeface="Cambria Math" panose="02040503050406030204" pitchFamily="18" charset="0"/>
                      </a:rPr>
                      <m:t>ω</m:t>
                    </m:r>
                  </m:oMath>
                </a14:m>
                <a:endParaRPr lang="fr-FR" sz="18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9" name="Rectangle 10"/>
              <p:cNvSpPr>
                <a:spLocks noRot="1" noChangeAspect="1" noMove="1" noResize="1" noEditPoints="1" noAdjustHandles="1" noChangeArrowheads="1" noChangeShapeType="1" noTextEdit="1"/>
              </p:cNvSpPr>
              <p:nvPr/>
            </p:nvSpPr>
            <p:spPr>
              <a:xfrm>
                <a:off x="3029288" y="2195657"/>
                <a:ext cx="486031" cy="369335"/>
              </a:xfrm>
              <a:prstGeom prst="rect">
                <a:avLst/>
              </a:prstGeom>
              <a:blipFill>
                <a:blip r:embed="rId5"/>
                <a:stretch>
                  <a:fillRect l="-10000" t="-8197" b="-24590"/>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ZoneTexte 11"/>
              <p:cNvSpPr txBox="1"/>
              <p:nvPr/>
            </p:nvSpPr>
            <p:spPr>
              <a:xfrm>
                <a:off x="5982427" y="1600920"/>
                <a:ext cx="2119683" cy="114762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fr-FR" sz="4000" i="1" smtClean="0">
                          <a:solidFill>
                            <a:srgbClr val="008AB1"/>
                          </a:solidFill>
                          <a:latin typeface="Cambria Math" panose="02040503050406030204" pitchFamily="18" charset="0"/>
                        </a:rPr>
                        <m:t>𝑄</m:t>
                      </m:r>
                      <m:r>
                        <a:rPr lang="fr-FR" sz="4000" i="0">
                          <a:solidFill>
                            <a:srgbClr val="008AB1"/>
                          </a:solidFill>
                          <a:latin typeface="Cambria Math" panose="02040503050406030204" pitchFamily="18" charset="0"/>
                        </a:rPr>
                        <m:t>=</m:t>
                      </m:r>
                      <m:f>
                        <m:fPr>
                          <m:ctrlPr>
                            <a:rPr lang="fr-FR" sz="4000" i="1">
                              <a:solidFill>
                                <a:srgbClr val="008AB1"/>
                              </a:solidFill>
                              <a:latin typeface="Cambria Math" panose="02040503050406030204" pitchFamily="18" charset="0"/>
                            </a:rPr>
                          </m:ctrlPr>
                        </m:fPr>
                        <m:num>
                          <m:sSub>
                            <m:sSubPr>
                              <m:ctrlPr>
                                <a:rPr lang="fr-FR" sz="4000" i="1">
                                  <a:solidFill>
                                    <a:srgbClr val="008AB1"/>
                                  </a:solidFill>
                                  <a:latin typeface="Cambria Math" panose="02040503050406030204" pitchFamily="18" charset="0"/>
                                </a:rPr>
                              </m:ctrlPr>
                            </m:sSubPr>
                            <m:e>
                              <m:r>
                                <m:rPr>
                                  <m:sty m:val="p"/>
                                </m:rPr>
                                <a:rPr lang="fr-FR" sz="4000" i="0">
                                  <a:solidFill>
                                    <a:srgbClr val="008AB1"/>
                                  </a:solidFill>
                                  <a:latin typeface="Cambria Math" panose="02040503050406030204" pitchFamily="18" charset="0"/>
                                </a:rPr>
                                <m:t>ω</m:t>
                              </m:r>
                            </m:e>
                            <m:sub>
                              <m:r>
                                <a:rPr lang="fr-FR" sz="4000" i="1">
                                  <a:solidFill>
                                    <a:srgbClr val="008AB1"/>
                                  </a:solidFill>
                                  <a:latin typeface="Cambria Math" panose="02040503050406030204" pitchFamily="18" charset="0"/>
                                </a:rPr>
                                <m:t>𝑅</m:t>
                              </m:r>
                            </m:sub>
                          </m:sSub>
                        </m:num>
                        <m:den>
                          <m:r>
                            <m:rPr>
                              <m:nor/>
                            </m:rPr>
                            <a:rPr lang="fr-FR" sz="4000" i="1">
                              <a:solidFill>
                                <a:srgbClr val="008AB1"/>
                              </a:solidFill>
                              <a:latin typeface="Cambria Math" panose="02040503050406030204" pitchFamily="18" charset="0"/>
                            </a:rPr>
                            <m:t>Δ</m:t>
                          </m:r>
                          <m:r>
                            <m:rPr>
                              <m:sty m:val="p"/>
                            </m:rPr>
                            <a:rPr lang="fr-FR" sz="4000" i="0">
                              <a:solidFill>
                                <a:srgbClr val="008AB1"/>
                              </a:solidFill>
                              <a:latin typeface="Cambria Math" panose="02040503050406030204" pitchFamily="18" charset="0"/>
                            </a:rPr>
                            <m:t>ω</m:t>
                          </m:r>
                          <m:r>
                            <m:rPr>
                              <m:nor/>
                            </m:rPr>
                            <a:rPr lang="fr-FR" sz="4000" i="1">
                              <a:solidFill>
                                <a:srgbClr val="008AB1"/>
                              </a:solidFill>
                              <a:latin typeface="Cambria Math" panose="02040503050406030204" pitchFamily="18" charset="0"/>
                            </a:rPr>
                            <m:t> </m:t>
                          </m:r>
                        </m:den>
                      </m:f>
                    </m:oMath>
                  </m:oMathPara>
                </a14:m>
                <a:endParaRPr lang="fr-FR" sz="4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0" name="ZoneTexte 11"/>
              <p:cNvSpPr txBox="1">
                <a:spLocks noRot="1" noChangeAspect="1" noMove="1" noResize="1" noEditPoints="1" noAdjustHandles="1" noChangeArrowheads="1" noChangeShapeType="1" noTextEdit="1"/>
              </p:cNvSpPr>
              <p:nvPr/>
            </p:nvSpPr>
            <p:spPr>
              <a:xfrm>
                <a:off x="5982427" y="1600920"/>
                <a:ext cx="2119683" cy="1147622"/>
              </a:xfrm>
              <a:prstGeom prst="rect">
                <a:avLst/>
              </a:prstGeom>
              <a:blipFill>
                <a:blip r:embed="rId6"/>
                <a:stretch>
                  <a:fillRect/>
                </a:stretch>
              </a:blipFill>
              <a:ln cap="flat">
                <a:noFill/>
              </a:ln>
            </p:spPr>
            <p:txBody>
              <a:bodyPr/>
              <a:lstStyle/>
              <a:p>
                <a:r>
                  <a:rPr lang="fr-FR">
                    <a:noFill/>
                  </a:rPr>
                  <a:t> </a:t>
                </a:r>
              </a:p>
            </p:txBody>
          </p:sp>
        </mc:Fallback>
      </mc:AlternateContent>
      <p:sp>
        <p:nvSpPr>
          <p:cNvPr id="11" name="Rectangle 12"/>
          <p:cNvSpPr/>
          <p:nvPr/>
        </p:nvSpPr>
        <p:spPr>
          <a:xfrm>
            <a:off x="6216402" y="933776"/>
            <a:ext cx="1651735"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Q factor</a:t>
            </a:r>
          </a:p>
        </p:txBody>
      </p:sp>
      <mc:AlternateContent xmlns:mc="http://schemas.openxmlformats.org/markup-compatibility/2006" xmlns:a14="http://schemas.microsoft.com/office/drawing/2010/main">
        <mc:Choice Requires="a14">
          <p:sp>
            <p:nvSpPr>
              <p:cNvPr id="12" name="Rectangle 13"/>
              <p:cNvSpPr/>
              <p:nvPr/>
            </p:nvSpPr>
            <p:spPr>
              <a:xfrm>
                <a:off x="3040919" y="3491800"/>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r>
                            <m:rPr>
                              <m:sty m:val="p"/>
                            </m:rPr>
                            <a:rPr lang="fr-FR">
                              <a:solidFill>
                                <a:srgbClr val="008AB1"/>
                              </a:solidFill>
                              <a:latin typeface="Cambria Math" panose="02040503050406030204" pitchFamily="18" charset="0"/>
                            </a:rPr>
                            <m:t>ω</m:t>
                          </m:r>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12" name="Rectangle 13"/>
              <p:cNvSpPr>
                <a:spLocks noRot="1" noChangeAspect="1" noMove="1" noResize="1" noEditPoints="1" noAdjustHandles="1" noChangeArrowheads="1" noChangeShapeType="1" noTextEdit="1"/>
              </p:cNvSpPr>
              <p:nvPr/>
            </p:nvSpPr>
            <p:spPr>
              <a:xfrm>
                <a:off x="3040919" y="3491800"/>
                <a:ext cx="547140" cy="369335"/>
              </a:xfrm>
              <a:prstGeom prst="rect">
                <a:avLst/>
              </a:prstGeom>
              <a:blipFill>
                <a:blip r:embed="rId7"/>
                <a:stretch>
                  <a:fillRect/>
                </a:stretch>
              </a:blipFill>
              <a:ln cap="flat">
                <a:noFill/>
                <a:prstDash val="solid"/>
              </a:ln>
            </p:spPr>
            <p:txBody>
              <a:bodyPr/>
              <a:lstStyle/>
              <a:p>
                <a:r>
                  <a:rPr lang="fr-FR">
                    <a:noFill/>
                  </a:rPr>
                  <a:t> </a:t>
                </a:r>
              </a:p>
            </p:txBody>
          </p:sp>
        </mc:Fallback>
      </mc:AlternateContent>
      <p:pic>
        <p:nvPicPr>
          <p:cNvPr id="13" name="Picture 2" descr="Risultati immagini per diapason direttore di orchestra">
            <a:extLst>
              <a:ext uri="{FF2B5EF4-FFF2-40B4-BE49-F238E27FC236}">
                <a16:creationId xmlns:a16="http://schemas.microsoft.com/office/drawing/2014/main" id="{00000000-0000-0000-0000-000000000000}"/>
              </a:ext>
            </a:extLst>
          </p:cNvPr>
          <p:cNvPicPr>
            <a:picLocks noChangeAspect="1"/>
          </p:cNvPicPr>
          <p:nvPr/>
        </p:nvPicPr>
        <p:blipFill>
          <a:blip r:embed="rId8"/>
          <a:srcRect/>
          <a:stretch>
            <a:fillRect/>
          </a:stretch>
        </p:blipFill>
        <p:spPr>
          <a:xfrm>
            <a:off x="915844" y="4285500"/>
            <a:ext cx="3230712" cy="2152351"/>
          </a:xfrm>
          <a:prstGeom prst="rect">
            <a:avLst/>
          </a:prstGeom>
          <a:noFill/>
          <a:ln cap="flat">
            <a:noFill/>
          </a:ln>
        </p:spPr>
      </p:pic>
      <p:sp>
        <p:nvSpPr>
          <p:cNvPr id="14" name="Rectangle 15"/>
          <p:cNvSpPr/>
          <p:nvPr/>
        </p:nvSpPr>
        <p:spPr>
          <a:xfrm>
            <a:off x="2463320" y="4388863"/>
            <a:ext cx="81624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High Q</a:t>
            </a:r>
          </a:p>
        </p:txBody>
      </p:sp>
      <p:pic>
        <p:nvPicPr>
          <p:cNvPr id="15" name="Picture 2" descr="Risultati immagini per diapason strumento">
            <a:extLst>
              <a:ext uri="{FF2B5EF4-FFF2-40B4-BE49-F238E27FC236}">
                <a16:creationId xmlns:a16="http://schemas.microsoft.com/office/drawing/2014/main" id="{00000000-0000-0000-0000-000000000000}"/>
              </a:ext>
            </a:extLst>
          </p:cNvPr>
          <p:cNvPicPr>
            <a:picLocks noChangeAspect="1"/>
          </p:cNvPicPr>
          <p:nvPr/>
        </p:nvPicPr>
        <p:blipFill>
          <a:blip r:embed="rId9"/>
          <a:srcRect/>
          <a:stretch>
            <a:fillRect/>
          </a:stretch>
        </p:blipFill>
        <p:spPr>
          <a:xfrm>
            <a:off x="4514246" y="4285500"/>
            <a:ext cx="3613754" cy="2151043"/>
          </a:xfrm>
          <a:prstGeom prst="rect">
            <a:avLst/>
          </a:prstGeom>
          <a:noFill/>
          <a:ln cap="flat">
            <a:noFill/>
          </a:ln>
        </p:spPr>
      </p:pic>
      <p:cxnSp>
        <p:nvCxnSpPr>
          <p:cNvPr id="16" name="Connecteur droit 17"/>
          <p:cNvCxnSpPr/>
          <p:nvPr/>
        </p:nvCxnSpPr>
        <p:spPr>
          <a:xfrm>
            <a:off x="3275737" y="1043531"/>
            <a:ext cx="0" cy="2632942"/>
          </a:xfrm>
          <a:prstGeom prst="straightConnector1">
            <a:avLst/>
          </a:prstGeom>
          <a:noFill/>
          <a:ln w="6345" cap="flat">
            <a:solidFill>
              <a:srgbClr val="5B9BD5"/>
            </a:solidFill>
            <a:prstDash val="solid"/>
            <a:miter/>
          </a:ln>
        </p:spPr>
      </p:cxnSp>
      <p:cxnSp>
        <p:nvCxnSpPr>
          <p:cNvPr id="19" name="Connecteur droit avec flèche 18"/>
          <p:cNvCxnSpPr/>
          <p:nvPr/>
        </p:nvCxnSpPr>
        <p:spPr>
          <a:xfrm flipV="1">
            <a:off x="3085539" y="2183967"/>
            <a:ext cx="456340" cy="20925"/>
          </a:xfrm>
          <a:prstGeom prst="straightConnector1">
            <a:avLst/>
          </a:prstGeom>
          <a:ln w="57150">
            <a:solidFill>
              <a:srgbClr val="008AB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Espace réservé du numéro de diapositive 23"/>
          <p:cNvSpPr>
            <a:spLocks noGrp="1"/>
          </p:cNvSpPr>
          <p:nvPr>
            <p:ph type="sldNum" sz="quarter" idx="8"/>
          </p:nvPr>
        </p:nvSpPr>
        <p:spPr/>
        <p:txBody>
          <a:bodyPr/>
          <a:lstStyle/>
          <a:p>
            <a:pPr lvl="0"/>
            <a:fld id="{076F6770-30F6-4909-B022-5A2181746AF4}" type="slidenum">
              <a:rPr lang="fr-FR" smtClean="0"/>
              <a:t>47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name="Slide5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 (phase)</a:t>
            </a:r>
          </a:p>
        </p:txBody>
      </p:sp>
      <p:cxnSp>
        <p:nvCxnSpPr>
          <p:cNvPr id="3" name="Connecteur droit 57"/>
          <p:cNvCxnSpPr/>
          <p:nvPr/>
        </p:nvCxnSpPr>
        <p:spPr>
          <a:xfrm>
            <a:off x="499070" y="2428426"/>
            <a:ext cx="0" cy="1064298"/>
          </a:xfrm>
          <a:prstGeom prst="straightConnector1">
            <a:avLst/>
          </a:prstGeom>
          <a:noFill/>
          <a:ln w="6345" cap="flat">
            <a:solidFill>
              <a:srgbClr val="5B9BD5"/>
            </a:solidFill>
            <a:prstDash val="solid"/>
            <a:miter/>
            <a:headEnd type="arrow"/>
          </a:ln>
        </p:spPr>
      </p:cxnSp>
      <p:cxnSp>
        <p:nvCxnSpPr>
          <p:cNvPr id="4" name="Connecteur droit 58"/>
          <p:cNvCxnSpPr/>
          <p:nvPr/>
        </p:nvCxnSpPr>
        <p:spPr>
          <a:xfrm flipH="1">
            <a:off x="302328" y="3220516"/>
            <a:ext cx="4743139" cy="0"/>
          </a:xfrm>
          <a:prstGeom prst="straightConnector1">
            <a:avLst/>
          </a:prstGeom>
          <a:noFill/>
          <a:ln w="6345" cap="flat">
            <a:solidFill>
              <a:srgbClr val="5B9BD5"/>
            </a:solidFill>
            <a:prstDash val="solid"/>
            <a:miter/>
            <a:headEnd type="arrow"/>
          </a:ln>
        </p:spPr>
      </p:cxnSp>
      <p:sp>
        <p:nvSpPr>
          <p:cNvPr id="5" name="Rectangle 59"/>
          <p:cNvSpPr/>
          <p:nvPr/>
        </p:nvSpPr>
        <p:spPr>
          <a:xfrm>
            <a:off x="5468" y="2328089"/>
            <a:ext cx="404274"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F</a:t>
            </a:r>
          </a:p>
        </p:txBody>
      </p:sp>
      <p:cxnSp>
        <p:nvCxnSpPr>
          <p:cNvPr id="6" name="Connecteur droit 60"/>
          <p:cNvCxnSpPr/>
          <p:nvPr/>
        </p:nvCxnSpPr>
        <p:spPr>
          <a:xfrm>
            <a:off x="493611" y="4134551"/>
            <a:ext cx="0" cy="1064297"/>
          </a:xfrm>
          <a:prstGeom prst="straightConnector1">
            <a:avLst/>
          </a:prstGeom>
          <a:noFill/>
          <a:ln w="6345" cap="flat">
            <a:solidFill>
              <a:srgbClr val="5B9BD5"/>
            </a:solidFill>
            <a:prstDash val="solid"/>
            <a:miter/>
            <a:headEnd type="arrow"/>
          </a:ln>
        </p:spPr>
      </p:cxnSp>
      <p:cxnSp>
        <p:nvCxnSpPr>
          <p:cNvPr id="7" name="Connecteur droit 61"/>
          <p:cNvCxnSpPr/>
          <p:nvPr/>
        </p:nvCxnSpPr>
        <p:spPr>
          <a:xfrm flipH="1">
            <a:off x="296869" y="4926640"/>
            <a:ext cx="4743130" cy="0"/>
          </a:xfrm>
          <a:prstGeom prst="straightConnector1">
            <a:avLst/>
          </a:prstGeom>
          <a:noFill/>
          <a:ln w="6345" cap="flat">
            <a:solidFill>
              <a:srgbClr val="5B9BD5"/>
            </a:solidFill>
            <a:prstDash val="solid"/>
            <a:miter/>
            <a:headEnd type="arrow"/>
          </a:ln>
        </p:spPr>
      </p:cxnSp>
      <p:sp>
        <p:nvSpPr>
          <p:cNvPr id="8" name="Rectangle 62"/>
          <p:cNvSpPr/>
          <p:nvPr/>
        </p:nvSpPr>
        <p:spPr>
          <a:xfrm>
            <a:off x="0" y="4034213"/>
            <a:ext cx="426723"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A</a:t>
            </a:r>
          </a:p>
        </p:txBody>
      </p:sp>
      <p:sp>
        <p:nvSpPr>
          <p:cNvPr id="9" name="Forme libre 63"/>
          <p:cNvSpPr/>
          <p:nvPr/>
        </p:nvSpPr>
        <p:spPr>
          <a:xfrm>
            <a:off x="2680307" y="2530236"/>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Forme libre 64"/>
          <p:cNvSpPr/>
          <p:nvPr/>
        </p:nvSpPr>
        <p:spPr>
          <a:xfrm rot="10799991">
            <a:off x="1584609" y="317799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Forme libre 65"/>
          <p:cNvSpPr/>
          <p:nvPr/>
        </p:nvSpPr>
        <p:spPr>
          <a:xfrm>
            <a:off x="533022" y="254869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2" name="Forme libre 66"/>
          <p:cNvSpPr/>
          <p:nvPr/>
        </p:nvSpPr>
        <p:spPr>
          <a:xfrm rot="10799991">
            <a:off x="3752798" y="322051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Rectangle 67"/>
          <p:cNvSpPr/>
          <p:nvPr/>
        </p:nvSpPr>
        <p:spPr>
          <a:xfrm>
            <a:off x="4304995" y="2676521"/>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14" name="Rectangle 68"/>
          <p:cNvSpPr/>
          <p:nvPr/>
        </p:nvSpPr>
        <p:spPr>
          <a:xfrm>
            <a:off x="4445538" y="4280315"/>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15" name="Forme libre 69"/>
          <p:cNvSpPr/>
          <p:nvPr/>
        </p:nvSpPr>
        <p:spPr>
          <a:xfrm>
            <a:off x="2659724" y="4188866"/>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6" name="Forme libre 70"/>
          <p:cNvSpPr/>
          <p:nvPr/>
        </p:nvSpPr>
        <p:spPr>
          <a:xfrm rot="10799991">
            <a:off x="1564035" y="483661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Calibri"/>
            </a:endParaRPr>
          </a:p>
        </p:txBody>
      </p:sp>
      <p:sp>
        <p:nvSpPr>
          <p:cNvPr id="17" name="Forme libre 71"/>
          <p:cNvSpPr/>
          <p:nvPr/>
        </p:nvSpPr>
        <p:spPr>
          <a:xfrm>
            <a:off x="512438" y="420731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8" name="Forme libre 72"/>
          <p:cNvSpPr/>
          <p:nvPr/>
        </p:nvSpPr>
        <p:spPr>
          <a:xfrm rot="10799991">
            <a:off x="3732224" y="487914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Calibri"/>
            </a:endParaRPr>
          </a:p>
        </p:txBody>
      </p:sp>
      <p:sp>
        <p:nvSpPr>
          <p:cNvPr id="19" name="Rectangle 73"/>
          <p:cNvSpPr/>
          <p:nvPr/>
        </p:nvSpPr>
        <p:spPr>
          <a:xfrm>
            <a:off x="1460854" y="1589775"/>
            <a:ext cx="328576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At low frequency</a:t>
            </a:r>
          </a:p>
        </p:txBody>
      </p:sp>
      <p:cxnSp>
        <p:nvCxnSpPr>
          <p:cNvPr id="20" name="Connecteur droit 74"/>
          <p:cNvCxnSpPr/>
          <p:nvPr/>
        </p:nvCxnSpPr>
        <p:spPr>
          <a:xfrm flipV="1">
            <a:off x="1064645" y="2428426"/>
            <a:ext cx="0" cy="3132662"/>
          </a:xfrm>
          <a:prstGeom prst="straightConnector1">
            <a:avLst/>
          </a:prstGeom>
          <a:noFill/>
          <a:ln w="6345" cap="flat">
            <a:solidFill>
              <a:srgbClr val="5B9BD5"/>
            </a:solidFill>
            <a:custDash>
              <a:ds d="800693" sp="800693"/>
              <a:ds d="100000" sp="800693"/>
            </a:custDash>
            <a:miter/>
          </a:ln>
        </p:spPr>
      </p:cxnSp>
      <p:cxnSp>
        <p:nvCxnSpPr>
          <p:cNvPr id="21" name="Connecteur droit 75"/>
          <p:cNvCxnSpPr/>
          <p:nvPr/>
        </p:nvCxnSpPr>
        <p:spPr>
          <a:xfrm flipV="1">
            <a:off x="2092778" y="2428426"/>
            <a:ext cx="0" cy="3132662"/>
          </a:xfrm>
          <a:prstGeom prst="straightConnector1">
            <a:avLst/>
          </a:prstGeom>
          <a:noFill/>
          <a:ln w="6345" cap="flat">
            <a:solidFill>
              <a:srgbClr val="5B9BD5"/>
            </a:solidFill>
            <a:custDash>
              <a:ds d="800693" sp="800693"/>
              <a:ds d="100000" sp="800693"/>
            </a:custDash>
            <a:miter/>
          </a:ln>
        </p:spPr>
      </p:cxnSp>
      <p:cxnSp>
        <p:nvCxnSpPr>
          <p:cNvPr id="22" name="Connecteur droit 76"/>
          <p:cNvCxnSpPr/>
          <p:nvPr/>
        </p:nvCxnSpPr>
        <p:spPr>
          <a:xfrm flipV="1">
            <a:off x="3258784" y="2390534"/>
            <a:ext cx="0" cy="3132661"/>
          </a:xfrm>
          <a:prstGeom prst="straightConnector1">
            <a:avLst/>
          </a:prstGeom>
          <a:noFill/>
          <a:ln w="6345" cap="flat">
            <a:solidFill>
              <a:srgbClr val="5B9BD5"/>
            </a:solidFill>
            <a:custDash>
              <a:ds d="800693" sp="800693"/>
              <a:ds d="100000" sp="800693"/>
            </a:custDash>
            <a:miter/>
          </a:ln>
        </p:spPr>
      </p:cxnSp>
      <p:cxnSp>
        <p:nvCxnSpPr>
          <p:cNvPr id="23" name="Connecteur droit 77"/>
          <p:cNvCxnSpPr/>
          <p:nvPr/>
        </p:nvCxnSpPr>
        <p:spPr>
          <a:xfrm flipV="1">
            <a:off x="4181679" y="2428426"/>
            <a:ext cx="0" cy="3132662"/>
          </a:xfrm>
          <a:prstGeom prst="straightConnector1">
            <a:avLst/>
          </a:prstGeom>
          <a:noFill/>
          <a:ln w="6345" cap="flat">
            <a:solidFill>
              <a:srgbClr val="5B9BD5"/>
            </a:solidFill>
            <a:custDash>
              <a:ds d="800693" sp="800693"/>
              <a:ds d="100000" sp="800693"/>
            </a:custDash>
            <a:miter/>
          </a:ln>
        </p:spPr>
      </p:cxnSp>
      <p:cxnSp>
        <p:nvCxnSpPr>
          <p:cNvPr id="24" name="Connecteur droit 87"/>
          <p:cNvCxnSpPr/>
          <p:nvPr/>
        </p:nvCxnSpPr>
        <p:spPr>
          <a:xfrm>
            <a:off x="6156755" y="3029132"/>
            <a:ext cx="0" cy="1705622"/>
          </a:xfrm>
          <a:prstGeom prst="straightConnector1">
            <a:avLst/>
          </a:prstGeom>
          <a:noFill/>
          <a:ln w="6345" cap="flat">
            <a:solidFill>
              <a:srgbClr val="5B9BD5"/>
            </a:solidFill>
            <a:prstDash val="solid"/>
            <a:miter/>
            <a:headEnd type="arrow"/>
          </a:ln>
        </p:spPr>
      </p:cxnSp>
      <p:cxnSp>
        <p:nvCxnSpPr>
          <p:cNvPr id="25" name="Connecteur droit 88"/>
          <p:cNvCxnSpPr/>
          <p:nvPr/>
        </p:nvCxnSpPr>
        <p:spPr>
          <a:xfrm flipH="1">
            <a:off x="5868902" y="4533247"/>
            <a:ext cx="3160798" cy="8047"/>
          </a:xfrm>
          <a:prstGeom prst="straightConnector1">
            <a:avLst/>
          </a:prstGeom>
          <a:noFill/>
          <a:ln w="6345" cap="flat">
            <a:solidFill>
              <a:srgbClr val="5B9BD5"/>
            </a:solidFill>
            <a:prstDash val="solid"/>
            <a:miter/>
            <a:headEnd type="arrow"/>
          </a:ln>
        </p:spPr>
      </p:cxnSp>
      <p:sp>
        <p:nvSpPr>
          <p:cNvPr id="26" name="Rectangle 89"/>
          <p:cNvSpPr/>
          <p:nvPr/>
        </p:nvSpPr>
        <p:spPr>
          <a:xfrm rot="16200004">
            <a:off x="5291317" y="3273228"/>
            <a:ext cx="1223412" cy="369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Amplitude</a:t>
            </a:r>
          </a:p>
        </p:txBody>
      </p:sp>
      <mc:AlternateContent xmlns:mc="http://schemas.openxmlformats.org/markup-compatibility/2006" xmlns:a14="http://schemas.microsoft.com/office/drawing/2010/main">
        <mc:Choice Requires="a14">
          <p:sp>
            <p:nvSpPr>
              <p:cNvPr id="27" name="Rectangle 90"/>
              <p:cNvSpPr/>
              <p:nvPr/>
            </p:nvSpPr>
            <p:spPr>
              <a:xfrm>
                <a:off x="8079812" y="4533247"/>
                <a:ext cx="1221938" cy="64633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smtClean="0">
                    <a:solidFill>
                      <a:srgbClr val="008AB1"/>
                    </a:solidFill>
                    <a:uFillTx/>
                    <a:latin typeface="Cambria Math" panose="02040503050406030204" pitchFamily="18" charset="0"/>
                    <a:ea typeface="Cambria Math" panose="02040503050406030204" pitchFamily="18" charset="0"/>
                  </a:rPr>
                  <a:t>Frequency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r>
                      <m:rPr>
                        <m:sty m:val="p"/>
                      </m:rPr>
                      <a:rPr lang="fr-FR">
                        <a:solidFill>
                          <a:srgbClr val="008AB1"/>
                        </a:solidFill>
                        <a:latin typeface="Cambria Math" panose="02040503050406030204" pitchFamily="18" charset="0"/>
                        <a:ea typeface="Cambria Math" panose="02040503050406030204" pitchFamily="18" charset="0"/>
                      </a:rPr>
                      <m:t>ω</m:t>
                    </m:r>
                  </m:oMath>
                </a14:m>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p>
            </p:txBody>
          </p:sp>
        </mc:Choice>
        <mc:Fallback xmlns="">
          <p:sp>
            <p:nvSpPr>
              <p:cNvPr id="27" name="Rectangle 90"/>
              <p:cNvSpPr>
                <a:spLocks noRot="1" noChangeAspect="1" noMove="1" noResize="1" noEditPoints="1" noAdjustHandles="1" noChangeArrowheads="1" noChangeShapeType="1" noTextEdit="1"/>
              </p:cNvSpPr>
              <p:nvPr/>
            </p:nvSpPr>
            <p:spPr>
              <a:xfrm>
                <a:off x="8079812" y="4533247"/>
                <a:ext cx="1221938" cy="646331"/>
              </a:xfrm>
              <a:prstGeom prst="rect">
                <a:avLst/>
              </a:prstGeom>
              <a:blipFill>
                <a:blip r:embed="rId3"/>
                <a:stretch>
                  <a:fillRect l="-3980" t="-6604" r="-4478"/>
                </a:stretch>
              </a:blipFill>
              <a:ln cap="flat">
                <a:noFill/>
                <a:prstDash val="solid"/>
              </a:ln>
            </p:spPr>
            <p:txBody>
              <a:bodyPr/>
              <a:lstStyle/>
              <a:p>
                <a:r>
                  <a:rPr lang="fr-FR">
                    <a:noFill/>
                  </a:rPr>
                  <a:t> </a:t>
                </a:r>
              </a:p>
            </p:txBody>
          </p:sp>
        </mc:Fallback>
      </mc:AlternateContent>
      <p:pic>
        <p:nvPicPr>
          <p:cNvPr id="28"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4"/>
          <a:srcRect l="9923" t="1420" r="3478" b="16589"/>
          <a:stretch>
            <a:fillRect/>
          </a:stretch>
        </p:blipFill>
        <p:spPr>
          <a:xfrm>
            <a:off x="6316656" y="3046607"/>
            <a:ext cx="2375062" cy="1486640"/>
          </a:xfrm>
          <a:prstGeom prst="rect">
            <a:avLst/>
          </a:prstGeom>
          <a:noFill/>
          <a:ln cap="flat">
            <a:noFill/>
          </a:ln>
        </p:spPr>
      </p:pic>
      <mc:AlternateContent xmlns:mc="http://schemas.openxmlformats.org/markup-compatibility/2006" xmlns:a14="http://schemas.microsoft.com/office/drawing/2010/main">
        <mc:Choice Requires="a14">
          <p:sp>
            <p:nvSpPr>
              <p:cNvPr id="29" name="Rectangle 92"/>
              <p:cNvSpPr/>
              <p:nvPr/>
            </p:nvSpPr>
            <p:spPr>
              <a:xfrm>
                <a:off x="7539456" y="4533247"/>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ea typeface="Cambria Math" panose="02040503050406030204" pitchFamily="18" charset="0"/>
                            </a:rPr>
                          </m:ctrlPr>
                        </m:sSubPr>
                        <m:e>
                          <m:r>
                            <m:rPr>
                              <m:sty m:val="p"/>
                            </m:rPr>
                            <a:rPr lang="fr-FR">
                              <a:solidFill>
                                <a:srgbClr val="008AB1"/>
                              </a:solidFill>
                              <a:latin typeface="Cambria Math" panose="02040503050406030204" pitchFamily="18" charset="0"/>
                              <a:ea typeface="Cambria Math" panose="02040503050406030204" pitchFamily="18" charset="0"/>
                            </a:rPr>
                            <m:t>ω</m:t>
                          </m:r>
                        </m:e>
                        <m:sub>
                          <m:r>
                            <a:rPr lang="fr-FR" i="1">
                              <a:solidFill>
                                <a:srgbClr val="008AB1"/>
                              </a:solidFill>
                              <a:latin typeface="Cambria Math" panose="02040503050406030204" pitchFamily="18" charset="0"/>
                              <a:ea typeface="Cambria Math" panose="02040503050406030204" pitchFamily="18" charset="0"/>
                            </a:rPr>
                            <m:t>𝑅</m:t>
                          </m:r>
                        </m:sub>
                      </m:sSub>
                    </m:oMath>
                  </m:oMathPara>
                </a14:m>
                <a:endPar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9" name="Rectangle 92"/>
              <p:cNvSpPr>
                <a:spLocks noRot="1" noChangeAspect="1" noMove="1" noResize="1" noEditPoints="1" noAdjustHandles="1" noChangeArrowheads="1" noChangeShapeType="1" noTextEdit="1"/>
              </p:cNvSpPr>
              <p:nvPr/>
            </p:nvSpPr>
            <p:spPr>
              <a:xfrm>
                <a:off x="7539456" y="4533247"/>
                <a:ext cx="547140" cy="369335"/>
              </a:xfrm>
              <a:prstGeom prst="rect">
                <a:avLst/>
              </a:prstGeom>
              <a:blipFill>
                <a:blip r:embed="rId5"/>
                <a:stretch>
                  <a:fillRect b="-1667"/>
                </a:stretch>
              </a:blipFill>
              <a:ln cap="flat">
                <a:noFill/>
                <a:prstDash val="solid"/>
              </a:ln>
            </p:spPr>
            <p:txBody>
              <a:bodyPr/>
              <a:lstStyle/>
              <a:p>
                <a:r>
                  <a:rPr lang="fr-FR">
                    <a:noFill/>
                  </a:rPr>
                  <a:t> </a:t>
                </a:r>
              </a:p>
            </p:txBody>
          </p:sp>
        </mc:Fallback>
      </mc:AlternateContent>
      <p:cxnSp>
        <p:nvCxnSpPr>
          <p:cNvPr id="30" name="Connecteur droit 93"/>
          <p:cNvCxnSpPr/>
          <p:nvPr/>
        </p:nvCxnSpPr>
        <p:spPr>
          <a:xfrm>
            <a:off x="7727722" y="2852598"/>
            <a:ext cx="0" cy="1697492"/>
          </a:xfrm>
          <a:prstGeom prst="straightConnector1">
            <a:avLst/>
          </a:prstGeom>
          <a:noFill/>
          <a:ln w="6345" cap="flat">
            <a:solidFill>
              <a:srgbClr val="000000"/>
            </a:solidFill>
            <a:custDash>
              <a:ds d="800693" sp="800693"/>
            </a:custDash>
            <a:miter/>
          </a:ln>
        </p:spPr>
      </p:cxnSp>
      <p:cxnSp>
        <p:nvCxnSpPr>
          <p:cNvPr id="31" name="Connecteur droit 94"/>
          <p:cNvCxnSpPr/>
          <p:nvPr/>
        </p:nvCxnSpPr>
        <p:spPr>
          <a:xfrm>
            <a:off x="6749808" y="2459004"/>
            <a:ext cx="0" cy="2082290"/>
          </a:xfrm>
          <a:prstGeom prst="straightConnector1">
            <a:avLst/>
          </a:prstGeom>
          <a:noFill/>
          <a:ln w="38103" cap="flat">
            <a:solidFill>
              <a:srgbClr val="000000"/>
            </a:solidFill>
            <a:prstDash val="solid"/>
            <a:miter/>
          </a:ln>
        </p:spPr>
      </p:cxnSp>
      <mc:AlternateContent xmlns:mc="http://schemas.openxmlformats.org/markup-compatibility/2006" xmlns:a14="http://schemas.microsoft.com/office/drawing/2010/main">
        <mc:Choice Requires="a14">
          <p:sp>
            <p:nvSpPr>
              <p:cNvPr id="32" name="Rectangle 95"/>
              <p:cNvSpPr/>
              <p:nvPr/>
            </p:nvSpPr>
            <p:spPr>
              <a:xfrm>
                <a:off x="6156755" y="2118628"/>
                <a:ext cx="127471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smtClean="0">
                    <a:solidFill>
                      <a:srgbClr val="008AB1"/>
                    </a:solidFill>
                    <a:uFillTx/>
                    <a:latin typeface="Cambria Math" panose="02040503050406030204" pitchFamily="18" charset="0"/>
                    <a:ea typeface="Cambria Math" panose="02040503050406030204" pitchFamily="18" charset="0"/>
                  </a:rPr>
                  <a:t>E</a:t>
                </a:r>
                <a14:m>
                  <m:oMath xmlns:m="http://schemas.openxmlformats.org/officeDocument/2006/math">
                    <m:r>
                      <a:rPr lang="fr-FR" b="1">
                        <a:solidFill>
                          <a:srgbClr val="008AB1"/>
                        </a:solidFill>
                        <a:latin typeface="Cambria Math" panose="02040503050406030204" pitchFamily="18" charset="0"/>
                        <a:ea typeface="Cambria Math" panose="02040503050406030204" pitchFamily="18" charset="0"/>
                      </a:rPr>
                      <m:t>𝐱</m:t>
                    </m:r>
                    <m:r>
                      <a:rPr lang="fr-FR" b="1" i="0">
                        <a:solidFill>
                          <a:srgbClr val="008AB1"/>
                        </a:solidFill>
                        <a:latin typeface="Cambria Math" panose="02040503050406030204" pitchFamily="18" charset="0"/>
                        <a:ea typeface="Cambria Math" panose="02040503050406030204" pitchFamily="18" charset="0"/>
                      </a:rPr>
                      <m:t>𝐜𝐢𝐭𝐚𝐭𝐢𝐨𝐧</m:t>
                    </m:r>
                  </m:oMath>
                </a14:m>
                <a:endParaRPr lang="fr-FR" sz="1800" b="1"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32" name="Rectangle 95"/>
              <p:cNvSpPr>
                <a:spLocks noRot="1" noChangeAspect="1" noMove="1" noResize="1" noEditPoints="1" noAdjustHandles="1" noChangeArrowheads="1" noChangeShapeType="1" noTextEdit="1"/>
              </p:cNvSpPr>
              <p:nvPr/>
            </p:nvSpPr>
            <p:spPr>
              <a:xfrm>
                <a:off x="6156755" y="2118628"/>
                <a:ext cx="1274710" cy="369335"/>
              </a:xfrm>
              <a:prstGeom prst="rect">
                <a:avLst/>
              </a:prstGeom>
              <a:blipFill>
                <a:blip r:embed="rId6"/>
                <a:stretch>
                  <a:fillRect l="-4306" t="-11667" b="-25000"/>
                </a:stretch>
              </a:blipFill>
              <a:ln cap="flat">
                <a:noFill/>
                <a:prstDash val="solid"/>
              </a:ln>
            </p:spPr>
            <p:txBody>
              <a:bodyPr/>
              <a:lstStyle/>
              <a:p>
                <a:r>
                  <a:rPr lang="fr-FR">
                    <a:noFill/>
                  </a:rPr>
                  <a:t> </a:t>
                </a:r>
              </a:p>
            </p:txBody>
          </p:sp>
        </mc:Fallback>
      </mc:AlternateContent>
      <p:sp>
        <p:nvSpPr>
          <p:cNvPr id="33" name="Espace réservé du numéro de diapositive 32"/>
          <p:cNvSpPr>
            <a:spLocks noGrp="1"/>
          </p:cNvSpPr>
          <p:nvPr>
            <p:ph type="sldNum" sz="quarter" idx="8"/>
          </p:nvPr>
        </p:nvSpPr>
        <p:spPr/>
        <p:txBody>
          <a:bodyPr/>
          <a:lstStyle/>
          <a:p>
            <a:pPr lvl="0"/>
            <a:fld id="{076F6770-30F6-4909-B022-5A2181746AF4}" type="slidenum">
              <a:rPr lang="fr-FR" smtClean="0"/>
              <a:t>48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 (phase)</a:t>
            </a:r>
          </a:p>
        </p:txBody>
      </p:sp>
      <p:cxnSp>
        <p:nvCxnSpPr>
          <p:cNvPr id="3" name="Connecteur droit 13"/>
          <p:cNvCxnSpPr/>
          <p:nvPr/>
        </p:nvCxnSpPr>
        <p:spPr>
          <a:xfrm flipH="1">
            <a:off x="5868902" y="4533247"/>
            <a:ext cx="3160798" cy="8047"/>
          </a:xfrm>
          <a:prstGeom prst="straightConnector1">
            <a:avLst/>
          </a:prstGeom>
          <a:noFill/>
          <a:ln w="6345" cap="flat">
            <a:solidFill>
              <a:srgbClr val="5B9BD5"/>
            </a:solidFill>
            <a:prstDash val="solid"/>
            <a:miter/>
            <a:headEnd type="arrow"/>
          </a:ln>
        </p:spPr>
      </p:cxnSp>
      <mc:AlternateContent xmlns:mc="http://schemas.openxmlformats.org/markup-compatibility/2006" xmlns:a14="http://schemas.microsoft.com/office/drawing/2010/main">
        <mc:Choice Requires="a14">
          <p:sp>
            <p:nvSpPr>
              <p:cNvPr id="4" name="Rectangle 15"/>
              <p:cNvSpPr/>
              <p:nvPr/>
            </p:nvSpPr>
            <p:spPr>
              <a:xfrm>
                <a:off x="8079812" y="4533247"/>
                <a:ext cx="1221938" cy="64633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smtClean="0">
                    <a:solidFill>
                      <a:srgbClr val="008AB1"/>
                    </a:solidFill>
                    <a:uFillTx/>
                    <a:latin typeface="Cambria Math" panose="02040503050406030204" pitchFamily="18" charset="0"/>
                    <a:ea typeface="Cambria Math" panose="02040503050406030204" pitchFamily="18" charset="0"/>
                  </a:rPr>
                  <a:t>Frequency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r>
                      <m:rPr>
                        <m:sty m:val="p"/>
                      </m:rPr>
                      <a:rPr lang="fr-FR">
                        <a:solidFill>
                          <a:srgbClr val="008AB1"/>
                        </a:solidFill>
                        <a:latin typeface="Cambria Math" panose="02040503050406030204" pitchFamily="18" charset="0"/>
                        <a:ea typeface="Cambria Math" panose="02040503050406030204" pitchFamily="18" charset="0"/>
                      </a:rPr>
                      <m:t>ω</m:t>
                    </m:r>
                  </m:oMath>
                </a14:m>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p>
            </p:txBody>
          </p:sp>
        </mc:Choice>
        <mc:Fallback xmlns="">
          <p:sp>
            <p:nvSpPr>
              <p:cNvPr id="4" name="Rectangle 15"/>
              <p:cNvSpPr>
                <a:spLocks noRot="1" noChangeAspect="1" noMove="1" noResize="1" noEditPoints="1" noAdjustHandles="1" noChangeArrowheads="1" noChangeShapeType="1" noTextEdit="1"/>
              </p:cNvSpPr>
              <p:nvPr/>
            </p:nvSpPr>
            <p:spPr>
              <a:xfrm>
                <a:off x="8079812" y="4533247"/>
                <a:ext cx="1221938" cy="646331"/>
              </a:xfrm>
              <a:prstGeom prst="rect">
                <a:avLst/>
              </a:prstGeom>
              <a:blipFill>
                <a:blip r:embed="rId3"/>
                <a:stretch>
                  <a:fillRect l="-3980" t="-6604" r="-4478"/>
                </a:stretch>
              </a:blipFill>
              <a:ln cap="flat">
                <a:noFill/>
                <a:prstDash val="solid"/>
              </a:ln>
            </p:spPr>
            <p:txBody>
              <a:bodyPr/>
              <a:lstStyle/>
              <a:p>
                <a:r>
                  <a:rPr lang="fr-FR">
                    <a:noFill/>
                  </a:rPr>
                  <a:t> </a:t>
                </a:r>
              </a:p>
            </p:txBody>
          </p:sp>
        </mc:Fallback>
      </mc:AlternateContent>
      <p:pic>
        <p:nvPicPr>
          <p:cNvPr id="5"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4"/>
          <a:srcRect l="9923" t="1420" r="3478" b="16589"/>
          <a:stretch>
            <a:fillRect/>
          </a:stretch>
        </p:blipFill>
        <p:spPr>
          <a:xfrm>
            <a:off x="6316656" y="3046607"/>
            <a:ext cx="2375062" cy="1486640"/>
          </a:xfrm>
          <a:prstGeom prst="rect">
            <a:avLst/>
          </a:prstGeom>
          <a:noFill/>
          <a:ln cap="flat">
            <a:noFill/>
          </a:ln>
        </p:spPr>
      </p:pic>
      <mc:AlternateContent xmlns:mc="http://schemas.openxmlformats.org/markup-compatibility/2006" xmlns:a14="http://schemas.microsoft.com/office/drawing/2010/main">
        <mc:Choice Requires="a14">
          <p:sp>
            <p:nvSpPr>
              <p:cNvPr id="6" name="Rectangle 17"/>
              <p:cNvSpPr/>
              <p:nvPr/>
            </p:nvSpPr>
            <p:spPr>
              <a:xfrm>
                <a:off x="7539456" y="4533247"/>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ea typeface="Cambria Math" panose="02040503050406030204" pitchFamily="18" charset="0"/>
                            </a:rPr>
                          </m:ctrlPr>
                        </m:sSubPr>
                        <m:e>
                          <m:r>
                            <m:rPr>
                              <m:sty m:val="p"/>
                            </m:rPr>
                            <a:rPr lang="fr-FR">
                              <a:solidFill>
                                <a:srgbClr val="008AB1"/>
                              </a:solidFill>
                              <a:latin typeface="Cambria Math" panose="02040503050406030204" pitchFamily="18" charset="0"/>
                              <a:ea typeface="Cambria Math" panose="02040503050406030204" pitchFamily="18" charset="0"/>
                            </a:rPr>
                            <m:t>ω</m:t>
                          </m:r>
                        </m:e>
                        <m:sub>
                          <m:r>
                            <a:rPr lang="fr-FR" i="1">
                              <a:solidFill>
                                <a:srgbClr val="008AB1"/>
                              </a:solidFill>
                              <a:latin typeface="Cambria Math" panose="02040503050406030204" pitchFamily="18" charset="0"/>
                              <a:ea typeface="Cambria Math" panose="02040503050406030204" pitchFamily="18" charset="0"/>
                            </a:rPr>
                            <m:t>𝑅</m:t>
                          </m:r>
                        </m:sub>
                      </m:sSub>
                    </m:oMath>
                  </m:oMathPara>
                </a14:m>
                <a:endPar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6" name="Rectangle 17"/>
              <p:cNvSpPr>
                <a:spLocks noRot="1" noChangeAspect="1" noMove="1" noResize="1" noEditPoints="1" noAdjustHandles="1" noChangeArrowheads="1" noChangeShapeType="1" noTextEdit="1"/>
              </p:cNvSpPr>
              <p:nvPr/>
            </p:nvSpPr>
            <p:spPr>
              <a:xfrm>
                <a:off x="7539456" y="4533247"/>
                <a:ext cx="547140" cy="369335"/>
              </a:xfrm>
              <a:prstGeom prst="rect">
                <a:avLst/>
              </a:prstGeom>
              <a:blipFill>
                <a:blip r:embed="rId5"/>
                <a:stretch>
                  <a:fillRect b="-1667"/>
                </a:stretch>
              </a:blipFill>
              <a:ln cap="flat">
                <a:noFill/>
                <a:prstDash val="solid"/>
              </a:ln>
            </p:spPr>
            <p:txBody>
              <a:bodyPr/>
              <a:lstStyle/>
              <a:p>
                <a:r>
                  <a:rPr lang="fr-FR">
                    <a:noFill/>
                  </a:rPr>
                  <a:t> </a:t>
                </a:r>
              </a:p>
            </p:txBody>
          </p:sp>
        </mc:Fallback>
      </mc:AlternateContent>
      <p:cxnSp>
        <p:nvCxnSpPr>
          <p:cNvPr id="7" name="Connecteur droit 18"/>
          <p:cNvCxnSpPr/>
          <p:nvPr/>
        </p:nvCxnSpPr>
        <p:spPr>
          <a:xfrm>
            <a:off x="7727722" y="2852598"/>
            <a:ext cx="0" cy="1697492"/>
          </a:xfrm>
          <a:prstGeom prst="straightConnector1">
            <a:avLst/>
          </a:prstGeom>
          <a:noFill/>
          <a:ln w="6345" cap="flat">
            <a:solidFill>
              <a:srgbClr val="000000"/>
            </a:solidFill>
            <a:custDash>
              <a:ds d="800693" sp="800693"/>
            </a:custDash>
            <a:miter/>
          </a:ln>
        </p:spPr>
      </p:cxnSp>
      <p:cxnSp>
        <p:nvCxnSpPr>
          <p:cNvPr id="8" name="Connecteur droit 19"/>
          <p:cNvCxnSpPr/>
          <p:nvPr/>
        </p:nvCxnSpPr>
        <p:spPr>
          <a:xfrm>
            <a:off x="7743349" y="2487954"/>
            <a:ext cx="0" cy="2082290"/>
          </a:xfrm>
          <a:prstGeom prst="straightConnector1">
            <a:avLst/>
          </a:prstGeom>
          <a:noFill/>
          <a:ln w="38103" cap="flat">
            <a:solidFill>
              <a:srgbClr val="000000"/>
            </a:solidFill>
            <a:prstDash val="solid"/>
            <a:miter/>
          </a:ln>
        </p:spPr>
      </p:cxnSp>
      <mc:AlternateContent xmlns:mc="http://schemas.openxmlformats.org/markup-compatibility/2006" xmlns:a14="http://schemas.microsoft.com/office/drawing/2010/main">
        <mc:Choice Requires="a14">
          <p:sp>
            <p:nvSpPr>
              <p:cNvPr id="9" name="Rectangle 20"/>
              <p:cNvSpPr/>
              <p:nvPr/>
            </p:nvSpPr>
            <p:spPr>
              <a:xfrm>
                <a:off x="7115522" y="2130780"/>
                <a:ext cx="127471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smtClean="0">
                    <a:solidFill>
                      <a:srgbClr val="008AB1"/>
                    </a:solidFill>
                    <a:uFillTx/>
                    <a:latin typeface="Cambria Math" panose="02040503050406030204" pitchFamily="18" charset="0"/>
                    <a:ea typeface="Cambria Math" panose="02040503050406030204" pitchFamily="18" charset="0"/>
                  </a:rPr>
                  <a:t>E</a:t>
                </a:r>
                <a14:m>
                  <m:oMath xmlns:m="http://schemas.openxmlformats.org/officeDocument/2006/math">
                    <m:r>
                      <a:rPr lang="fr-FR" b="1">
                        <a:solidFill>
                          <a:srgbClr val="008AB1"/>
                        </a:solidFill>
                        <a:latin typeface="Cambria Math" panose="02040503050406030204" pitchFamily="18" charset="0"/>
                        <a:ea typeface="Cambria Math" panose="02040503050406030204" pitchFamily="18" charset="0"/>
                      </a:rPr>
                      <m:t>𝐱</m:t>
                    </m:r>
                    <m:r>
                      <a:rPr lang="fr-FR" b="1" i="0">
                        <a:solidFill>
                          <a:srgbClr val="008AB1"/>
                        </a:solidFill>
                        <a:latin typeface="Cambria Math" panose="02040503050406030204" pitchFamily="18" charset="0"/>
                        <a:ea typeface="Cambria Math" panose="02040503050406030204" pitchFamily="18" charset="0"/>
                      </a:rPr>
                      <m:t>𝐜𝐢𝐭𝐚𝐭𝐢𝐨𝐧</m:t>
                    </m:r>
                  </m:oMath>
                </a14:m>
                <a:endParaRPr lang="fr-FR" sz="1800" b="1"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9" name="Rectangle 20"/>
              <p:cNvSpPr>
                <a:spLocks noRot="1" noChangeAspect="1" noMove="1" noResize="1" noEditPoints="1" noAdjustHandles="1" noChangeArrowheads="1" noChangeShapeType="1" noTextEdit="1"/>
              </p:cNvSpPr>
              <p:nvPr/>
            </p:nvSpPr>
            <p:spPr>
              <a:xfrm>
                <a:off x="7115522" y="2130780"/>
                <a:ext cx="1274710" cy="369335"/>
              </a:xfrm>
              <a:prstGeom prst="rect">
                <a:avLst/>
              </a:prstGeom>
              <a:blipFill>
                <a:blip r:embed="rId6"/>
                <a:stretch>
                  <a:fillRect l="-3828" t="-11667" r="-478" b="-25000"/>
                </a:stretch>
              </a:blipFill>
              <a:ln cap="flat">
                <a:noFill/>
                <a:prstDash val="solid"/>
              </a:ln>
            </p:spPr>
            <p:txBody>
              <a:bodyPr/>
              <a:lstStyle/>
              <a:p>
                <a:r>
                  <a:rPr lang="fr-FR">
                    <a:noFill/>
                  </a:rPr>
                  <a:t> </a:t>
                </a:r>
              </a:p>
            </p:txBody>
          </p:sp>
        </mc:Fallback>
      </mc:AlternateContent>
      <p:cxnSp>
        <p:nvCxnSpPr>
          <p:cNvPr id="10" name="Connecteur droit 21"/>
          <p:cNvCxnSpPr/>
          <p:nvPr/>
        </p:nvCxnSpPr>
        <p:spPr>
          <a:xfrm>
            <a:off x="511314" y="2418898"/>
            <a:ext cx="0" cy="1064298"/>
          </a:xfrm>
          <a:prstGeom prst="straightConnector1">
            <a:avLst/>
          </a:prstGeom>
          <a:noFill/>
          <a:ln w="6345" cap="flat">
            <a:solidFill>
              <a:srgbClr val="5B9BD5"/>
            </a:solidFill>
            <a:prstDash val="solid"/>
            <a:miter/>
            <a:headEnd type="arrow"/>
          </a:ln>
        </p:spPr>
      </p:cxnSp>
      <p:cxnSp>
        <p:nvCxnSpPr>
          <p:cNvPr id="11" name="Connecteur droit 22"/>
          <p:cNvCxnSpPr/>
          <p:nvPr/>
        </p:nvCxnSpPr>
        <p:spPr>
          <a:xfrm flipH="1">
            <a:off x="314571" y="3210988"/>
            <a:ext cx="4743130" cy="0"/>
          </a:xfrm>
          <a:prstGeom prst="straightConnector1">
            <a:avLst/>
          </a:prstGeom>
          <a:noFill/>
          <a:ln w="6345" cap="flat">
            <a:solidFill>
              <a:srgbClr val="5B9BD5"/>
            </a:solidFill>
            <a:prstDash val="solid"/>
            <a:miter/>
            <a:headEnd type="arrow"/>
          </a:ln>
        </p:spPr>
      </p:cxnSp>
      <p:sp>
        <p:nvSpPr>
          <p:cNvPr id="12" name="Rectangle 23"/>
          <p:cNvSpPr/>
          <p:nvPr/>
        </p:nvSpPr>
        <p:spPr>
          <a:xfrm>
            <a:off x="17702" y="2318561"/>
            <a:ext cx="404274"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F</a:t>
            </a:r>
          </a:p>
        </p:txBody>
      </p:sp>
      <p:cxnSp>
        <p:nvCxnSpPr>
          <p:cNvPr id="13" name="Connecteur droit 24"/>
          <p:cNvCxnSpPr/>
          <p:nvPr/>
        </p:nvCxnSpPr>
        <p:spPr>
          <a:xfrm>
            <a:off x="505846" y="4125032"/>
            <a:ext cx="0" cy="1064297"/>
          </a:xfrm>
          <a:prstGeom prst="straightConnector1">
            <a:avLst/>
          </a:prstGeom>
          <a:noFill/>
          <a:ln w="6345" cap="flat">
            <a:solidFill>
              <a:srgbClr val="5B9BD5"/>
            </a:solidFill>
            <a:prstDash val="solid"/>
            <a:miter/>
            <a:headEnd type="arrow"/>
          </a:ln>
        </p:spPr>
      </p:cxnSp>
      <p:cxnSp>
        <p:nvCxnSpPr>
          <p:cNvPr id="14" name="Connecteur droit 25"/>
          <p:cNvCxnSpPr/>
          <p:nvPr/>
        </p:nvCxnSpPr>
        <p:spPr>
          <a:xfrm flipH="1">
            <a:off x="309103" y="4917121"/>
            <a:ext cx="4743139" cy="0"/>
          </a:xfrm>
          <a:prstGeom prst="straightConnector1">
            <a:avLst/>
          </a:prstGeom>
          <a:noFill/>
          <a:ln w="6345" cap="flat">
            <a:solidFill>
              <a:srgbClr val="5B9BD5"/>
            </a:solidFill>
            <a:prstDash val="solid"/>
            <a:miter/>
            <a:headEnd type="arrow"/>
          </a:ln>
        </p:spPr>
      </p:cxnSp>
      <p:sp>
        <p:nvSpPr>
          <p:cNvPr id="15" name="Rectangle 26"/>
          <p:cNvSpPr/>
          <p:nvPr/>
        </p:nvSpPr>
        <p:spPr>
          <a:xfrm>
            <a:off x="12243" y="4024685"/>
            <a:ext cx="426723"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A</a:t>
            </a:r>
          </a:p>
        </p:txBody>
      </p:sp>
      <p:sp>
        <p:nvSpPr>
          <p:cNvPr id="16" name="Forme libre 27"/>
          <p:cNvSpPr/>
          <p:nvPr/>
        </p:nvSpPr>
        <p:spPr>
          <a:xfrm>
            <a:off x="2692551" y="252070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7" name="Forme libre 28"/>
          <p:cNvSpPr/>
          <p:nvPr/>
        </p:nvSpPr>
        <p:spPr>
          <a:xfrm rot="10799991">
            <a:off x="1596853" y="3168469"/>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8" name="Forme libre 29"/>
          <p:cNvSpPr/>
          <p:nvPr/>
        </p:nvSpPr>
        <p:spPr>
          <a:xfrm>
            <a:off x="545265" y="2539169"/>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9" name="Forme libre 30"/>
          <p:cNvSpPr/>
          <p:nvPr/>
        </p:nvSpPr>
        <p:spPr>
          <a:xfrm rot="10799991">
            <a:off x="3765042" y="321099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Rectangle 31"/>
          <p:cNvSpPr/>
          <p:nvPr/>
        </p:nvSpPr>
        <p:spPr>
          <a:xfrm>
            <a:off x="4317239" y="2666993"/>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21" name="Rectangle 32"/>
          <p:cNvSpPr/>
          <p:nvPr/>
        </p:nvSpPr>
        <p:spPr>
          <a:xfrm>
            <a:off x="4457782" y="4270787"/>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22" name="Forme libre 33"/>
          <p:cNvSpPr/>
          <p:nvPr/>
        </p:nvSpPr>
        <p:spPr>
          <a:xfrm>
            <a:off x="2671968" y="417933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3" name="Forme libre 34"/>
          <p:cNvSpPr/>
          <p:nvPr/>
        </p:nvSpPr>
        <p:spPr>
          <a:xfrm rot="10799991">
            <a:off x="1576270" y="4827099"/>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Forme libre 35"/>
          <p:cNvSpPr/>
          <p:nvPr/>
        </p:nvSpPr>
        <p:spPr>
          <a:xfrm>
            <a:off x="524682" y="419780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5" name="Forme libre 36"/>
          <p:cNvSpPr/>
          <p:nvPr/>
        </p:nvSpPr>
        <p:spPr>
          <a:xfrm rot="10799991">
            <a:off x="3744458" y="4869619"/>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6" name="Rectangle 37"/>
              <p:cNvSpPr/>
              <p:nvPr/>
            </p:nvSpPr>
            <p:spPr>
              <a:xfrm>
                <a:off x="1473098" y="1580247"/>
                <a:ext cx="3285515" cy="64633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dirty="0">
                    <a:solidFill>
                      <a:srgbClr val="008AB1"/>
                    </a:solidFill>
                    <a:uFillTx/>
                    <a:latin typeface="Source Sans Pro Light" pitchFamily="34"/>
                    <a:ea typeface="Source Sans Pro Light" pitchFamily="34"/>
                  </a:rPr>
                  <a:t>At </a:t>
                </a:r>
                <a:r>
                  <a:rPr lang="fr-FR" sz="3600" b="0" i="0" u="none" strike="noStrike" kern="1200" cap="none" spc="0" baseline="0" dirty="0">
                    <a:solidFill>
                      <a:srgbClr val="008AB1"/>
                    </a:solidFill>
                    <a:uFillTx/>
                    <a:latin typeface="Source Sans Pro Light" panose="020B0403030403020204" pitchFamily="34" charset="0"/>
                    <a:ea typeface="Source Sans Pro Light" panose="020B0403030403020204" pitchFamily="34" charset="0"/>
                  </a:rPr>
                  <a:t>resonance </a:t>
                </a:r>
                <a14:m>
                  <m:oMath xmlns:m="http://schemas.openxmlformats.org/officeDocument/2006/math">
                    <m:sSub>
                      <m:sSubPr>
                        <m:ctrlPr>
                          <a:rPr lang="fr-FR" sz="3600" i="1" smtClean="0">
                            <a:solidFill>
                              <a:srgbClr val="008AB1"/>
                            </a:solidFill>
                            <a:latin typeface="Cambria Math" panose="02040503050406030204" pitchFamily="18" charset="0"/>
                          </a:rPr>
                        </m:ctrlPr>
                      </m:sSubPr>
                      <m:e>
                        <m:r>
                          <m:rPr>
                            <m:sty m:val="p"/>
                          </m:rPr>
                          <a:rPr lang="fr-FR" sz="3600">
                            <a:solidFill>
                              <a:srgbClr val="008AB1"/>
                            </a:solidFill>
                            <a:latin typeface="Cambria Math" panose="02040503050406030204" pitchFamily="18" charset="0"/>
                          </a:rPr>
                          <m:t>ω</m:t>
                        </m:r>
                      </m:e>
                      <m:sub>
                        <m:r>
                          <a:rPr lang="fr-FR" sz="3600" i="1">
                            <a:solidFill>
                              <a:srgbClr val="008AB1"/>
                            </a:solidFill>
                            <a:latin typeface="Cambria Math" panose="02040503050406030204" pitchFamily="18" charset="0"/>
                          </a:rPr>
                          <m:t>𝑅</m:t>
                        </m:r>
                      </m:sub>
                    </m:sSub>
                  </m:oMath>
                </a14:m>
                <a:endParaRPr lang="fr-FR" sz="3600" b="0" i="0" u="none" strike="noStrike" kern="1200" cap="none" spc="0" baseline="0" dirty="0">
                  <a:solidFill>
                    <a:srgbClr val="008AB1"/>
                  </a:solidFill>
                  <a:uFillTx/>
                  <a:latin typeface="Source Sans Pro Light" panose="020B0403030403020204" pitchFamily="34" charset="0"/>
                  <a:ea typeface="Source Sans Pro Light" panose="020B0403030403020204" pitchFamily="34" charset="0"/>
                </a:endParaRPr>
              </a:p>
            </p:txBody>
          </p:sp>
        </mc:Choice>
        <mc:Fallback xmlns="">
          <p:sp>
            <p:nvSpPr>
              <p:cNvPr id="26" name="Rectangle 37"/>
              <p:cNvSpPr>
                <a:spLocks noRot="1" noChangeAspect="1" noMove="1" noResize="1" noEditPoints="1" noAdjustHandles="1" noChangeArrowheads="1" noChangeShapeType="1" noTextEdit="1"/>
              </p:cNvSpPr>
              <p:nvPr/>
            </p:nvSpPr>
            <p:spPr>
              <a:xfrm>
                <a:off x="1473098" y="1580247"/>
                <a:ext cx="3285515" cy="646331"/>
              </a:xfrm>
              <a:prstGeom prst="rect">
                <a:avLst/>
              </a:prstGeom>
              <a:blipFill>
                <a:blip r:embed="rId7"/>
                <a:stretch>
                  <a:fillRect l="-5751" t="-14151" b="-34906"/>
                </a:stretch>
              </a:blipFill>
              <a:ln cap="flat">
                <a:noFill/>
                <a:prstDash val="solid"/>
              </a:ln>
            </p:spPr>
            <p:txBody>
              <a:bodyPr/>
              <a:lstStyle/>
              <a:p>
                <a:r>
                  <a:rPr lang="fr-FR">
                    <a:noFill/>
                  </a:rPr>
                  <a:t> </a:t>
                </a:r>
              </a:p>
            </p:txBody>
          </p:sp>
        </mc:Fallback>
      </mc:AlternateContent>
      <p:cxnSp>
        <p:nvCxnSpPr>
          <p:cNvPr id="27" name="Connecteur droit 38"/>
          <p:cNvCxnSpPr/>
          <p:nvPr/>
        </p:nvCxnSpPr>
        <p:spPr>
          <a:xfrm flipV="1">
            <a:off x="1076888" y="2418898"/>
            <a:ext cx="0" cy="3132662"/>
          </a:xfrm>
          <a:prstGeom prst="straightConnector1">
            <a:avLst/>
          </a:prstGeom>
          <a:noFill/>
          <a:ln w="6345" cap="flat">
            <a:solidFill>
              <a:srgbClr val="5B9BD5"/>
            </a:solidFill>
            <a:custDash>
              <a:ds d="800693" sp="800693"/>
              <a:ds d="100000" sp="800693"/>
            </a:custDash>
            <a:miter/>
          </a:ln>
        </p:spPr>
      </p:cxnSp>
      <p:cxnSp>
        <p:nvCxnSpPr>
          <p:cNvPr id="28" name="Connecteur droit 39"/>
          <p:cNvCxnSpPr/>
          <p:nvPr/>
        </p:nvCxnSpPr>
        <p:spPr>
          <a:xfrm flipV="1">
            <a:off x="2105012" y="2418898"/>
            <a:ext cx="0" cy="3132662"/>
          </a:xfrm>
          <a:prstGeom prst="straightConnector1">
            <a:avLst/>
          </a:prstGeom>
          <a:noFill/>
          <a:ln w="6345" cap="flat">
            <a:solidFill>
              <a:srgbClr val="5B9BD5"/>
            </a:solidFill>
            <a:custDash>
              <a:ds d="800693" sp="800693"/>
              <a:ds d="100000" sp="800693"/>
            </a:custDash>
            <a:miter/>
          </a:ln>
        </p:spPr>
      </p:cxnSp>
      <p:cxnSp>
        <p:nvCxnSpPr>
          <p:cNvPr id="29" name="Connecteur droit 40"/>
          <p:cNvCxnSpPr/>
          <p:nvPr/>
        </p:nvCxnSpPr>
        <p:spPr>
          <a:xfrm flipV="1">
            <a:off x="3271028" y="2381006"/>
            <a:ext cx="0" cy="3132661"/>
          </a:xfrm>
          <a:prstGeom prst="straightConnector1">
            <a:avLst/>
          </a:prstGeom>
          <a:noFill/>
          <a:ln w="6345" cap="flat">
            <a:solidFill>
              <a:srgbClr val="5B9BD5"/>
            </a:solidFill>
            <a:custDash>
              <a:ds d="800693" sp="800693"/>
              <a:ds d="100000" sp="800693"/>
            </a:custDash>
            <a:miter/>
          </a:ln>
        </p:spPr>
      </p:cxnSp>
      <p:cxnSp>
        <p:nvCxnSpPr>
          <p:cNvPr id="30" name="Connecteur droit 41"/>
          <p:cNvCxnSpPr/>
          <p:nvPr/>
        </p:nvCxnSpPr>
        <p:spPr>
          <a:xfrm flipV="1">
            <a:off x="4193923" y="2418898"/>
            <a:ext cx="0" cy="3132662"/>
          </a:xfrm>
          <a:prstGeom prst="straightConnector1">
            <a:avLst/>
          </a:prstGeom>
          <a:noFill/>
          <a:ln w="6345" cap="flat">
            <a:solidFill>
              <a:srgbClr val="5B9BD5"/>
            </a:solidFill>
            <a:custDash>
              <a:ds d="800693" sp="800693"/>
              <a:ds d="100000" sp="800693"/>
            </a:custDash>
            <a:miter/>
          </a:ln>
        </p:spPr>
      </p:cxnSp>
      <p:sp>
        <p:nvSpPr>
          <p:cNvPr id="31" name="Forme libre 42"/>
          <p:cNvSpPr/>
          <p:nvPr/>
        </p:nvSpPr>
        <p:spPr>
          <a:xfrm>
            <a:off x="3179533" y="4236561"/>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2" name="Forme libre 43"/>
          <p:cNvSpPr/>
          <p:nvPr/>
        </p:nvSpPr>
        <p:spPr>
          <a:xfrm rot="10799991">
            <a:off x="2083835" y="4884322"/>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3" name="Forme libre 44"/>
          <p:cNvSpPr/>
          <p:nvPr/>
        </p:nvSpPr>
        <p:spPr>
          <a:xfrm>
            <a:off x="1032247" y="4255023"/>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4" name="Forme libre 45"/>
          <p:cNvSpPr/>
          <p:nvPr/>
        </p:nvSpPr>
        <p:spPr>
          <a:xfrm rot="10799991">
            <a:off x="4252024" y="4926851"/>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35" name="Connecteur droit 46"/>
          <p:cNvCxnSpPr/>
          <p:nvPr/>
        </p:nvCxnSpPr>
        <p:spPr>
          <a:xfrm>
            <a:off x="6156755" y="3029132"/>
            <a:ext cx="0" cy="1705622"/>
          </a:xfrm>
          <a:prstGeom prst="straightConnector1">
            <a:avLst/>
          </a:prstGeom>
          <a:noFill/>
          <a:ln w="6345" cap="flat">
            <a:solidFill>
              <a:srgbClr val="5B9BD5"/>
            </a:solidFill>
            <a:prstDash val="solid"/>
            <a:miter/>
            <a:headEnd type="arrow"/>
          </a:ln>
        </p:spPr>
      </p:cxnSp>
      <p:sp>
        <p:nvSpPr>
          <p:cNvPr id="36" name="Rectangle 47"/>
          <p:cNvSpPr/>
          <p:nvPr/>
        </p:nvSpPr>
        <p:spPr>
          <a:xfrm rot="16200004">
            <a:off x="5324180" y="3273227"/>
            <a:ext cx="115768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Amplitude</a:t>
            </a:r>
          </a:p>
        </p:txBody>
      </p:sp>
      <p:sp>
        <p:nvSpPr>
          <p:cNvPr id="37" name="Espace réservé du numéro de diapositive 36"/>
          <p:cNvSpPr>
            <a:spLocks noGrp="1"/>
          </p:cNvSpPr>
          <p:nvPr>
            <p:ph type="sldNum" sz="quarter" idx="8"/>
          </p:nvPr>
        </p:nvSpPr>
        <p:spPr/>
        <p:txBody>
          <a:bodyPr/>
          <a:lstStyle/>
          <a:p>
            <a:pPr lvl="0"/>
            <a:fld id="{076F6770-30F6-4909-B022-5A2181746AF4}" type="slidenum">
              <a:rPr lang="fr-FR" smtClean="0"/>
              <a:t>49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Atomic Force Microscopy and Scanning Probe Microscopy</a:t>
            </a:r>
          </a:p>
        </p:txBody>
      </p:sp>
      <p:sp>
        <p:nvSpPr>
          <p:cNvPr id="3" name="Triangle isocèle 7"/>
          <p:cNvSpPr/>
          <p:nvPr/>
        </p:nvSpPr>
        <p:spPr>
          <a:xfrm rot="10799991">
            <a:off x="1871959" y="2571420"/>
            <a:ext cx="792089" cy="1584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 name="Rectangle 8"/>
          <p:cNvSpPr/>
          <p:nvPr/>
        </p:nvSpPr>
        <p:spPr>
          <a:xfrm>
            <a:off x="1867890" y="2208431"/>
            <a:ext cx="7434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Probe</a:t>
            </a:r>
          </a:p>
        </p:txBody>
      </p:sp>
      <p:sp>
        <p:nvSpPr>
          <p:cNvPr id="5" name="Rectangle 9"/>
          <p:cNvSpPr/>
          <p:nvPr/>
        </p:nvSpPr>
        <p:spPr>
          <a:xfrm>
            <a:off x="1789873" y="4464292"/>
            <a:ext cx="8830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Surface</a:t>
            </a:r>
          </a:p>
        </p:txBody>
      </p:sp>
      <p:cxnSp>
        <p:nvCxnSpPr>
          <p:cNvPr id="7" name="Connecteur droit 11"/>
          <p:cNvCxnSpPr/>
          <p:nvPr/>
        </p:nvCxnSpPr>
        <p:spPr>
          <a:xfrm>
            <a:off x="1200140" y="4461266"/>
            <a:ext cx="2249955" cy="0"/>
          </a:xfrm>
          <a:prstGeom prst="straightConnector1">
            <a:avLst/>
          </a:prstGeom>
          <a:noFill/>
          <a:ln w="76196" cap="flat">
            <a:solidFill>
              <a:srgbClr val="404040"/>
            </a:solidFill>
            <a:prstDash val="solid"/>
            <a:miter/>
          </a:ln>
        </p:spPr>
      </p:cxnSp>
      <p:cxnSp>
        <p:nvCxnSpPr>
          <p:cNvPr id="8" name="Connecteur droit 12"/>
          <p:cNvCxnSpPr/>
          <p:nvPr/>
        </p:nvCxnSpPr>
        <p:spPr>
          <a:xfrm>
            <a:off x="1200140" y="4461266"/>
            <a:ext cx="2249955" cy="0"/>
          </a:xfrm>
          <a:prstGeom prst="straightConnector1">
            <a:avLst/>
          </a:prstGeom>
          <a:noFill/>
          <a:ln w="76196" cap="flat">
            <a:solidFill>
              <a:srgbClr val="404040"/>
            </a:solidFill>
            <a:prstDash val="solid"/>
            <a:miter/>
          </a:ln>
        </p:spPr>
      </p:cxnSp>
      <p:sp>
        <p:nvSpPr>
          <p:cNvPr id="9" name="Rectangle 13"/>
          <p:cNvSpPr/>
          <p:nvPr/>
        </p:nvSpPr>
        <p:spPr>
          <a:xfrm>
            <a:off x="1789873" y="4464292"/>
            <a:ext cx="8830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Surface</a:t>
            </a:r>
          </a:p>
        </p:txBody>
      </p:sp>
      <p:sp>
        <p:nvSpPr>
          <p:cNvPr id="10" name="Ellipse 15"/>
          <p:cNvSpPr/>
          <p:nvPr/>
        </p:nvSpPr>
        <p:spPr>
          <a:xfrm>
            <a:off x="1881670" y="3809673"/>
            <a:ext cx="796149" cy="72511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11" name="Picture 2" descr="https://www.researchgate.net/profile/Simon_Conn/publication/265686798/figure/fig7/AS:392185909399568@1470515815558/Figure-7-Atomic-Force-Micrographs-of-SEP3-in-Complex-with-SOC1-Promoter-DNA.png">
            <a:extLst>
              <a:ext uri="{FF2B5EF4-FFF2-40B4-BE49-F238E27FC236}">
                <a16:creationId xmlns:a16="http://schemas.microsoft.com/office/drawing/2014/main" id="{00000000-0000-0000-0000-000000000000}"/>
              </a:ext>
            </a:extLst>
          </p:cNvPr>
          <p:cNvPicPr>
            <a:picLocks noChangeAspect="1"/>
          </p:cNvPicPr>
          <p:nvPr/>
        </p:nvPicPr>
        <p:blipFill>
          <a:blip r:embed="rId3"/>
          <a:srcRect l="3305" t="51817" r="60685" b="22337"/>
          <a:stretch>
            <a:fillRect/>
          </a:stretch>
        </p:blipFill>
        <p:spPr>
          <a:xfrm>
            <a:off x="5040309" y="3600395"/>
            <a:ext cx="2915463" cy="3072365"/>
          </a:xfrm>
          <a:prstGeom prst="rect">
            <a:avLst/>
          </a:prstGeom>
          <a:noFill/>
          <a:ln cap="flat">
            <a:noFill/>
          </a:ln>
        </p:spPr>
      </p:pic>
      <p:cxnSp>
        <p:nvCxnSpPr>
          <p:cNvPr id="12" name="Connecteur droit avec flèche 17"/>
          <p:cNvCxnSpPr/>
          <p:nvPr/>
        </p:nvCxnSpPr>
        <p:spPr>
          <a:xfrm flipV="1">
            <a:off x="2376013" y="3408764"/>
            <a:ext cx="2195657" cy="763469"/>
          </a:xfrm>
          <a:prstGeom prst="straightConnector1">
            <a:avLst/>
          </a:prstGeom>
          <a:noFill/>
          <a:ln w="57150" cap="flat">
            <a:solidFill>
              <a:srgbClr val="008AB1"/>
            </a:solidFill>
            <a:prstDash val="solid"/>
            <a:miter/>
            <a:headEnd type="none" w="med" len="med"/>
            <a:tailEnd type="triangle" w="med" len="med"/>
          </a:ln>
        </p:spPr>
      </p:cxnSp>
      <p:sp>
        <p:nvSpPr>
          <p:cNvPr id="13" name="Rectangle 18"/>
          <p:cNvSpPr/>
          <p:nvPr/>
        </p:nvSpPr>
        <p:spPr>
          <a:xfrm>
            <a:off x="2611297" y="5594966"/>
            <a:ext cx="3059481" cy="338556"/>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8AB1"/>
                </a:solidFill>
                <a:uFillTx/>
                <a:latin typeface="Source Sans Pro Light" pitchFamily="34"/>
                <a:ea typeface="Source Sans Pro Light" pitchFamily="34"/>
              </a:rPr>
              <a:t>Puranik et al. </a:t>
            </a:r>
            <a:r>
              <a:rPr lang="fr-FR" sz="1600" b="0" i="1" u="none" strike="noStrike" kern="1200" cap="none" spc="0" baseline="0">
                <a:solidFill>
                  <a:srgbClr val="008AB1"/>
                </a:solidFill>
                <a:uFillTx/>
                <a:latin typeface="Source Sans Pro Light" pitchFamily="34"/>
                <a:ea typeface="Source Sans Pro Light" pitchFamily="34"/>
              </a:rPr>
              <a:t>Plant Cell</a:t>
            </a:r>
            <a:r>
              <a:rPr lang="fr-FR" sz="1600" b="0" i="0" u="none" strike="noStrike" kern="1200" cap="none" spc="0" baseline="0">
                <a:solidFill>
                  <a:srgbClr val="008AB1"/>
                </a:solidFill>
                <a:uFillTx/>
                <a:latin typeface="Source Sans Pro Light" pitchFamily="34"/>
                <a:ea typeface="Source Sans Pro Light" pitchFamily="34"/>
              </a:rPr>
              <a:t>, 2014</a:t>
            </a:r>
          </a:p>
        </p:txBody>
      </p:sp>
      <p:sp>
        <p:nvSpPr>
          <p:cNvPr id="14" name="Rectangle 19"/>
          <p:cNvSpPr/>
          <p:nvPr/>
        </p:nvSpPr>
        <p:spPr>
          <a:xfrm>
            <a:off x="4571670" y="1839105"/>
            <a:ext cx="5224570" cy="3139318"/>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STM (Scanning tunneling microscope)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AFM (Atomic Force Microscope)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5" name="Rectangle 20"/>
          <p:cNvSpPr/>
          <p:nvPr/>
        </p:nvSpPr>
        <p:spPr>
          <a:xfrm>
            <a:off x="2486491" y="2899699"/>
            <a:ext cx="1697583" cy="86177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1" i="0" u="none" strike="noStrike" kern="1200" cap="none" spc="0" baseline="0">
                <a:solidFill>
                  <a:srgbClr val="008AB1"/>
                </a:solidFill>
                <a:uFillTx/>
                <a:latin typeface="Source Sans Pro Light" pitchFamily="34"/>
                <a:ea typeface="Source Sans Pro Light" pitchFamily="34"/>
              </a:rPr>
              <a:t>Force</a:t>
            </a:r>
          </a:p>
        </p:txBody>
      </p:sp>
      <p:cxnSp>
        <p:nvCxnSpPr>
          <p:cNvPr id="16" name="Connecteur droit avec flèche 12"/>
          <p:cNvCxnSpPr/>
          <p:nvPr/>
        </p:nvCxnSpPr>
        <p:spPr>
          <a:xfrm>
            <a:off x="1043869" y="2181950"/>
            <a:ext cx="2448270" cy="0"/>
          </a:xfrm>
          <a:prstGeom prst="straightConnector1">
            <a:avLst/>
          </a:prstGeom>
          <a:noFill/>
          <a:ln w="76196" cap="flat">
            <a:solidFill>
              <a:srgbClr val="008AB1"/>
            </a:solidFill>
            <a:prstDash val="solid"/>
            <a:miter/>
            <a:headEnd type="triangle" w="med" len="med"/>
            <a:tailEnd type="triangle" w="med" len="med"/>
          </a:ln>
        </p:spPr>
      </p:cxnSp>
      <p:sp>
        <p:nvSpPr>
          <p:cNvPr id="17" name="Espace réservé du numéro de diapositive 16"/>
          <p:cNvSpPr>
            <a:spLocks noGrp="1"/>
          </p:cNvSpPr>
          <p:nvPr>
            <p:ph type="sldNum" sz="quarter" idx="8"/>
          </p:nvPr>
        </p:nvSpPr>
        <p:spPr/>
        <p:txBody>
          <a:bodyPr/>
          <a:lstStyle/>
          <a:p>
            <a:pPr lvl="0"/>
            <a:fld id="{076F6770-30F6-4909-B022-5A2181746AF4}" type="slidenum">
              <a:rPr lang="fr-FR" smtClean="0"/>
              <a:t>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 Harmonic Oscillator (phase)</a:t>
            </a:r>
          </a:p>
        </p:txBody>
      </p:sp>
      <p:cxnSp>
        <p:nvCxnSpPr>
          <p:cNvPr id="3" name="Connecteur droit 3"/>
          <p:cNvCxnSpPr/>
          <p:nvPr/>
        </p:nvCxnSpPr>
        <p:spPr>
          <a:xfrm>
            <a:off x="6156755" y="3029132"/>
            <a:ext cx="0" cy="1705622"/>
          </a:xfrm>
          <a:prstGeom prst="straightConnector1">
            <a:avLst/>
          </a:prstGeom>
          <a:noFill/>
          <a:ln w="6345" cap="flat">
            <a:solidFill>
              <a:srgbClr val="5B9BD5"/>
            </a:solidFill>
            <a:prstDash val="solid"/>
            <a:miter/>
            <a:headEnd type="arrow"/>
          </a:ln>
        </p:spPr>
      </p:cxnSp>
      <p:cxnSp>
        <p:nvCxnSpPr>
          <p:cNvPr id="4" name="Connecteur droit 4"/>
          <p:cNvCxnSpPr/>
          <p:nvPr/>
        </p:nvCxnSpPr>
        <p:spPr>
          <a:xfrm flipH="1">
            <a:off x="5868902" y="4533247"/>
            <a:ext cx="3160798" cy="8047"/>
          </a:xfrm>
          <a:prstGeom prst="straightConnector1">
            <a:avLst/>
          </a:prstGeom>
          <a:noFill/>
          <a:ln w="6345" cap="flat">
            <a:solidFill>
              <a:srgbClr val="5B9BD5"/>
            </a:solidFill>
            <a:prstDash val="solid"/>
            <a:miter/>
            <a:headEnd type="arrow"/>
          </a:ln>
        </p:spPr>
      </p:cxnSp>
      <p:sp>
        <p:nvSpPr>
          <p:cNvPr id="5" name="Rectangle 5"/>
          <p:cNvSpPr/>
          <p:nvPr/>
        </p:nvSpPr>
        <p:spPr>
          <a:xfrm rot="16200004">
            <a:off x="5291317" y="3273228"/>
            <a:ext cx="1223412" cy="369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Amplitude</a:t>
            </a:r>
          </a:p>
        </p:txBody>
      </p:sp>
      <mc:AlternateContent xmlns:mc="http://schemas.openxmlformats.org/markup-compatibility/2006" xmlns:a14="http://schemas.microsoft.com/office/drawing/2010/main">
        <mc:Choice Requires="a14">
          <p:sp>
            <p:nvSpPr>
              <p:cNvPr id="6" name="Rectangle 6"/>
              <p:cNvSpPr/>
              <p:nvPr/>
            </p:nvSpPr>
            <p:spPr>
              <a:xfrm>
                <a:off x="8079812" y="4533247"/>
                <a:ext cx="1221938" cy="64633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smtClean="0">
                    <a:solidFill>
                      <a:srgbClr val="008AB1"/>
                    </a:solidFill>
                    <a:uFillTx/>
                    <a:latin typeface="Cambria Math" panose="02040503050406030204" pitchFamily="18" charset="0"/>
                    <a:ea typeface="Cambria Math" panose="02040503050406030204" pitchFamily="18" charset="0"/>
                  </a:rPr>
                  <a:t>Frequency</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14:m>
                  <m:oMath xmlns:m="http://schemas.openxmlformats.org/officeDocument/2006/math">
                    <m:r>
                      <m:rPr>
                        <m:sty m:val="p"/>
                      </m:rPr>
                      <a:rPr lang="fr-FR">
                        <a:solidFill>
                          <a:srgbClr val="008AB1"/>
                        </a:solidFill>
                        <a:latin typeface="Cambria Math" panose="02040503050406030204" pitchFamily="18" charset="0"/>
                        <a:ea typeface="Cambria Math" panose="02040503050406030204" pitchFamily="18" charset="0"/>
                      </a:rPr>
                      <m:t>ω</m:t>
                    </m:r>
                  </m:oMath>
                </a14:m>
                <a:r>
                  <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rPr>
                  <a:t> </a:t>
                </a:r>
              </a:p>
            </p:txBody>
          </p:sp>
        </mc:Choice>
        <mc:Fallback xmlns="">
          <p:sp>
            <p:nvSpPr>
              <p:cNvPr id="6" name="Rectangle 6"/>
              <p:cNvSpPr>
                <a:spLocks noRot="1" noChangeAspect="1" noMove="1" noResize="1" noEditPoints="1" noAdjustHandles="1" noChangeArrowheads="1" noChangeShapeType="1" noTextEdit="1"/>
              </p:cNvSpPr>
              <p:nvPr/>
            </p:nvSpPr>
            <p:spPr>
              <a:xfrm>
                <a:off x="8079812" y="4533247"/>
                <a:ext cx="1221938" cy="646331"/>
              </a:xfrm>
              <a:prstGeom prst="rect">
                <a:avLst/>
              </a:prstGeom>
              <a:blipFill>
                <a:blip r:embed="rId3"/>
                <a:stretch>
                  <a:fillRect l="-3980" t="-6604" r="-4478"/>
                </a:stretch>
              </a:blipFill>
              <a:ln cap="flat">
                <a:noFill/>
                <a:prstDash val="solid"/>
              </a:ln>
            </p:spPr>
            <p:txBody>
              <a:bodyPr/>
              <a:lstStyle/>
              <a:p>
                <a:r>
                  <a:rPr lang="fr-FR">
                    <a:noFill/>
                  </a:rPr>
                  <a:t> </a:t>
                </a:r>
              </a:p>
            </p:txBody>
          </p:sp>
        </mc:Fallback>
      </mc:AlternateContent>
      <p:pic>
        <p:nvPicPr>
          <p:cNvPr id="7"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4"/>
          <a:srcRect l="9923" t="1420" r="3478" b="16589"/>
          <a:stretch>
            <a:fillRect/>
          </a:stretch>
        </p:blipFill>
        <p:spPr>
          <a:xfrm>
            <a:off x="6316656" y="3046607"/>
            <a:ext cx="2375062" cy="1486640"/>
          </a:xfrm>
          <a:prstGeom prst="rect">
            <a:avLst/>
          </a:prstGeom>
          <a:noFill/>
          <a:ln cap="flat">
            <a:noFill/>
          </a:ln>
        </p:spPr>
      </p:pic>
      <mc:AlternateContent xmlns:mc="http://schemas.openxmlformats.org/markup-compatibility/2006" xmlns:a14="http://schemas.microsoft.com/office/drawing/2010/main">
        <mc:Choice Requires="a14">
          <p:sp>
            <p:nvSpPr>
              <p:cNvPr id="8" name="Rectangle 8"/>
              <p:cNvSpPr/>
              <p:nvPr/>
            </p:nvSpPr>
            <p:spPr>
              <a:xfrm>
                <a:off x="7539456" y="4533247"/>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ea typeface="Cambria Math" panose="02040503050406030204" pitchFamily="18" charset="0"/>
                            </a:rPr>
                          </m:ctrlPr>
                        </m:sSubPr>
                        <m:e>
                          <m:r>
                            <m:rPr>
                              <m:sty m:val="p"/>
                            </m:rPr>
                            <a:rPr lang="fr-FR">
                              <a:solidFill>
                                <a:srgbClr val="008AB1"/>
                              </a:solidFill>
                              <a:latin typeface="Cambria Math" panose="02040503050406030204" pitchFamily="18" charset="0"/>
                              <a:ea typeface="Cambria Math" panose="02040503050406030204" pitchFamily="18" charset="0"/>
                            </a:rPr>
                            <m:t>ω</m:t>
                          </m:r>
                        </m:e>
                        <m:sub>
                          <m:r>
                            <a:rPr lang="fr-FR" i="1">
                              <a:solidFill>
                                <a:srgbClr val="008AB1"/>
                              </a:solidFill>
                              <a:latin typeface="Cambria Math" panose="02040503050406030204" pitchFamily="18" charset="0"/>
                              <a:ea typeface="Cambria Math" panose="02040503050406030204" pitchFamily="18" charset="0"/>
                            </a:rPr>
                            <m:t>𝑅</m:t>
                          </m:r>
                        </m:sub>
                      </m:sSub>
                    </m:oMath>
                  </m:oMathPara>
                </a14:m>
                <a:endParaRPr lang="fr-FR" sz="1800" b="0"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8" name="Rectangle 8"/>
              <p:cNvSpPr>
                <a:spLocks noRot="1" noChangeAspect="1" noMove="1" noResize="1" noEditPoints="1" noAdjustHandles="1" noChangeArrowheads="1" noChangeShapeType="1" noTextEdit="1"/>
              </p:cNvSpPr>
              <p:nvPr/>
            </p:nvSpPr>
            <p:spPr>
              <a:xfrm>
                <a:off x="7539456" y="4533247"/>
                <a:ext cx="547140" cy="369335"/>
              </a:xfrm>
              <a:prstGeom prst="rect">
                <a:avLst/>
              </a:prstGeom>
              <a:blipFill>
                <a:blip r:embed="rId5"/>
                <a:stretch>
                  <a:fillRect b="-1667"/>
                </a:stretch>
              </a:blipFill>
              <a:ln cap="flat">
                <a:noFill/>
                <a:prstDash val="solid"/>
              </a:ln>
            </p:spPr>
            <p:txBody>
              <a:bodyPr/>
              <a:lstStyle/>
              <a:p>
                <a:r>
                  <a:rPr lang="fr-FR">
                    <a:noFill/>
                  </a:rPr>
                  <a:t> </a:t>
                </a:r>
              </a:p>
            </p:txBody>
          </p:sp>
        </mc:Fallback>
      </mc:AlternateContent>
      <p:cxnSp>
        <p:nvCxnSpPr>
          <p:cNvPr id="9" name="Connecteur droit 9"/>
          <p:cNvCxnSpPr/>
          <p:nvPr/>
        </p:nvCxnSpPr>
        <p:spPr>
          <a:xfrm>
            <a:off x="7727722" y="2852598"/>
            <a:ext cx="0" cy="1697492"/>
          </a:xfrm>
          <a:prstGeom prst="straightConnector1">
            <a:avLst/>
          </a:prstGeom>
          <a:noFill/>
          <a:ln w="6345" cap="flat">
            <a:solidFill>
              <a:srgbClr val="000000"/>
            </a:solidFill>
            <a:custDash>
              <a:ds d="800693" sp="800693"/>
            </a:custDash>
            <a:miter/>
          </a:ln>
        </p:spPr>
      </p:cxnSp>
      <p:cxnSp>
        <p:nvCxnSpPr>
          <p:cNvPr id="10" name="Connecteur droit 10"/>
          <p:cNvCxnSpPr/>
          <p:nvPr/>
        </p:nvCxnSpPr>
        <p:spPr>
          <a:xfrm>
            <a:off x="8369055" y="2467801"/>
            <a:ext cx="0" cy="2082289"/>
          </a:xfrm>
          <a:prstGeom prst="straightConnector1">
            <a:avLst/>
          </a:prstGeom>
          <a:noFill/>
          <a:ln w="38103" cap="flat">
            <a:solidFill>
              <a:srgbClr val="000000"/>
            </a:solidFill>
            <a:prstDash val="solid"/>
            <a:miter/>
          </a:ln>
        </p:spPr>
      </p:cxnSp>
      <mc:AlternateContent xmlns:mc="http://schemas.openxmlformats.org/markup-compatibility/2006" xmlns:a14="http://schemas.microsoft.com/office/drawing/2010/main">
        <mc:Choice Requires="a14">
          <p:sp>
            <p:nvSpPr>
              <p:cNvPr id="11" name="Rectangle 11"/>
              <p:cNvSpPr/>
              <p:nvPr/>
            </p:nvSpPr>
            <p:spPr>
              <a:xfrm>
                <a:off x="7813026" y="2118628"/>
                <a:ext cx="127471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smtClean="0">
                    <a:solidFill>
                      <a:srgbClr val="008AB1"/>
                    </a:solidFill>
                    <a:uFillTx/>
                    <a:latin typeface="Cambria Math" panose="02040503050406030204" pitchFamily="18" charset="0"/>
                    <a:ea typeface="Cambria Math" panose="02040503050406030204" pitchFamily="18" charset="0"/>
                  </a:rPr>
                  <a:t>E</a:t>
                </a:r>
                <a14:m>
                  <m:oMath xmlns:m="http://schemas.openxmlformats.org/officeDocument/2006/math">
                    <m:r>
                      <a:rPr lang="fr-FR" b="1">
                        <a:solidFill>
                          <a:srgbClr val="008AB1"/>
                        </a:solidFill>
                        <a:latin typeface="Cambria Math" panose="02040503050406030204" pitchFamily="18" charset="0"/>
                        <a:ea typeface="Cambria Math" panose="02040503050406030204" pitchFamily="18" charset="0"/>
                      </a:rPr>
                      <m:t>𝐱</m:t>
                    </m:r>
                    <m:r>
                      <a:rPr lang="fr-FR" b="1" i="0">
                        <a:solidFill>
                          <a:srgbClr val="008AB1"/>
                        </a:solidFill>
                        <a:latin typeface="Cambria Math" panose="02040503050406030204" pitchFamily="18" charset="0"/>
                        <a:ea typeface="Cambria Math" panose="02040503050406030204" pitchFamily="18" charset="0"/>
                      </a:rPr>
                      <m:t>𝐜𝐢𝐭𝐚𝐭𝐢𝐨𝐧</m:t>
                    </m:r>
                  </m:oMath>
                </a14:m>
                <a:endParaRPr lang="fr-FR" sz="1800" b="1" i="0" u="none" strike="noStrike" kern="1200" cap="none" spc="0" baseline="0">
                  <a:solidFill>
                    <a:srgbClr val="008AB1"/>
                  </a:solidFill>
                  <a:uFillTx/>
                  <a:latin typeface="Cambria Math" panose="02040503050406030204" pitchFamily="18" charset="0"/>
                  <a:ea typeface="Cambria Math" panose="02040503050406030204" pitchFamily="18" charset="0"/>
                </a:endParaRPr>
              </a:p>
            </p:txBody>
          </p:sp>
        </mc:Choice>
        <mc:Fallback xmlns="">
          <p:sp>
            <p:nvSpPr>
              <p:cNvPr id="11" name="Rectangle 11"/>
              <p:cNvSpPr>
                <a:spLocks noRot="1" noChangeAspect="1" noMove="1" noResize="1" noEditPoints="1" noAdjustHandles="1" noChangeArrowheads="1" noChangeShapeType="1" noTextEdit="1"/>
              </p:cNvSpPr>
              <p:nvPr/>
            </p:nvSpPr>
            <p:spPr>
              <a:xfrm>
                <a:off x="7813026" y="2118628"/>
                <a:ext cx="1274710" cy="369335"/>
              </a:xfrm>
              <a:prstGeom prst="rect">
                <a:avLst/>
              </a:prstGeom>
              <a:blipFill>
                <a:blip r:embed="rId6"/>
                <a:stretch>
                  <a:fillRect l="-4306" t="-11667" b="-25000"/>
                </a:stretch>
              </a:blipFill>
              <a:ln cap="flat">
                <a:noFill/>
                <a:prstDash val="solid"/>
              </a:ln>
            </p:spPr>
            <p:txBody>
              <a:bodyPr/>
              <a:lstStyle/>
              <a:p>
                <a:r>
                  <a:rPr lang="fr-FR">
                    <a:noFill/>
                  </a:rPr>
                  <a:t> </a:t>
                </a:r>
              </a:p>
            </p:txBody>
          </p:sp>
        </mc:Fallback>
      </mc:AlternateContent>
      <p:cxnSp>
        <p:nvCxnSpPr>
          <p:cNvPr id="12" name="Connecteur droit 12"/>
          <p:cNvCxnSpPr/>
          <p:nvPr/>
        </p:nvCxnSpPr>
        <p:spPr>
          <a:xfrm>
            <a:off x="508351" y="2386465"/>
            <a:ext cx="0" cy="1064297"/>
          </a:xfrm>
          <a:prstGeom prst="straightConnector1">
            <a:avLst/>
          </a:prstGeom>
          <a:noFill/>
          <a:ln w="6345" cap="flat">
            <a:solidFill>
              <a:srgbClr val="5B9BD5"/>
            </a:solidFill>
            <a:prstDash val="solid"/>
            <a:miter/>
            <a:headEnd type="arrow"/>
          </a:ln>
        </p:spPr>
      </p:cxnSp>
      <p:cxnSp>
        <p:nvCxnSpPr>
          <p:cNvPr id="13" name="Connecteur droit 13"/>
          <p:cNvCxnSpPr/>
          <p:nvPr/>
        </p:nvCxnSpPr>
        <p:spPr>
          <a:xfrm flipH="1">
            <a:off x="311609" y="3178545"/>
            <a:ext cx="4743139" cy="0"/>
          </a:xfrm>
          <a:prstGeom prst="straightConnector1">
            <a:avLst/>
          </a:prstGeom>
          <a:noFill/>
          <a:ln w="6345" cap="flat">
            <a:solidFill>
              <a:srgbClr val="5B9BD5"/>
            </a:solidFill>
            <a:prstDash val="solid"/>
            <a:miter/>
            <a:headEnd type="arrow"/>
          </a:ln>
        </p:spPr>
      </p:cxnSp>
      <p:sp>
        <p:nvSpPr>
          <p:cNvPr id="14" name="Rectangle 14"/>
          <p:cNvSpPr/>
          <p:nvPr/>
        </p:nvSpPr>
        <p:spPr>
          <a:xfrm>
            <a:off x="14749" y="2286118"/>
            <a:ext cx="404274"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F</a:t>
            </a:r>
          </a:p>
        </p:txBody>
      </p:sp>
      <p:cxnSp>
        <p:nvCxnSpPr>
          <p:cNvPr id="15" name="Connecteur droit 15"/>
          <p:cNvCxnSpPr/>
          <p:nvPr/>
        </p:nvCxnSpPr>
        <p:spPr>
          <a:xfrm>
            <a:off x="502892" y="4092589"/>
            <a:ext cx="0" cy="1064297"/>
          </a:xfrm>
          <a:prstGeom prst="straightConnector1">
            <a:avLst/>
          </a:prstGeom>
          <a:noFill/>
          <a:ln w="6345" cap="flat">
            <a:solidFill>
              <a:srgbClr val="5B9BD5"/>
            </a:solidFill>
            <a:prstDash val="solid"/>
            <a:miter/>
            <a:headEnd type="arrow"/>
          </a:ln>
        </p:spPr>
      </p:cxnSp>
      <p:cxnSp>
        <p:nvCxnSpPr>
          <p:cNvPr id="16" name="Connecteur droit 16"/>
          <p:cNvCxnSpPr/>
          <p:nvPr/>
        </p:nvCxnSpPr>
        <p:spPr>
          <a:xfrm flipH="1">
            <a:off x="306150" y="4884679"/>
            <a:ext cx="4743130" cy="0"/>
          </a:xfrm>
          <a:prstGeom prst="straightConnector1">
            <a:avLst/>
          </a:prstGeom>
          <a:noFill/>
          <a:ln w="6345" cap="flat">
            <a:solidFill>
              <a:srgbClr val="5B9BD5"/>
            </a:solidFill>
            <a:prstDash val="solid"/>
            <a:miter/>
            <a:headEnd type="arrow"/>
          </a:ln>
        </p:spPr>
      </p:cxnSp>
      <p:sp>
        <p:nvSpPr>
          <p:cNvPr id="17" name="Rectangle 17"/>
          <p:cNvSpPr/>
          <p:nvPr/>
        </p:nvSpPr>
        <p:spPr>
          <a:xfrm>
            <a:off x="9281" y="3992242"/>
            <a:ext cx="426723"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A</a:t>
            </a:r>
          </a:p>
        </p:txBody>
      </p:sp>
      <p:sp>
        <p:nvSpPr>
          <p:cNvPr id="18" name="Forme libre 18"/>
          <p:cNvSpPr/>
          <p:nvPr/>
        </p:nvSpPr>
        <p:spPr>
          <a:xfrm>
            <a:off x="2689588" y="2488265"/>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9" name="Forme libre 19"/>
          <p:cNvSpPr/>
          <p:nvPr/>
        </p:nvSpPr>
        <p:spPr>
          <a:xfrm rot="10799991">
            <a:off x="1593890" y="3136026"/>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Forme libre 20"/>
          <p:cNvSpPr/>
          <p:nvPr/>
        </p:nvSpPr>
        <p:spPr>
          <a:xfrm>
            <a:off x="542303" y="250672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Forme libre 21"/>
          <p:cNvSpPr/>
          <p:nvPr/>
        </p:nvSpPr>
        <p:spPr>
          <a:xfrm rot="10799991">
            <a:off x="3762079" y="3178555"/>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2" name="Rectangle 22"/>
          <p:cNvSpPr/>
          <p:nvPr/>
        </p:nvSpPr>
        <p:spPr>
          <a:xfrm>
            <a:off x="4314276" y="2634560"/>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23" name="Rectangle 23"/>
          <p:cNvSpPr/>
          <p:nvPr/>
        </p:nvSpPr>
        <p:spPr>
          <a:xfrm>
            <a:off x="4454819" y="4238344"/>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24" name="Forme libre 24"/>
          <p:cNvSpPr/>
          <p:nvPr/>
        </p:nvSpPr>
        <p:spPr>
          <a:xfrm>
            <a:off x="2669005" y="4146895"/>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5" name="Forme libre 25"/>
          <p:cNvSpPr/>
          <p:nvPr/>
        </p:nvSpPr>
        <p:spPr>
          <a:xfrm rot="10799991">
            <a:off x="1573316" y="4794656"/>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6" name="Forme libre 26"/>
          <p:cNvSpPr/>
          <p:nvPr/>
        </p:nvSpPr>
        <p:spPr>
          <a:xfrm>
            <a:off x="521720" y="416535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7" name="Forme libre 27"/>
          <p:cNvSpPr/>
          <p:nvPr/>
        </p:nvSpPr>
        <p:spPr>
          <a:xfrm rot="10799991">
            <a:off x="3741505" y="4837185"/>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8" name="Rectangle 28"/>
          <p:cNvSpPr/>
          <p:nvPr/>
        </p:nvSpPr>
        <p:spPr>
          <a:xfrm>
            <a:off x="1470135" y="1547804"/>
            <a:ext cx="308161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dirty="0" err="1">
                <a:solidFill>
                  <a:srgbClr val="008AB1"/>
                </a:solidFill>
                <a:uFillTx/>
                <a:latin typeface="Source Sans Pro Light" pitchFamily="34"/>
                <a:ea typeface="Source Sans Pro Light" pitchFamily="34"/>
              </a:rPr>
              <a:t>After</a:t>
            </a:r>
            <a:r>
              <a:rPr lang="fr-FR" sz="3600" b="0" i="0" u="none" strike="noStrike" kern="1200" cap="none" spc="0" baseline="0" dirty="0">
                <a:solidFill>
                  <a:srgbClr val="008AB1"/>
                </a:solidFill>
                <a:uFillTx/>
                <a:latin typeface="Source Sans Pro Light" pitchFamily="34"/>
                <a:ea typeface="Source Sans Pro Light" pitchFamily="34"/>
              </a:rPr>
              <a:t> resonance</a:t>
            </a:r>
          </a:p>
        </p:txBody>
      </p:sp>
      <p:cxnSp>
        <p:nvCxnSpPr>
          <p:cNvPr id="29" name="Connecteur droit 29"/>
          <p:cNvCxnSpPr/>
          <p:nvPr/>
        </p:nvCxnSpPr>
        <p:spPr>
          <a:xfrm flipV="1">
            <a:off x="1073926" y="2386465"/>
            <a:ext cx="0" cy="3132652"/>
          </a:xfrm>
          <a:prstGeom prst="straightConnector1">
            <a:avLst/>
          </a:prstGeom>
          <a:noFill/>
          <a:ln w="6345" cap="flat">
            <a:solidFill>
              <a:srgbClr val="5B9BD5"/>
            </a:solidFill>
            <a:custDash>
              <a:ds d="800693" sp="800693"/>
              <a:ds d="100000" sp="800693"/>
            </a:custDash>
            <a:miter/>
          </a:ln>
        </p:spPr>
      </p:cxnSp>
      <p:cxnSp>
        <p:nvCxnSpPr>
          <p:cNvPr id="30" name="Connecteur droit 30"/>
          <p:cNvCxnSpPr/>
          <p:nvPr/>
        </p:nvCxnSpPr>
        <p:spPr>
          <a:xfrm flipV="1">
            <a:off x="2102059" y="2386465"/>
            <a:ext cx="0" cy="3132652"/>
          </a:xfrm>
          <a:prstGeom prst="straightConnector1">
            <a:avLst/>
          </a:prstGeom>
          <a:noFill/>
          <a:ln w="6345" cap="flat">
            <a:solidFill>
              <a:srgbClr val="5B9BD5"/>
            </a:solidFill>
            <a:custDash>
              <a:ds d="800693" sp="800693"/>
              <a:ds d="100000" sp="800693"/>
            </a:custDash>
            <a:miter/>
          </a:ln>
        </p:spPr>
      </p:cxnSp>
      <p:cxnSp>
        <p:nvCxnSpPr>
          <p:cNvPr id="31" name="Connecteur droit 31"/>
          <p:cNvCxnSpPr/>
          <p:nvPr/>
        </p:nvCxnSpPr>
        <p:spPr>
          <a:xfrm flipV="1">
            <a:off x="3268065" y="2348563"/>
            <a:ext cx="0" cy="3132661"/>
          </a:xfrm>
          <a:prstGeom prst="straightConnector1">
            <a:avLst/>
          </a:prstGeom>
          <a:noFill/>
          <a:ln w="6345" cap="flat">
            <a:solidFill>
              <a:srgbClr val="5B9BD5"/>
            </a:solidFill>
            <a:custDash>
              <a:ds d="800693" sp="800693"/>
              <a:ds d="100000" sp="800693"/>
            </a:custDash>
            <a:miter/>
          </a:ln>
        </p:spPr>
      </p:cxnSp>
      <p:cxnSp>
        <p:nvCxnSpPr>
          <p:cNvPr id="32" name="Connecteur droit 32"/>
          <p:cNvCxnSpPr/>
          <p:nvPr/>
        </p:nvCxnSpPr>
        <p:spPr>
          <a:xfrm flipV="1">
            <a:off x="4190960" y="2386465"/>
            <a:ext cx="0" cy="3132652"/>
          </a:xfrm>
          <a:prstGeom prst="straightConnector1">
            <a:avLst/>
          </a:prstGeom>
          <a:noFill/>
          <a:ln w="6345" cap="flat">
            <a:solidFill>
              <a:srgbClr val="5B9BD5"/>
            </a:solidFill>
            <a:custDash>
              <a:ds d="800693" sp="800693"/>
              <a:ds d="100000" sp="800693"/>
            </a:custDash>
            <a:miter/>
          </a:ln>
        </p:spPr>
      </p:cxnSp>
      <p:sp>
        <p:nvSpPr>
          <p:cNvPr id="33" name="Forme libre 33"/>
          <p:cNvSpPr/>
          <p:nvPr/>
        </p:nvSpPr>
        <p:spPr>
          <a:xfrm>
            <a:off x="3176570" y="420411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4" name="Forme libre 34"/>
          <p:cNvSpPr/>
          <p:nvPr/>
        </p:nvSpPr>
        <p:spPr>
          <a:xfrm rot="10799991">
            <a:off x="2084045" y="4859862"/>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5" name="Forme libre 35"/>
          <p:cNvSpPr/>
          <p:nvPr/>
        </p:nvSpPr>
        <p:spPr>
          <a:xfrm>
            <a:off x="1029285" y="422258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6" name="Forme libre 36"/>
          <p:cNvSpPr/>
          <p:nvPr/>
        </p:nvSpPr>
        <p:spPr>
          <a:xfrm rot="10799991">
            <a:off x="4249061" y="489440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7" name="Forme libre 37"/>
          <p:cNvSpPr/>
          <p:nvPr/>
        </p:nvSpPr>
        <p:spPr>
          <a:xfrm>
            <a:off x="1617098" y="420316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8" name="Forme libre 38"/>
          <p:cNvSpPr/>
          <p:nvPr/>
        </p:nvSpPr>
        <p:spPr>
          <a:xfrm rot="10799991">
            <a:off x="524573" y="4858911"/>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9" name="Forme libre 39"/>
          <p:cNvSpPr/>
          <p:nvPr/>
        </p:nvSpPr>
        <p:spPr>
          <a:xfrm>
            <a:off x="3784820" y="4230553"/>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0" name="Forme libre 40"/>
          <p:cNvSpPr/>
          <p:nvPr/>
        </p:nvSpPr>
        <p:spPr>
          <a:xfrm rot="10799991">
            <a:off x="2689597" y="4893448"/>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1" name="Rectangle 41"/>
          <p:cNvSpPr/>
          <p:nvPr/>
        </p:nvSpPr>
        <p:spPr>
          <a:xfrm>
            <a:off x="4451372" y="3904085"/>
            <a:ext cx="1475082"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1800" b="1" i="0" u="none" strike="noStrike" kern="1200" cap="none" spc="0" baseline="0">
                <a:solidFill>
                  <a:srgbClr val="008AB1"/>
                </a:solidFill>
                <a:uFillTx/>
                <a:latin typeface="Source Sans Pro Light" pitchFamily="34"/>
                <a:ea typeface="Source Sans Pro Light" pitchFamily="34"/>
              </a:rPr>
              <a:t>Φ</a:t>
            </a:r>
            <a:r>
              <a:rPr lang="fr-FR" sz="1800" b="1" i="0" u="none" strike="noStrike" kern="1200" cap="none" spc="0" baseline="0">
                <a:solidFill>
                  <a:srgbClr val="008AB1"/>
                </a:solidFill>
                <a:uFillTx/>
                <a:latin typeface="Source Sans Pro Light" pitchFamily="34"/>
                <a:ea typeface="Source Sans Pro Light" pitchFamily="34"/>
              </a:rPr>
              <a:t> Phase</a:t>
            </a:r>
          </a:p>
        </p:txBody>
      </p:sp>
      <p:cxnSp>
        <p:nvCxnSpPr>
          <p:cNvPr id="42" name="Connecteur droit avec flèche 42"/>
          <p:cNvCxnSpPr/>
          <p:nvPr/>
        </p:nvCxnSpPr>
        <p:spPr>
          <a:xfrm>
            <a:off x="3229679" y="4072975"/>
            <a:ext cx="1221693" cy="0"/>
          </a:xfrm>
          <a:prstGeom prst="straightConnector1">
            <a:avLst/>
          </a:prstGeom>
          <a:noFill/>
          <a:ln w="38103" cap="flat">
            <a:solidFill>
              <a:srgbClr val="008AB1"/>
            </a:solidFill>
            <a:prstDash val="solid"/>
            <a:miter/>
            <a:headEnd type="triangle" w="med" len="med"/>
            <a:tailEnd type="triangle" w="med" len="med"/>
          </a:ln>
        </p:spPr>
      </p:cxnSp>
      <p:sp>
        <p:nvSpPr>
          <p:cNvPr id="43" name="Espace réservé du numéro de diapositive 42"/>
          <p:cNvSpPr>
            <a:spLocks noGrp="1"/>
          </p:cNvSpPr>
          <p:nvPr>
            <p:ph type="sldNum" sz="quarter" idx="8"/>
          </p:nvPr>
        </p:nvSpPr>
        <p:spPr/>
        <p:txBody>
          <a:bodyPr/>
          <a:lstStyle/>
          <a:p>
            <a:pPr lvl="0"/>
            <a:fld id="{076F6770-30F6-4909-B022-5A2181746AF4}" type="slidenum">
              <a:rPr lang="fr-FR" smtClean="0"/>
              <a:t>50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pic>
        <p:nvPicPr>
          <p:cNvPr id="2"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t="22701" r="69150"/>
          <a:stretch>
            <a:fillRect/>
          </a:stretch>
        </p:blipFill>
        <p:spPr>
          <a:xfrm>
            <a:off x="3316921" y="4520418"/>
            <a:ext cx="2047039" cy="852348"/>
          </a:xfrm>
          <a:prstGeom prst="rect">
            <a:avLst/>
          </a:prstGeom>
          <a:noFill/>
          <a:ln cap="flat">
            <a:noFill/>
          </a:ln>
        </p:spPr>
      </p:pic>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4291590" y="3218322"/>
            <a:ext cx="464844" cy="2302952"/>
          </a:xfrm>
          <a:prstGeom prst="rect">
            <a:avLst/>
          </a:prstGeom>
          <a:noFill/>
          <a:ln cap="flat">
            <a:noFill/>
          </a:ln>
        </p:spPr>
      </p:pic>
      <p:sp>
        <p:nvSpPr>
          <p:cNvPr id="4" name="Triangle isocèle 4"/>
          <p:cNvSpPr/>
          <p:nvPr/>
        </p:nvSpPr>
        <p:spPr>
          <a:xfrm flipV="1">
            <a:off x="4192706" y="1606820"/>
            <a:ext cx="144018" cy="1656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Triangle isocèle 5"/>
          <p:cNvSpPr/>
          <p:nvPr/>
        </p:nvSpPr>
        <p:spPr>
          <a:xfrm rot="18900012" flipV="1">
            <a:off x="3585759" y="1845688"/>
            <a:ext cx="144018" cy="168930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Rectangle 6"/>
          <p:cNvSpPr/>
          <p:nvPr/>
        </p:nvSpPr>
        <p:spPr>
          <a:xfrm>
            <a:off x="4968428" y="3426101"/>
            <a:ext cx="113158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Cantilever</a:t>
            </a:r>
          </a:p>
        </p:txBody>
      </p:sp>
      <p:sp>
        <p:nvSpPr>
          <p:cNvPr id="7" name="Rectangle 7"/>
          <p:cNvSpPr/>
          <p:nvPr/>
        </p:nvSpPr>
        <p:spPr>
          <a:xfrm>
            <a:off x="2349989" y="4168146"/>
            <a:ext cx="898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Sample</a:t>
            </a:r>
          </a:p>
        </p:txBody>
      </p:sp>
      <p:sp>
        <p:nvSpPr>
          <p:cNvPr id="8" name="Rectangle 8"/>
          <p:cNvSpPr/>
          <p:nvPr/>
        </p:nvSpPr>
        <p:spPr>
          <a:xfrm>
            <a:off x="5015392" y="4761920"/>
            <a:ext cx="1482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X/Y/Z Scanner</a:t>
            </a:r>
          </a:p>
        </p:txBody>
      </p:sp>
      <p:sp>
        <p:nvSpPr>
          <p:cNvPr id="9" name="Rectangle 9"/>
          <p:cNvSpPr/>
          <p:nvPr/>
        </p:nvSpPr>
        <p:spPr>
          <a:xfrm>
            <a:off x="4347889" y="1848889"/>
            <a:ext cx="85286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Optical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system</a:t>
            </a:r>
          </a:p>
        </p:txBody>
      </p:sp>
      <p:sp>
        <p:nvSpPr>
          <p:cNvPr id="10" name="Rectangle 10"/>
          <p:cNvSpPr/>
          <p:nvPr/>
        </p:nvSpPr>
        <p:spPr>
          <a:xfrm>
            <a:off x="3316921" y="1054742"/>
            <a:ext cx="2143088"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Cantilever amplitude</a:t>
            </a:r>
          </a:p>
        </p:txBody>
      </p:sp>
      <p:cxnSp>
        <p:nvCxnSpPr>
          <p:cNvPr id="11" name="Connecteur droit 11"/>
          <p:cNvCxnSpPr/>
          <p:nvPr/>
        </p:nvCxnSpPr>
        <p:spPr>
          <a:xfrm flipH="1">
            <a:off x="2993270" y="1239405"/>
            <a:ext cx="330043" cy="0"/>
          </a:xfrm>
          <a:prstGeom prst="straightConnector1">
            <a:avLst/>
          </a:prstGeom>
          <a:noFill/>
          <a:ln w="6345" cap="flat">
            <a:solidFill>
              <a:srgbClr val="5B9BD5"/>
            </a:solidFill>
            <a:prstDash val="solid"/>
            <a:miter/>
            <a:headEnd type="arrow"/>
          </a:ln>
        </p:spPr>
      </p:cxnSp>
      <p:cxnSp>
        <p:nvCxnSpPr>
          <p:cNvPr id="12" name="Connecteur droit 12"/>
          <p:cNvCxnSpPr/>
          <p:nvPr/>
        </p:nvCxnSpPr>
        <p:spPr>
          <a:xfrm>
            <a:off x="5591903" y="1243538"/>
            <a:ext cx="2045504" cy="0"/>
          </a:xfrm>
          <a:prstGeom prst="straightConnector1">
            <a:avLst/>
          </a:prstGeom>
          <a:noFill/>
          <a:ln w="6345" cap="flat">
            <a:solidFill>
              <a:srgbClr val="5B9BD5"/>
            </a:solidFill>
            <a:prstDash val="solid"/>
            <a:miter/>
          </a:ln>
        </p:spPr>
      </p:cxnSp>
      <p:cxnSp>
        <p:nvCxnSpPr>
          <p:cNvPr id="13" name="Connecteur droit 13"/>
          <p:cNvCxnSpPr/>
          <p:nvPr/>
        </p:nvCxnSpPr>
        <p:spPr>
          <a:xfrm>
            <a:off x="7637407" y="1243538"/>
            <a:ext cx="0" cy="3109271"/>
          </a:xfrm>
          <a:prstGeom prst="straightConnector1">
            <a:avLst/>
          </a:prstGeom>
          <a:noFill/>
          <a:ln w="6345" cap="flat">
            <a:solidFill>
              <a:srgbClr val="5B9BD5"/>
            </a:solidFill>
            <a:prstDash val="solid"/>
            <a:miter/>
            <a:tailEnd type="arrow"/>
          </a:ln>
        </p:spPr>
      </p:cxnSp>
      <p:sp>
        <p:nvSpPr>
          <p:cNvPr id="14" name="Rectangle 14"/>
          <p:cNvSpPr/>
          <p:nvPr/>
        </p:nvSpPr>
        <p:spPr>
          <a:xfrm>
            <a:off x="7019281" y="4352809"/>
            <a:ext cx="1118064"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Magic box</a:t>
            </a:r>
          </a:p>
        </p:txBody>
      </p:sp>
      <p:cxnSp>
        <p:nvCxnSpPr>
          <p:cNvPr id="15" name="Connecteur droit 15"/>
          <p:cNvCxnSpPr/>
          <p:nvPr/>
        </p:nvCxnSpPr>
        <p:spPr>
          <a:xfrm>
            <a:off x="7637407" y="4722144"/>
            <a:ext cx="0" cy="1855153"/>
          </a:xfrm>
          <a:prstGeom prst="straightConnector1">
            <a:avLst/>
          </a:prstGeom>
          <a:noFill/>
          <a:ln w="6345" cap="flat">
            <a:solidFill>
              <a:srgbClr val="5B9BD5"/>
            </a:solidFill>
            <a:prstDash val="solid"/>
            <a:miter/>
          </a:ln>
        </p:spPr>
      </p:cxnSp>
      <p:cxnSp>
        <p:nvCxnSpPr>
          <p:cNvPr id="16" name="Connecteur droit 16"/>
          <p:cNvCxnSpPr/>
          <p:nvPr/>
        </p:nvCxnSpPr>
        <p:spPr>
          <a:xfrm>
            <a:off x="4685202" y="6577297"/>
            <a:ext cx="2952205" cy="0"/>
          </a:xfrm>
          <a:prstGeom prst="straightConnector1">
            <a:avLst/>
          </a:prstGeom>
          <a:noFill/>
          <a:ln w="6345" cap="flat">
            <a:solidFill>
              <a:srgbClr val="5B9BD5"/>
            </a:solidFill>
            <a:prstDash val="solid"/>
            <a:miter/>
          </a:ln>
        </p:spPr>
      </p:cxnSp>
      <p:cxnSp>
        <p:nvCxnSpPr>
          <p:cNvPr id="17" name="Connecteur droit 17"/>
          <p:cNvCxnSpPr/>
          <p:nvPr/>
        </p:nvCxnSpPr>
        <p:spPr>
          <a:xfrm>
            <a:off x="4685074" y="5372767"/>
            <a:ext cx="0" cy="1202646"/>
          </a:xfrm>
          <a:prstGeom prst="straightConnector1">
            <a:avLst/>
          </a:prstGeom>
          <a:noFill/>
          <a:ln w="6345" cap="flat">
            <a:solidFill>
              <a:srgbClr val="5B9BD5"/>
            </a:solidFill>
            <a:prstDash val="solid"/>
            <a:miter/>
            <a:headEnd type="arrow"/>
          </a:ln>
        </p:spPr>
      </p:cxnSp>
      <p:cxnSp>
        <p:nvCxnSpPr>
          <p:cNvPr id="18" name="Connecteur droit 18"/>
          <p:cNvCxnSpPr/>
          <p:nvPr/>
        </p:nvCxnSpPr>
        <p:spPr>
          <a:xfrm>
            <a:off x="4499789" y="4645929"/>
            <a:ext cx="0" cy="1003791"/>
          </a:xfrm>
          <a:prstGeom prst="straightConnector1">
            <a:avLst/>
          </a:prstGeom>
          <a:noFill/>
          <a:ln w="57150" cap="flat">
            <a:solidFill>
              <a:srgbClr val="008AB1"/>
            </a:solidFill>
            <a:prstDash val="solid"/>
            <a:miter/>
            <a:headEnd type="triangle" w="med" len="med"/>
            <a:tailEnd type="triangle" w="med" len="med"/>
          </a:ln>
        </p:spPr>
      </p:cxnSp>
      <p:sp>
        <p:nvSpPr>
          <p:cNvPr id="19" name="Triangle isocèle 19"/>
          <p:cNvSpPr/>
          <p:nvPr/>
        </p:nvSpPr>
        <p:spPr>
          <a:xfrm rot="19514216" flipV="1">
            <a:off x="4464948" y="3790771"/>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0" name="Rectangle 20"/>
              <p:cNvSpPr/>
              <p:nvPr/>
            </p:nvSpPr>
            <p:spPr>
              <a:xfrm>
                <a:off x="3657764" y="3557601"/>
                <a:ext cx="364202" cy="369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fr-FR" smtClean="0">
                          <a:solidFill>
                            <a:srgbClr val="008AB1"/>
                          </a:solidFill>
                        </a:rPr>
                        <m:t>A</m:t>
                      </m:r>
                    </m:oMath>
                  </m:oMathPara>
                </a14:m>
                <a:endParaRPr lang="fr-FR" sz="36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20" name="Rectangle 20"/>
              <p:cNvSpPr>
                <a:spLocks noRot="1" noChangeAspect="1" noMove="1" noResize="1" noEditPoints="1" noAdjustHandles="1" noChangeArrowheads="1" noChangeShapeType="1" noTextEdit="1"/>
              </p:cNvSpPr>
              <p:nvPr/>
            </p:nvSpPr>
            <p:spPr>
              <a:xfrm>
                <a:off x="3657764" y="3557601"/>
                <a:ext cx="364202" cy="369332"/>
              </a:xfrm>
              <a:prstGeom prst="rect">
                <a:avLst/>
              </a:prstGeom>
              <a:blipFill>
                <a:blip r:embed="rId5"/>
                <a:stretch>
                  <a:fillRect/>
                </a:stretch>
              </a:blipFill>
              <a:ln cap="flat">
                <a:noFill/>
                <a:prstDash val="solid"/>
              </a:ln>
            </p:spPr>
            <p:txBody>
              <a:bodyPr/>
              <a:lstStyle/>
              <a:p>
                <a:r>
                  <a:rPr lang="fr-FR">
                    <a:noFill/>
                  </a:rPr>
                  <a:t> </a:t>
                </a:r>
              </a:p>
            </p:txBody>
          </p:sp>
        </mc:Fallback>
      </mc:AlternateContent>
      <p:sp>
        <p:nvSpPr>
          <p:cNvPr id="21" name="Arc 21"/>
          <p:cNvSpPr/>
          <p:nvPr/>
        </p:nvSpPr>
        <p:spPr>
          <a:xfrm rot="9405778">
            <a:off x="3392586" y="1725648"/>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2" name="Triangle isocèle 22"/>
          <p:cNvSpPr/>
          <p:nvPr/>
        </p:nvSpPr>
        <p:spPr>
          <a:xfrm flipV="1">
            <a:off x="4111242" y="3374337"/>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3" name="Arc 23"/>
          <p:cNvSpPr/>
          <p:nvPr/>
        </p:nvSpPr>
        <p:spPr>
          <a:xfrm rot="18886706">
            <a:off x="3218856" y="3605359"/>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Rectangle 24"/>
          <p:cNvSpPr/>
          <p:nvPr/>
        </p:nvSpPr>
        <p:spPr>
          <a:xfrm rot="19980872">
            <a:off x="5214695" y="2425645"/>
            <a:ext cx="1480093"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5" name="Connecteur droit avec flèche 25"/>
          <p:cNvCxnSpPr/>
          <p:nvPr/>
        </p:nvCxnSpPr>
        <p:spPr>
          <a:xfrm flipH="1" flipV="1">
            <a:off x="4005840" y="3466042"/>
            <a:ext cx="397782" cy="658788"/>
          </a:xfrm>
          <a:prstGeom prst="straightConnector1">
            <a:avLst/>
          </a:prstGeom>
          <a:noFill/>
          <a:ln w="6345" cap="flat">
            <a:solidFill>
              <a:srgbClr val="5B9BD5"/>
            </a:solidFill>
            <a:prstDash val="solid"/>
            <a:miter/>
            <a:headEnd type="arrow"/>
            <a:tailEnd type="arrow"/>
          </a:ln>
        </p:spPr>
      </p:cxnSp>
      <p:cxnSp>
        <p:nvCxnSpPr>
          <p:cNvPr id="26" name="Connecteur droit 26"/>
          <p:cNvCxnSpPr/>
          <p:nvPr/>
        </p:nvCxnSpPr>
        <p:spPr>
          <a:xfrm flipV="1">
            <a:off x="2993270" y="1239405"/>
            <a:ext cx="5523" cy="802751"/>
          </a:xfrm>
          <a:prstGeom prst="straightConnector1">
            <a:avLst/>
          </a:prstGeom>
          <a:noFill/>
          <a:ln w="6345" cap="flat">
            <a:solidFill>
              <a:srgbClr val="5B9BD5"/>
            </a:solidFill>
            <a:prstDash val="solid"/>
            <a:miter/>
          </a:ln>
        </p:spPr>
      </p:cxnSp>
      <p:sp>
        <p:nvSpPr>
          <p:cNvPr id="27"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(AM-AFM) – Operational scheme</a:t>
            </a:r>
          </a:p>
        </p:txBody>
      </p:sp>
      <p:sp>
        <p:nvSpPr>
          <p:cNvPr id="28" name="ZoneTexte 30"/>
          <p:cNvSpPr txBox="1"/>
          <p:nvPr/>
        </p:nvSpPr>
        <p:spPr>
          <a:xfrm>
            <a:off x="125135" y="4722144"/>
            <a:ext cx="3066138" cy="1631216"/>
          </a:xfrm>
          <a:prstGeom prst="rect">
            <a:avLst/>
          </a:prstGeom>
          <a:solidFill>
            <a:srgbClr val="FFFFFF"/>
          </a:solidFill>
          <a:ln w="9528" cap="flat">
            <a:solidFill>
              <a:srgbClr val="5B9BD5"/>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0" i="0" u="none" strike="noStrike" kern="1200" cap="none" spc="0" baseline="0">
                <a:solidFill>
                  <a:srgbClr val="008AB1"/>
                </a:solidFill>
                <a:uFillTx/>
                <a:latin typeface="Source Sans Pro Light" pitchFamily="34"/>
                <a:ea typeface="Source Sans Pro Light" pitchFamily="34"/>
              </a:rPr>
              <a:t>Constant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0" i="0" u="none" strike="noStrike" kern="1200" cap="none" spc="0" baseline="0">
                <a:solidFill>
                  <a:srgbClr val="008AB1"/>
                </a:solidFill>
                <a:uFillTx/>
                <a:latin typeface="Source Sans Pro Light" pitchFamily="34"/>
                <a:ea typeface="Source Sans Pro Light" pitchFamily="34"/>
              </a:rPr>
              <a:t>amplitude</a:t>
            </a:r>
          </a:p>
        </p:txBody>
      </p:sp>
      <p:sp>
        <p:nvSpPr>
          <p:cNvPr id="29" name="Espace réservé du numéro de diapositive 28"/>
          <p:cNvSpPr>
            <a:spLocks noGrp="1"/>
          </p:cNvSpPr>
          <p:nvPr>
            <p:ph type="sldNum" sz="quarter" idx="8"/>
          </p:nvPr>
        </p:nvSpPr>
        <p:spPr/>
        <p:txBody>
          <a:bodyPr/>
          <a:lstStyle/>
          <a:p>
            <a:pPr lvl="0"/>
            <a:fld id="{076F6770-30F6-4909-B022-5A2181746AF4}" type="slidenum">
              <a:rPr lang="fr-FR" smtClean="0"/>
              <a:t>51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name="Slide5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(AM-AFM) – in liquid, for biology</a:t>
            </a:r>
          </a:p>
        </p:txBody>
      </p:sp>
      <p:pic>
        <p:nvPicPr>
          <p:cNvPr id="3"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3"/>
          <a:srcRect r="50000" b="64845"/>
          <a:stretch>
            <a:fillRect/>
          </a:stretch>
        </p:blipFill>
        <p:spPr>
          <a:xfrm>
            <a:off x="287779" y="1235381"/>
            <a:ext cx="2642707" cy="2543559"/>
          </a:xfrm>
          <a:prstGeom prst="rect">
            <a:avLst/>
          </a:prstGeom>
          <a:noFill/>
          <a:ln cap="flat">
            <a:noFill/>
          </a:ln>
        </p:spPr>
      </p:pic>
      <p:sp>
        <p:nvSpPr>
          <p:cNvPr id="4" name="Rectangle 4"/>
          <p:cNvSpPr/>
          <p:nvPr/>
        </p:nvSpPr>
        <p:spPr>
          <a:xfrm>
            <a:off x="195242" y="866046"/>
            <a:ext cx="59572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1) Part of the liquid participates (coupled) to cantilever motion</a:t>
            </a:r>
          </a:p>
        </p:txBody>
      </p:sp>
      <mc:AlternateContent xmlns:mc="http://schemas.openxmlformats.org/markup-compatibility/2006" xmlns:a14="http://schemas.microsoft.com/office/drawing/2010/main">
        <mc:Choice Requires="a14">
          <p:sp>
            <p:nvSpPr>
              <p:cNvPr id="5" name="ZoneTexte 5"/>
              <p:cNvSpPr txBox="1"/>
              <p:nvPr/>
            </p:nvSpPr>
            <p:spPr>
              <a:xfrm>
                <a:off x="5844460" y="1280205"/>
                <a:ext cx="2955553"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sSup>
                            <m:sSupPr>
                              <m:ctrlPr>
                                <a:rPr lang="fr-FR" sz="3000" i="1">
                                  <a:solidFill>
                                    <a:srgbClr val="008AB1"/>
                                  </a:solidFill>
                                  <a:latin typeface="Cambria Math" panose="02040503050406030204" pitchFamily="18" charset="0"/>
                                </a:rPr>
                              </m:ctrlPr>
                            </m:sSupPr>
                            <m:e>
                              <m:r>
                                <m:rPr>
                                  <m:sty m:val="p"/>
                                </m:rPr>
                                <a:rPr lang="fr-FR" sz="3000">
                                  <a:solidFill>
                                    <a:srgbClr val="008AB1"/>
                                  </a:solidFill>
                                  <a:latin typeface="Cambria Math" panose="02040503050406030204" pitchFamily="18" charset="0"/>
                                </a:rPr>
                                <m:t>ω</m:t>
                              </m:r>
                            </m:e>
                            <m:sup>
                              <m:r>
                                <a:rPr lang="fr-FR" sz="3000" i="0">
                                  <a:solidFill>
                                    <a:srgbClr val="008AB1"/>
                                  </a:solidFill>
                                  <a:latin typeface="Cambria Math" panose="02040503050406030204" pitchFamily="18" charset="0"/>
                                </a:rPr>
                                <m:t>′</m:t>
                              </m:r>
                            </m:sup>
                          </m:sSup>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r>
                                <a:rPr lang="fr-FR" sz="3000" i="0">
                                  <a:solidFill>
                                    <a:srgbClr val="008AB1"/>
                                  </a:solidFill>
                                  <a:latin typeface="Cambria Math" panose="02040503050406030204" pitchFamily="18" charset="0"/>
                                </a:rPr>
                                <m:t>+</m:t>
                              </m:r>
                              <m:sSub>
                                <m:sSubPr>
                                  <m:ctrlPr>
                                    <a:rPr lang="fr-FR" sz="3000" i="1">
                                      <a:solidFill>
                                        <a:srgbClr val="008AB1"/>
                                      </a:solidFill>
                                      <a:latin typeface="Cambria Math" panose="02040503050406030204" pitchFamily="18" charset="0"/>
                                    </a:rPr>
                                  </m:ctrlPr>
                                </m:sSubPr>
                                <m:e>
                                  <m:r>
                                    <a:rPr lang="fr-FR" sz="3000" i="1">
                                      <a:solidFill>
                                        <a:srgbClr val="008AB1"/>
                                      </a:solidFill>
                                      <a:latin typeface="Cambria Math" panose="02040503050406030204" pitchFamily="18" charset="0"/>
                                    </a:rPr>
                                    <m:t>𝑚</m:t>
                                  </m:r>
                                </m:e>
                                <m:sub>
                                  <m:r>
                                    <a:rPr lang="fr-FR" sz="3000" i="1">
                                      <a:solidFill>
                                        <a:srgbClr val="008AB1"/>
                                      </a:solidFill>
                                      <a:latin typeface="Cambria Math" panose="02040503050406030204" pitchFamily="18" charset="0"/>
                                    </a:rPr>
                                    <m:t>𝐿</m:t>
                                  </m:r>
                                </m:sub>
                              </m:sSub>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5" name="ZoneTexte 5"/>
              <p:cNvSpPr txBox="1">
                <a:spLocks noRot="1" noChangeAspect="1" noMove="1" noResize="1" noEditPoints="1" noAdjustHandles="1" noChangeArrowheads="1" noChangeShapeType="1" noTextEdit="1"/>
              </p:cNvSpPr>
              <p:nvPr/>
            </p:nvSpPr>
            <p:spPr>
              <a:xfrm>
                <a:off x="5844460" y="1280205"/>
                <a:ext cx="2955553" cy="1456361"/>
              </a:xfrm>
              <a:prstGeom prst="rect">
                <a:avLst/>
              </a:prstGeom>
              <a:blipFill>
                <a:blip r:embed="rId4"/>
                <a:stretch>
                  <a:fillRect/>
                </a:stretch>
              </a:blipFill>
              <a:ln cap="flat">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Rectangle 6"/>
              <p:cNvSpPr/>
              <p:nvPr/>
            </p:nvSpPr>
            <p:spPr>
              <a:xfrm>
                <a:off x="1068339" y="2621813"/>
                <a:ext cx="61600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sSup>
                            <m:sSupPr>
                              <m:ctrlPr>
                                <a:rPr lang="fr-FR" i="1">
                                  <a:solidFill>
                                    <a:srgbClr val="008AB1"/>
                                  </a:solidFill>
                                  <a:latin typeface="Cambria Math" panose="02040503050406030204" pitchFamily="18" charset="0"/>
                                </a:rPr>
                              </m:ctrlPr>
                            </m:sSupPr>
                            <m:e>
                              <m:r>
                                <m:rPr>
                                  <m:sty m:val="p"/>
                                </m:rPr>
                                <a:rPr lang="fr-FR">
                                  <a:solidFill>
                                    <a:srgbClr val="008AB1"/>
                                  </a:solidFill>
                                  <a:latin typeface="Cambria Math" panose="02040503050406030204" pitchFamily="18" charset="0"/>
                                </a:rPr>
                                <m:t>ω</m:t>
                              </m:r>
                            </m:e>
                            <m:sup>
                              <m:r>
                                <a:rPr lang="fr-FR" i="0">
                                  <a:solidFill>
                                    <a:srgbClr val="008AB1"/>
                                  </a:solidFill>
                                  <a:latin typeface="Cambria Math" panose="02040503050406030204" pitchFamily="18" charset="0"/>
                                </a:rPr>
                                <m:t>′</m:t>
                              </m:r>
                            </m:sup>
                          </m:sSup>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6" name="Rectangle 6"/>
              <p:cNvSpPr>
                <a:spLocks noRot="1" noChangeAspect="1" noMove="1" noResize="1" noEditPoints="1" noAdjustHandles="1" noChangeArrowheads="1" noChangeShapeType="1" noTextEdit="1"/>
              </p:cNvSpPr>
              <p:nvPr/>
            </p:nvSpPr>
            <p:spPr>
              <a:xfrm>
                <a:off x="1068339" y="2621813"/>
                <a:ext cx="616003" cy="369335"/>
              </a:xfrm>
              <a:prstGeom prst="rect">
                <a:avLst/>
              </a:prstGeom>
              <a:blipFill>
                <a:blip r:embed="rId5"/>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7"/>
              <p:cNvSpPr/>
              <p:nvPr/>
            </p:nvSpPr>
            <p:spPr>
              <a:xfrm>
                <a:off x="2210415" y="2042010"/>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r>
                            <m:rPr>
                              <m:sty m:val="p"/>
                            </m:rPr>
                            <a:rPr lang="fr-FR">
                              <a:solidFill>
                                <a:srgbClr val="008AB1"/>
                              </a:solidFill>
                              <a:latin typeface="Cambria Math" panose="02040503050406030204" pitchFamily="18" charset="0"/>
                            </a:rPr>
                            <m:t>ω</m:t>
                          </m:r>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7" name="Rectangle 7"/>
              <p:cNvSpPr>
                <a:spLocks noRot="1" noChangeAspect="1" noMove="1" noResize="1" noEditPoints="1" noAdjustHandles="1" noChangeArrowheads="1" noChangeShapeType="1" noTextEdit="1"/>
              </p:cNvSpPr>
              <p:nvPr/>
            </p:nvSpPr>
            <p:spPr>
              <a:xfrm>
                <a:off x="2210415" y="2042010"/>
                <a:ext cx="547140" cy="369335"/>
              </a:xfrm>
              <a:prstGeom prst="rect">
                <a:avLst/>
              </a:prstGeom>
              <a:blipFill>
                <a:blip r:embed="rId6"/>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ZoneTexte 8"/>
              <p:cNvSpPr txBox="1"/>
              <p:nvPr/>
            </p:nvSpPr>
            <p:spPr>
              <a:xfrm>
                <a:off x="2930496" y="1292595"/>
                <a:ext cx="1882695"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r>
                            <m:rPr>
                              <m:sty m:val="p"/>
                            </m:rPr>
                            <a:rPr lang="fr-FR" sz="3000">
                              <a:solidFill>
                                <a:srgbClr val="008AB1"/>
                              </a:solidFill>
                              <a:latin typeface="Cambria Math" panose="02040503050406030204" pitchFamily="18" charset="0"/>
                            </a:rPr>
                            <m:t>ω</m:t>
                          </m:r>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8" name="ZoneTexte 8"/>
              <p:cNvSpPr txBox="1">
                <a:spLocks noRot="1" noChangeAspect="1" noMove="1" noResize="1" noEditPoints="1" noAdjustHandles="1" noChangeArrowheads="1" noChangeShapeType="1" noTextEdit="1"/>
              </p:cNvSpPr>
              <p:nvPr/>
            </p:nvSpPr>
            <p:spPr>
              <a:xfrm>
                <a:off x="2930496" y="1292595"/>
                <a:ext cx="1882695" cy="1456361"/>
              </a:xfrm>
              <a:prstGeom prst="rect">
                <a:avLst/>
              </a:prstGeom>
              <a:blipFill>
                <a:blip r:embed="rId7"/>
                <a:stretch>
                  <a:fillRect/>
                </a:stretch>
              </a:blipFill>
              <a:ln cap="flat">
                <a:noFill/>
              </a:ln>
            </p:spPr>
            <p:txBody>
              <a:bodyPr/>
              <a:lstStyle/>
              <a:p>
                <a:r>
                  <a:rPr lang="fr-FR">
                    <a:noFill/>
                  </a:rPr>
                  <a:t> </a:t>
                </a:r>
              </a:p>
            </p:txBody>
          </p:sp>
        </mc:Fallback>
      </mc:AlternateContent>
      <p:cxnSp>
        <p:nvCxnSpPr>
          <p:cNvPr id="9" name="Connecteur droit avec flèche 9"/>
          <p:cNvCxnSpPr/>
          <p:nvPr/>
        </p:nvCxnSpPr>
        <p:spPr>
          <a:xfrm>
            <a:off x="4813191" y="2084923"/>
            <a:ext cx="932048" cy="0"/>
          </a:xfrm>
          <a:prstGeom prst="straightConnector1">
            <a:avLst/>
          </a:prstGeom>
          <a:noFill/>
          <a:ln w="76196" cap="flat">
            <a:solidFill>
              <a:srgbClr val="008AB1"/>
            </a:solidFill>
            <a:prstDash val="solid"/>
            <a:miter/>
            <a:headEnd type="none" w="med" len="med"/>
            <a:tailEnd type="triangle" w="med" len="med"/>
          </a:ln>
        </p:spPr>
      </p:cxn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52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name="Slide5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(AM-AFM) – in liquid, for biology</a:t>
            </a:r>
          </a:p>
        </p:txBody>
      </p:sp>
      <p:sp>
        <p:nvSpPr>
          <p:cNvPr id="10" name="Rectangle 10"/>
          <p:cNvSpPr/>
          <p:nvPr/>
        </p:nvSpPr>
        <p:spPr>
          <a:xfrm>
            <a:off x="195242" y="3803739"/>
            <a:ext cx="9011366"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2) The resonance gets broader </a:t>
            </a:r>
            <a:r>
              <a:rPr lang="fr-FR" sz="1800" b="0" i="0" u="none" strike="noStrike" kern="1200" cap="none" spc="0" baseline="0" dirty="0">
                <a:solidFill>
                  <a:srgbClr val="008AB1"/>
                </a:solidFill>
                <a:uFillTx/>
                <a:latin typeface="Wingdings" pitchFamily="2"/>
                <a:ea typeface="Source Sans Pro Light" pitchFamily="34"/>
              </a:rPr>
              <a:t></a:t>
            </a:r>
            <a:r>
              <a:rPr lang="fr-FR" sz="1800" b="0" i="0" u="none" strike="noStrike" kern="1200" cap="none" spc="0" baseline="0" dirty="0">
                <a:solidFill>
                  <a:srgbClr val="008AB1"/>
                </a:solidFill>
                <a:uFillTx/>
                <a:latin typeface="Source Sans Pro Light" pitchFamily="34"/>
                <a:ea typeface="Source Sans Pro Light" pitchFamily="34"/>
              </a:rPr>
              <a:t> decrease of Q factor. That’s because water has higher viscosity than air </a:t>
            </a:r>
            <a:r>
              <a:rPr lang="el-GR" sz="1800" b="0" i="0" u="none" strike="noStrike" kern="1200" cap="none" spc="0" baseline="0" dirty="0">
                <a:solidFill>
                  <a:srgbClr val="008AB1"/>
                </a:solidFill>
                <a:uFillTx/>
                <a:latin typeface="Source Sans Pro Light" pitchFamily="34"/>
                <a:ea typeface="Source Sans Pro Light" pitchFamily="34"/>
              </a:rPr>
              <a:t>δ</a:t>
            </a:r>
            <a:r>
              <a:rPr lang="fr-FR" sz="1800" b="0" i="0" u="none" strike="noStrike" kern="1200" cap="none" spc="0" baseline="-25000" dirty="0">
                <a:solidFill>
                  <a:srgbClr val="008AB1"/>
                </a:solidFill>
                <a:uFillTx/>
                <a:latin typeface="Source Sans Pro Light" pitchFamily="34"/>
                <a:ea typeface="Source Sans Pro Light" pitchFamily="34"/>
              </a:rPr>
              <a:t>liquid</a:t>
            </a:r>
            <a:r>
              <a:rPr lang="fr-FR" sz="1800" b="0" i="0" u="none" strike="noStrike" kern="1200" cap="none" spc="0" baseline="0" dirty="0">
                <a:solidFill>
                  <a:srgbClr val="008AB1"/>
                </a:solidFill>
                <a:uFillTx/>
                <a:latin typeface="Source Sans Pro Light" pitchFamily="34"/>
                <a:ea typeface="Source Sans Pro Light" pitchFamily="34"/>
              </a:rPr>
              <a:t> &gt; </a:t>
            </a:r>
            <a:r>
              <a:rPr lang="el-GR" sz="1800" b="0" i="0" u="none" strike="noStrike" kern="1200" cap="none" spc="0" baseline="0" dirty="0">
                <a:solidFill>
                  <a:srgbClr val="008AB1"/>
                </a:solidFill>
                <a:uFillTx/>
                <a:latin typeface="Source Sans Pro Light" pitchFamily="34"/>
                <a:ea typeface="Source Sans Pro Light" pitchFamily="34"/>
              </a:rPr>
              <a:t>δ</a:t>
            </a:r>
            <a:r>
              <a:rPr lang="fr-FR" sz="1800" b="0" i="0" u="none" strike="noStrike" kern="1200" cap="none" spc="0" baseline="-25000" dirty="0">
                <a:solidFill>
                  <a:srgbClr val="008AB1"/>
                </a:solidFill>
                <a:uFillTx/>
                <a:latin typeface="Source Sans Pro Light" pitchFamily="34"/>
                <a:ea typeface="Source Sans Pro Light" pitchFamily="34"/>
              </a:rPr>
              <a:t>air</a:t>
            </a:r>
          </a:p>
        </p:txBody>
      </p:sp>
      <p:pic>
        <p:nvPicPr>
          <p:cNvPr id="11" name="Image 12">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2664506" y="4126906"/>
            <a:ext cx="4326840" cy="347691"/>
          </a:xfrm>
          <a:prstGeom prst="rect">
            <a:avLst/>
          </a:prstGeom>
          <a:noFill/>
          <a:ln cap="flat">
            <a:noFill/>
          </a:ln>
        </p:spPr>
      </p:pic>
      <p:sp>
        <p:nvSpPr>
          <p:cNvPr id="12" name="Ellipse 13"/>
          <p:cNvSpPr/>
          <p:nvPr/>
        </p:nvSpPr>
        <p:spPr>
          <a:xfrm>
            <a:off x="3305171" y="4126906"/>
            <a:ext cx="371475" cy="3476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8103"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3"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4"/>
          <a:srcRect r="50000" b="64845"/>
          <a:stretch>
            <a:fillRect/>
          </a:stretch>
        </p:blipFill>
        <p:spPr>
          <a:xfrm>
            <a:off x="287779" y="1235381"/>
            <a:ext cx="2642707" cy="2543559"/>
          </a:xfrm>
          <a:prstGeom prst="rect">
            <a:avLst/>
          </a:prstGeom>
          <a:noFill/>
          <a:ln cap="flat">
            <a:noFill/>
          </a:ln>
        </p:spPr>
      </p:pic>
      <p:sp>
        <p:nvSpPr>
          <p:cNvPr id="14" name="Rectangle 4"/>
          <p:cNvSpPr/>
          <p:nvPr/>
        </p:nvSpPr>
        <p:spPr>
          <a:xfrm>
            <a:off x="195242" y="866046"/>
            <a:ext cx="59572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1) Part of the liquid participates (coupled) to cantilever motion</a:t>
            </a:r>
          </a:p>
        </p:txBody>
      </p:sp>
      <mc:AlternateContent xmlns:mc="http://schemas.openxmlformats.org/markup-compatibility/2006" xmlns:a14="http://schemas.microsoft.com/office/drawing/2010/main">
        <mc:Choice Requires="a14">
          <p:sp>
            <p:nvSpPr>
              <p:cNvPr id="15" name="ZoneTexte 5"/>
              <p:cNvSpPr txBox="1"/>
              <p:nvPr/>
            </p:nvSpPr>
            <p:spPr>
              <a:xfrm>
                <a:off x="5844460" y="1280205"/>
                <a:ext cx="2955553"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sSup>
                            <m:sSupPr>
                              <m:ctrlPr>
                                <a:rPr lang="fr-FR" sz="3000" i="1">
                                  <a:solidFill>
                                    <a:srgbClr val="008AB1"/>
                                  </a:solidFill>
                                  <a:latin typeface="Cambria Math" panose="02040503050406030204" pitchFamily="18" charset="0"/>
                                </a:rPr>
                              </m:ctrlPr>
                            </m:sSupPr>
                            <m:e>
                              <m:r>
                                <m:rPr>
                                  <m:sty m:val="p"/>
                                </m:rPr>
                                <a:rPr lang="fr-FR" sz="3000">
                                  <a:solidFill>
                                    <a:srgbClr val="008AB1"/>
                                  </a:solidFill>
                                  <a:latin typeface="Cambria Math" panose="02040503050406030204" pitchFamily="18" charset="0"/>
                                </a:rPr>
                                <m:t>ω</m:t>
                              </m:r>
                            </m:e>
                            <m:sup>
                              <m:r>
                                <a:rPr lang="fr-FR" sz="3000" i="0">
                                  <a:solidFill>
                                    <a:srgbClr val="008AB1"/>
                                  </a:solidFill>
                                  <a:latin typeface="Cambria Math" panose="02040503050406030204" pitchFamily="18" charset="0"/>
                                </a:rPr>
                                <m:t>′</m:t>
                              </m:r>
                            </m:sup>
                          </m:sSup>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r>
                                <a:rPr lang="fr-FR" sz="3000" i="0">
                                  <a:solidFill>
                                    <a:srgbClr val="008AB1"/>
                                  </a:solidFill>
                                  <a:latin typeface="Cambria Math" panose="02040503050406030204" pitchFamily="18" charset="0"/>
                                </a:rPr>
                                <m:t>+</m:t>
                              </m:r>
                              <m:sSub>
                                <m:sSubPr>
                                  <m:ctrlPr>
                                    <a:rPr lang="fr-FR" sz="3000" i="1">
                                      <a:solidFill>
                                        <a:srgbClr val="008AB1"/>
                                      </a:solidFill>
                                      <a:latin typeface="Cambria Math" panose="02040503050406030204" pitchFamily="18" charset="0"/>
                                    </a:rPr>
                                  </m:ctrlPr>
                                </m:sSubPr>
                                <m:e>
                                  <m:r>
                                    <a:rPr lang="fr-FR" sz="3000" i="1">
                                      <a:solidFill>
                                        <a:srgbClr val="008AB1"/>
                                      </a:solidFill>
                                      <a:latin typeface="Cambria Math" panose="02040503050406030204" pitchFamily="18" charset="0"/>
                                    </a:rPr>
                                    <m:t>𝑚</m:t>
                                  </m:r>
                                </m:e>
                                <m:sub>
                                  <m:r>
                                    <a:rPr lang="fr-FR" sz="3000" i="1">
                                      <a:solidFill>
                                        <a:srgbClr val="008AB1"/>
                                      </a:solidFill>
                                      <a:latin typeface="Cambria Math" panose="02040503050406030204" pitchFamily="18" charset="0"/>
                                    </a:rPr>
                                    <m:t>𝐿</m:t>
                                  </m:r>
                                </m:sub>
                              </m:sSub>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5" name="ZoneTexte 5"/>
              <p:cNvSpPr txBox="1">
                <a:spLocks noRot="1" noChangeAspect="1" noMove="1" noResize="1" noEditPoints="1" noAdjustHandles="1" noChangeArrowheads="1" noChangeShapeType="1" noTextEdit="1"/>
              </p:cNvSpPr>
              <p:nvPr/>
            </p:nvSpPr>
            <p:spPr>
              <a:xfrm>
                <a:off x="5844460" y="1280205"/>
                <a:ext cx="2955553" cy="1456361"/>
              </a:xfrm>
              <a:prstGeom prst="rect">
                <a:avLst/>
              </a:prstGeom>
              <a:blipFill>
                <a:blip r:embed="rId5"/>
                <a:stretch>
                  <a:fillRect/>
                </a:stretch>
              </a:blipFill>
              <a:ln cap="flat">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6"/>
              <p:cNvSpPr/>
              <p:nvPr/>
            </p:nvSpPr>
            <p:spPr>
              <a:xfrm>
                <a:off x="1068339" y="2621813"/>
                <a:ext cx="61600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sSup>
                            <m:sSupPr>
                              <m:ctrlPr>
                                <a:rPr lang="fr-FR" i="1">
                                  <a:solidFill>
                                    <a:srgbClr val="008AB1"/>
                                  </a:solidFill>
                                  <a:latin typeface="Cambria Math" panose="02040503050406030204" pitchFamily="18" charset="0"/>
                                </a:rPr>
                              </m:ctrlPr>
                            </m:sSupPr>
                            <m:e>
                              <m:r>
                                <m:rPr>
                                  <m:sty m:val="p"/>
                                </m:rPr>
                                <a:rPr lang="fr-FR">
                                  <a:solidFill>
                                    <a:srgbClr val="008AB1"/>
                                  </a:solidFill>
                                  <a:latin typeface="Cambria Math" panose="02040503050406030204" pitchFamily="18" charset="0"/>
                                </a:rPr>
                                <m:t>ω</m:t>
                              </m:r>
                            </m:e>
                            <m:sup>
                              <m:r>
                                <a:rPr lang="fr-FR" i="0">
                                  <a:solidFill>
                                    <a:srgbClr val="008AB1"/>
                                  </a:solidFill>
                                  <a:latin typeface="Cambria Math" panose="02040503050406030204" pitchFamily="18" charset="0"/>
                                </a:rPr>
                                <m:t>′</m:t>
                              </m:r>
                            </m:sup>
                          </m:sSup>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16" name="Rectangle 6"/>
              <p:cNvSpPr>
                <a:spLocks noRot="1" noChangeAspect="1" noMove="1" noResize="1" noEditPoints="1" noAdjustHandles="1" noChangeArrowheads="1" noChangeShapeType="1" noTextEdit="1"/>
              </p:cNvSpPr>
              <p:nvPr/>
            </p:nvSpPr>
            <p:spPr>
              <a:xfrm>
                <a:off x="1068339" y="2621813"/>
                <a:ext cx="616003" cy="369335"/>
              </a:xfrm>
              <a:prstGeom prst="rect">
                <a:avLst/>
              </a:prstGeom>
              <a:blipFill>
                <a:blip r:embed="rId6"/>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7"/>
              <p:cNvSpPr/>
              <p:nvPr/>
            </p:nvSpPr>
            <p:spPr>
              <a:xfrm>
                <a:off x="2210415" y="2042010"/>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r>
                            <m:rPr>
                              <m:sty m:val="p"/>
                            </m:rPr>
                            <a:rPr lang="fr-FR">
                              <a:solidFill>
                                <a:srgbClr val="008AB1"/>
                              </a:solidFill>
                              <a:latin typeface="Cambria Math" panose="02040503050406030204" pitchFamily="18" charset="0"/>
                            </a:rPr>
                            <m:t>ω</m:t>
                          </m:r>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17" name="Rectangle 7"/>
              <p:cNvSpPr>
                <a:spLocks noRot="1" noChangeAspect="1" noMove="1" noResize="1" noEditPoints="1" noAdjustHandles="1" noChangeArrowheads="1" noChangeShapeType="1" noTextEdit="1"/>
              </p:cNvSpPr>
              <p:nvPr/>
            </p:nvSpPr>
            <p:spPr>
              <a:xfrm>
                <a:off x="2210415" y="2042010"/>
                <a:ext cx="547140" cy="369335"/>
              </a:xfrm>
              <a:prstGeom prst="rect">
                <a:avLst/>
              </a:prstGeom>
              <a:blipFill>
                <a:blip r:embed="rId7"/>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8"/>
              <p:cNvSpPr txBox="1"/>
              <p:nvPr/>
            </p:nvSpPr>
            <p:spPr>
              <a:xfrm>
                <a:off x="2930496" y="1292595"/>
                <a:ext cx="1882695"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r>
                            <m:rPr>
                              <m:sty m:val="p"/>
                            </m:rPr>
                            <a:rPr lang="fr-FR" sz="3000">
                              <a:solidFill>
                                <a:srgbClr val="008AB1"/>
                              </a:solidFill>
                              <a:latin typeface="Cambria Math" panose="02040503050406030204" pitchFamily="18" charset="0"/>
                            </a:rPr>
                            <m:t>ω</m:t>
                          </m:r>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8" name="ZoneTexte 8"/>
              <p:cNvSpPr txBox="1">
                <a:spLocks noRot="1" noChangeAspect="1" noMove="1" noResize="1" noEditPoints="1" noAdjustHandles="1" noChangeArrowheads="1" noChangeShapeType="1" noTextEdit="1"/>
              </p:cNvSpPr>
              <p:nvPr/>
            </p:nvSpPr>
            <p:spPr>
              <a:xfrm>
                <a:off x="2930496" y="1292595"/>
                <a:ext cx="1882695" cy="1456361"/>
              </a:xfrm>
              <a:prstGeom prst="rect">
                <a:avLst/>
              </a:prstGeom>
              <a:blipFill>
                <a:blip r:embed="rId8"/>
                <a:stretch>
                  <a:fillRect/>
                </a:stretch>
              </a:blipFill>
              <a:ln cap="flat">
                <a:noFill/>
              </a:ln>
            </p:spPr>
            <p:txBody>
              <a:bodyPr/>
              <a:lstStyle/>
              <a:p>
                <a:r>
                  <a:rPr lang="fr-FR">
                    <a:noFill/>
                  </a:rPr>
                  <a:t> </a:t>
                </a:r>
              </a:p>
            </p:txBody>
          </p:sp>
        </mc:Fallback>
      </mc:AlternateContent>
      <p:cxnSp>
        <p:nvCxnSpPr>
          <p:cNvPr id="19" name="Connecteur droit avec flèche 9"/>
          <p:cNvCxnSpPr/>
          <p:nvPr/>
        </p:nvCxnSpPr>
        <p:spPr>
          <a:xfrm>
            <a:off x="4813191" y="2084923"/>
            <a:ext cx="932048" cy="0"/>
          </a:xfrm>
          <a:prstGeom prst="straightConnector1">
            <a:avLst/>
          </a:prstGeom>
          <a:noFill/>
          <a:ln w="76196" cap="flat">
            <a:solidFill>
              <a:srgbClr val="008AB1"/>
            </a:solidFill>
            <a:prstDash val="solid"/>
            <a:miter/>
            <a:headEnd type="none" w="med" len="med"/>
            <a:tailEnd type="triangle" w="med" len="med"/>
          </a:ln>
        </p:spPr>
      </p:cxnSp>
      <p:sp>
        <p:nvSpPr>
          <p:cNvPr id="20" name="Espace réservé du numéro de diapositive 19"/>
          <p:cNvSpPr>
            <a:spLocks noGrp="1"/>
          </p:cNvSpPr>
          <p:nvPr>
            <p:ph type="sldNum" sz="quarter" idx="8"/>
          </p:nvPr>
        </p:nvSpPr>
        <p:spPr/>
        <p:txBody>
          <a:bodyPr/>
          <a:lstStyle/>
          <a:p>
            <a:pPr lvl="0"/>
            <a:fld id="{076F6770-30F6-4909-B022-5A2181746AF4}" type="slidenum">
              <a:rPr lang="fr-FR" smtClean="0"/>
              <a:t>53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Dynamic AFM mode (AM-AFM) – in liquid, for biology</a:t>
            </a:r>
          </a:p>
        </p:txBody>
      </p:sp>
      <p:sp>
        <p:nvSpPr>
          <p:cNvPr id="10" name="Rectangle 10"/>
          <p:cNvSpPr/>
          <p:nvPr/>
        </p:nvSpPr>
        <p:spPr>
          <a:xfrm>
            <a:off x="195242" y="3803739"/>
            <a:ext cx="9011366"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2) The resonance gets broader </a:t>
            </a:r>
            <a:r>
              <a:rPr lang="fr-FR" sz="1800" b="0" i="0" u="none" strike="noStrike" kern="1200" cap="none" spc="0" baseline="0" dirty="0">
                <a:solidFill>
                  <a:srgbClr val="008AB1"/>
                </a:solidFill>
                <a:uFillTx/>
                <a:latin typeface="Wingdings" pitchFamily="2"/>
                <a:ea typeface="Source Sans Pro Light" pitchFamily="34"/>
              </a:rPr>
              <a:t></a:t>
            </a:r>
            <a:r>
              <a:rPr lang="fr-FR" sz="1800" b="0" i="0" u="none" strike="noStrike" kern="1200" cap="none" spc="0" baseline="0" dirty="0">
                <a:solidFill>
                  <a:srgbClr val="008AB1"/>
                </a:solidFill>
                <a:uFillTx/>
                <a:latin typeface="Source Sans Pro Light" pitchFamily="34"/>
                <a:ea typeface="Source Sans Pro Light" pitchFamily="34"/>
              </a:rPr>
              <a:t> decrease of Q factor. That’s because water has higher viscosity than air </a:t>
            </a:r>
            <a:r>
              <a:rPr lang="el-GR" sz="1800" b="0" i="0" u="none" strike="noStrike" kern="1200" cap="none" spc="0" baseline="0" dirty="0">
                <a:solidFill>
                  <a:srgbClr val="008AB1"/>
                </a:solidFill>
                <a:uFillTx/>
                <a:latin typeface="Source Sans Pro Light" pitchFamily="34"/>
                <a:ea typeface="Source Sans Pro Light" pitchFamily="34"/>
              </a:rPr>
              <a:t>δ</a:t>
            </a:r>
            <a:r>
              <a:rPr lang="fr-FR" sz="1800" b="0" i="0" u="none" strike="noStrike" kern="1200" cap="none" spc="0" baseline="-25000" dirty="0">
                <a:solidFill>
                  <a:srgbClr val="008AB1"/>
                </a:solidFill>
                <a:uFillTx/>
                <a:latin typeface="Source Sans Pro Light" pitchFamily="34"/>
                <a:ea typeface="Source Sans Pro Light" pitchFamily="34"/>
              </a:rPr>
              <a:t>liquid</a:t>
            </a:r>
            <a:r>
              <a:rPr lang="fr-FR" sz="1800" b="0" i="0" u="none" strike="noStrike" kern="1200" cap="none" spc="0" baseline="0" dirty="0">
                <a:solidFill>
                  <a:srgbClr val="008AB1"/>
                </a:solidFill>
                <a:uFillTx/>
                <a:latin typeface="Source Sans Pro Light" pitchFamily="34"/>
                <a:ea typeface="Source Sans Pro Light" pitchFamily="34"/>
              </a:rPr>
              <a:t> &gt; </a:t>
            </a:r>
            <a:r>
              <a:rPr lang="el-GR" sz="1800" b="0" i="0" u="none" strike="noStrike" kern="1200" cap="none" spc="0" baseline="0" dirty="0">
                <a:solidFill>
                  <a:srgbClr val="008AB1"/>
                </a:solidFill>
                <a:uFillTx/>
                <a:latin typeface="Source Sans Pro Light" pitchFamily="34"/>
                <a:ea typeface="Source Sans Pro Light" pitchFamily="34"/>
              </a:rPr>
              <a:t>δ</a:t>
            </a:r>
            <a:r>
              <a:rPr lang="fr-FR" sz="1800" b="0" i="0" u="none" strike="noStrike" kern="1200" cap="none" spc="0" baseline="-25000" dirty="0">
                <a:solidFill>
                  <a:srgbClr val="008AB1"/>
                </a:solidFill>
                <a:uFillTx/>
                <a:latin typeface="Source Sans Pro Light" pitchFamily="34"/>
                <a:ea typeface="Source Sans Pro Light" pitchFamily="34"/>
              </a:rPr>
              <a:t>air</a:t>
            </a:r>
          </a:p>
        </p:txBody>
      </p:sp>
      <p:pic>
        <p:nvPicPr>
          <p:cNvPr id="11" name="Image 12">
            <a:extLst>
              <a:ext uri="{FF2B5EF4-FFF2-40B4-BE49-F238E27FC236}">
                <a16:creationId xmlns:a16="http://schemas.microsoft.com/office/drawing/2014/main" id="{00000000-0000-0000-0000-000000000000}"/>
              </a:ext>
            </a:extLst>
          </p:cNvPr>
          <p:cNvPicPr>
            <a:picLocks noChangeAspect="1"/>
          </p:cNvPicPr>
          <p:nvPr/>
        </p:nvPicPr>
        <p:blipFill>
          <a:blip r:embed="rId3"/>
          <a:stretch>
            <a:fillRect/>
          </a:stretch>
        </p:blipFill>
        <p:spPr>
          <a:xfrm>
            <a:off x="2664506" y="4126906"/>
            <a:ext cx="4326840" cy="347691"/>
          </a:xfrm>
          <a:prstGeom prst="rect">
            <a:avLst/>
          </a:prstGeom>
          <a:noFill/>
          <a:ln cap="flat">
            <a:noFill/>
          </a:ln>
        </p:spPr>
      </p:pic>
      <p:sp>
        <p:nvSpPr>
          <p:cNvPr id="12" name="Ellipse 13"/>
          <p:cNvSpPr/>
          <p:nvPr/>
        </p:nvSpPr>
        <p:spPr>
          <a:xfrm>
            <a:off x="3305171" y="4126906"/>
            <a:ext cx="371475" cy="3476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38103" cap="flat">
            <a:solidFill>
              <a:srgbClr val="008AB1"/>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Calibri"/>
            </a:endParaRPr>
          </a:p>
        </p:txBody>
      </p:sp>
      <p:pic>
        <p:nvPicPr>
          <p:cNvPr id="13"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4"/>
          <a:srcRect r="50000" b="64845"/>
          <a:stretch>
            <a:fillRect/>
          </a:stretch>
        </p:blipFill>
        <p:spPr>
          <a:xfrm>
            <a:off x="287779" y="1235381"/>
            <a:ext cx="2642707" cy="2543559"/>
          </a:xfrm>
          <a:prstGeom prst="rect">
            <a:avLst/>
          </a:prstGeom>
          <a:noFill/>
          <a:ln cap="flat">
            <a:noFill/>
          </a:ln>
        </p:spPr>
      </p:pic>
      <p:sp>
        <p:nvSpPr>
          <p:cNvPr id="14" name="Rectangle 4"/>
          <p:cNvSpPr/>
          <p:nvPr/>
        </p:nvSpPr>
        <p:spPr>
          <a:xfrm>
            <a:off x="195242" y="866046"/>
            <a:ext cx="595720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1) Part of the liquid participates (coupled) to cantilever motion</a:t>
            </a:r>
          </a:p>
        </p:txBody>
      </p:sp>
      <mc:AlternateContent xmlns:mc="http://schemas.openxmlformats.org/markup-compatibility/2006" xmlns:a14="http://schemas.microsoft.com/office/drawing/2010/main">
        <mc:Choice Requires="a14">
          <p:sp>
            <p:nvSpPr>
              <p:cNvPr id="15" name="ZoneTexte 5"/>
              <p:cNvSpPr txBox="1"/>
              <p:nvPr/>
            </p:nvSpPr>
            <p:spPr>
              <a:xfrm>
                <a:off x="5844460" y="1280205"/>
                <a:ext cx="2955553"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sSup>
                            <m:sSupPr>
                              <m:ctrlPr>
                                <a:rPr lang="fr-FR" sz="3000" i="1">
                                  <a:solidFill>
                                    <a:srgbClr val="008AB1"/>
                                  </a:solidFill>
                                  <a:latin typeface="Cambria Math" panose="02040503050406030204" pitchFamily="18" charset="0"/>
                                </a:rPr>
                              </m:ctrlPr>
                            </m:sSupPr>
                            <m:e>
                              <m:r>
                                <m:rPr>
                                  <m:sty m:val="p"/>
                                </m:rPr>
                                <a:rPr lang="fr-FR" sz="3000">
                                  <a:solidFill>
                                    <a:srgbClr val="008AB1"/>
                                  </a:solidFill>
                                  <a:latin typeface="Cambria Math" panose="02040503050406030204" pitchFamily="18" charset="0"/>
                                </a:rPr>
                                <m:t>ω</m:t>
                              </m:r>
                            </m:e>
                            <m:sup>
                              <m:r>
                                <a:rPr lang="fr-FR" sz="3000" i="0">
                                  <a:solidFill>
                                    <a:srgbClr val="008AB1"/>
                                  </a:solidFill>
                                  <a:latin typeface="Cambria Math" panose="02040503050406030204" pitchFamily="18" charset="0"/>
                                </a:rPr>
                                <m:t>′</m:t>
                              </m:r>
                            </m:sup>
                          </m:sSup>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r>
                                <a:rPr lang="fr-FR" sz="3000" i="0">
                                  <a:solidFill>
                                    <a:srgbClr val="008AB1"/>
                                  </a:solidFill>
                                  <a:latin typeface="Cambria Math" panose="02040503050406030204" pitchFamily="18" charset="0"/>
                                </a:rPr>
                                <m:t>+</m:t>
                              </m:r>
                              <m:sSub>
                                <m:sSubPr>
                                  <m:ctrlPr>
                                    <a:rPr lang="fr-FR" sz="3000" i="1">
                                      <a:solidFill>
                                        <a:srgbClr val="008AB1"/>
                                      </a:solidFill>
                                      <a:latin typeface="Cambria Math" panose="02040503050406030204" pitchFamily="18" charset="0"/>
                                    </a:rPr>
                                  </m:ctrlPr>
                                </m:sSubPr>
                                <m:e>
                                  <m:r>
                                    <a:rPr lang="fr-FR" sz="3000" i="1">
                                      <a:solidFill>
                                        <a:srgbClr val="008AB1"/>
                                      </a:solidFill>
                                      <a:latin typeface="Cambria Math" panose="02040503050406030204" pitchFamily="18" charset="0"/>
                                    </a:rPr>
                                    <m:t>𝑚</m:t>
                                  </m:r>
                                </m:e>
                                <m:sub>
                                  <m:r>
                                    <a:rPr lang="fr-FR" sz="3000" i="1">
                                      <a:solidFill>
                                        <a:srgbClr val="008AB1"/>
                                      </a:solidFill>
                                      <a:latin typeface="Cambria Math" panose="02040503050406030204" pitchFamily="18" charset="0"/>
                                    </a:rPr>
                                    <m:t>𝐿</m:t>
                                  </m:r>
                                </m:sub>
                              </m:sSub>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5" name="ZoneTexte 5"/>
              <p:cNvSpPr txBox="1">
                <a:spLocks noRot="1" noChangeAspect="1" noMove="1" noResize="1" noEditPoints="1" noAdjustHandles="1" noChangeArrowheads="1" noChangeShapeType="1" noTextEdit="1"/>
              </p:cNvSpPr>
              <p:nvPr/>
            </p:nvSpPr>
            <p:spPr>
              <a:xfrm>
                <a:off x="5844460" y="1280205"/>
                <a:ext cx="2955553" cy="1456361"/>
              </a:xfrm>
              <a:prstGeom prst="rect">
                <a:avLst/>
              </a:prstGeom>
              <a:blipFill>
                <a:blip r:embed="rId5"/>
                <a:stretch>
                  <a:fillRect/>
                </a:stretch>
              </a:blipFill>
              <a:ln cap="flat">
                <a:no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Rectangle 6"/>
              <p:cNvSpPr/>
              <p:nvPr/>
            </p:nvSpPr>
            <p:spPr>
              <a:xfrm>
                <a:off x="1068339" y="2621813"/>
                <a:ext cx="61600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sSup>
                            <m:sSupPr>
                              <m:ctrlPr>
                                <a:rPr lang="fr-FR" i="1">
                                  <a:solidFill>
                                    <a:srgbClr val="008AB1"/>
                                  </a:solidFill>
                                  <a:latin typeface="Cambria Math" panose="02040503050406030204" pitchFamily="18" charset="0"/>
                                </a:rPr>
                              </m:ctrlPr>
                            </m:sSupPr>
                            <m:e>
                              <m:r>
                                <m:rPr>
                                  <m:sty m:val="p"/>
                                </m:rPr>
                                <a:rPr lang="fr-FR">
                                  <a:solidFill>
                                    <a:srgbClr val="008AB1"/>
                                  </a:solidFill>
                                  <a:latin typeface="Cambria Math" panose="02040503050406030204" pitchFamily="18" charset="0"/>
                                </a:rPr>
                                <m:t>ω</m:t>
                              </m:r>
                            </m:e>
                            <m:sup>
                              <m:r>
                                <a:rPr lang="fr-FR" i="0">
                                  <a:solidFill>
                                    <a:srgbClr val="008AB1"/>
                                  </a:solidFill>
                                  <a:latin typeface="Cambria Math" panose="02040503050406030204" pitchFamily="18" charset="0"/>
                                </a:rPr>
                                <m:t>′</m:t>
                              </m:r>
                            </m:sup>
                          </m:sSup>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16" name="Rectangle 6"/>
              <p:cNvSpPr>
                <a:spLocks noRot="1" noChangeAspect="1" noMove="1" noResize="1" noEditPoints="1" noAdjustHandles="1" noChangeArrowheads="1" noChangeShapeType="1" noTextEdit="1"/>
              </p:cNvSpPr>
              <p:nvPr/>
            </p:nvSpPr>
            <p:spPr>
              <a:xfrm>
                <a:off x="1068339" y="2621813"/>
                <a:ext cx="616003" cy="369335"/>
              </a:xfrm>
              <a:prstGeom prst="rect">
                <a:avLst/>
              </a:prstGeom>
              <a:blipFill>
                <a:blip r:embed="rId6"/>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Rectangle 7"/>
              <p:cNvSpPr/>
              <p:nvPr/>
            </p:nvSpPr>
            <p:spPr>
              <a:xfrm>
                <a:off x="2210415" y="2042010"/>
                <a:ext cx="54714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i="1" smtClean="0">
                              <a:solidFill>
                                <a:srgbClr val="008AB1"/>
                              </a:solidFill>
                              <a:latin typeface="Cambria Math" panose="02040503050406030204" pitchFamily="18" charset="0"/>
                            </a:rPr>
                          </m:ctrlPr>
                        </m:sSubPr>
                        <m:e>
                          <m:r>
                            <m:rPr>
                              <m:sty m:val="p"/>
                            </m:rPr>
                            <a:rPr lang="fr-FR">
                              <a:solidFill>
                                <a:srgbClr val="008AB1"/>
                              </a:solidFill>
                              <a:latin typeface="Cambria Math" panose="02040503050406030204" pitchFamily="18" charset="0"/>
                            </a:rPr>
                            <m:t>ω</m:t>
                          </m:r>
                        </m:e>
                        <m:sub>
                          <m:r>
                            <a:rPr lang="fr-FR" i="1">
                              <a:solidFill>
                                <a:srgbClr val="008AB1"/>
                              </a:solidFill>
                              <a:latin typeface="Cambria Math" panose="02040503050406030204" pitchFamily="18" charset="0"/>
                            </a:rPr>
                            <m:t>𝑅</m:t>
                          </m:r>
                        </m:sub>
                      </m:sSub>
                    </m:oMath>
                  </m:oMathPara>
                </a14:m>
                <a:endParaRPr lang="fr-FR" sz="1800" b="0" i="0" u="none" strike="noStrike" kern="1200" cap="none" spc="0" baseline="0">
                  <a:solidFill>
                    <a:srgbClr val="008AB1"/>
                  </a:solidFill>
                  <a:uFillTx/>
                  <a:latin typeface="Source Sans Pro Light" pitchFamily="34"/>
                  <a:ea typeface="Source Sans Pro Light" pitchFamily="34"/>
                </a:endParaRPr>
              </a:p>
            </p:txBody>
          </p:sp>
        </mc:Choice>
        <mc:Fallback xmlns="">
          <p:sp>
            <p:nvSpPr>
              <p:cNvPr id="17" name="Rectangle 7"/>
              <p:cNvSpPr>
                <a:spLocks noRot="1" noChangeAspect="1" noMove="1" noResize="1" noEditPoints="1" noAdjustHandles="1" noChangeArrowheads="1" noChangeShapeType="1" noTextEdit="1"/>
              </p:cNvSpPr>
              <p:nvPr/>
            </p:nvSpPr>
            <p:spPr>
              <a:xfrm>
                <a:off x="2210415" y="2042010"/>
                <a:ext cx="547140" cy="369335"/>
              </a:xfrm>
              <a:prstGeom prst="rect">
                <a:avLst/>
              </a:prstGeom>
              <a:blipFill>
                <a:blip r:embed="rId7"/>
                <a:stretch>
                  <a:fillRect/>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8"/>
              <p:cNvSpPr txBox="1"/>
              <p:nvPr/>
            </p:nvSpPr>
            <p:spPr>
              <a:xfrm>
                <a:off x="2930496" y="1292595"/>
                <a:ext cx="1882695" cy="14563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fr-FR" sz="3000" i="1" smtClean="0">
                              <a:solidFill>
                                <a:srgbClr val="008AB1"/>
                              </a:solidFill>
                              <a:latin typeface="Cambria Math" panose="02040503050406030204" pitchFamily="18" charset="0"/>
                            </a:rPr>
                          </m:ctrlPr>
                        </m:sSubPr>
                        <m:e>
                          <m:r>
                            <m:rPr>
                              <m:sty m:val="p"/>
                            </m:rPr>
                            <a:rPr lang="fr-FR" sz="3000">
                              <a:solidFill>
                                <a:srgbClr val="008AB1"/>
                              </a:solidFill>
                              <a:latin typeface="Cambria Math" panose="02040503050406030204" pitchFamily="18" charset="0"/>
                            </a:rPr>
                            <m:t>ω</m:t>
                          </m:r>
                        </m:e>
                        <m:sub>
                          <m:r>
                            <a:rPr lang="fr-FR" sz="3000" i="1">
                              <a:solidFill>
                                <a:srgbClr val="008AB1"/>
                              </a:solidFill>
                              <a:latin typeface="Cambria Math" panose="02040503050406030204" pitchFamily="18" charset="0"/>
                            </a:rPr>
                            <m:t>𝑅</m:t>
                          </m:r>
                        </m:sub>
                      </m:sSub>
                      <m:r>
                        <a:rPr lang="fr-FR" sz="3000" i="0">
                          <a:solidFill>
                            <a:srgbClr val="008AB1"/>
                          </a:solidFill>
                          <a:latin typeface="Cambria Math" panose="02040503050406030204" pitchFamily="18" charset="0"/>
                        </a:rPr>
                        <m:t>=</m:t>
                      </m:r>
                      <m:rad>
                        <m:radPr>
                          <m:degHide m:val="on"/>
                          <m:ctrlPr>
                            <a:rPr lang="fr-FR" sz="3000" i="1">
                              <a:solidFill>
                                <a:srgbClr val="008AB1"/>
                              </a:solidFill>
                              <a:latin typeface="Cambria Math" panose="02040503050406030204" pitchFamily="18" charset="0"/>
                            </a:rPr>
                          </m:ctrlPr>
                        </m:radPr>
                        <m:deg/>
                        <m:e>
                          <m:f>
                            <m:fPr>
                              <m:ctrlPr>
                                <a:rPr lang="fr-FR" sz="3000" i="1">
                                  <a:solidFill>
                                    <a:srgbClr val="008AB1"/>
                                  </a:solidFill>
                                  <a:latin typeface="Cambria Math" panose="02040503050406030204" pitchFamily="18" charset="0"/>
                                </a:rPr>
                              </m:ctrlPr>
                            </m:fPr>
                            <m:num>
                              <m:r>
                                <a:rPr lang="fr-FR" sz="3000" i="1">
                                  <a:solidFill>
                                    <a:srgbClr val="008AB1"/>
                                  </a:solidFill>
                                  <a:latin typeface="Cambria Math" panose="02040503050406030204" pitchFamily="18" charset="0"/>
                                </a:rPr>
                                <m:t>𝑘</m:t>
                              </m:r>
                            </m:num>
                            <m:den>
                              <m:r>
                                <a:rPr lang="fr-FR" sz="3000" i="1">
                                  <a:solidFill>
                                    <a:srgbClr val="008AB1"/>
                                  </a:solidFill>
                                  <a:latin typeface="Cambria Math" panose="02040503050406030204" pitchFamily="18" charset="0"/>
                                </a:rPr>
                                <m:t>𝑚</m:t>
                              </m:r>
                            </m:den>
                          </m:f>
                        </m:e>
                      </m:rad>
                    </m:oMath>
                  </m:oMathPara>
                </a14:m>
                <a:endParaRPr lang="fr-FR" sz="3000" b="0" i="0" u="none" strike="noStrike" kern="1200" cap="none" spc="0" baseline="0" dirty="0">
                  <a:solidFill>
                    <a:srgbClr val="008AB1"/>
                  </a:solidFill>
                  <a:uFillTx/>
                  <a:latin typeface="Source Sans Pro Light" pitchFamily="34"/>
                  <a:ea typeface="Source Sans Pro Light" pitchFamily="34"/>
                </a:endParaRPr>
              </a:p>
            </p:txBody>
          </p:sp>
        </mc:Choice>
        <mc:Fallback xmlns="">
          <p:sp>
            <p:nvSpPr>
              <p:cNvPr id="18" name="ZoneTexte 8"/>
              <p:cNvSpPr txBox="1">
                <a:spLocks noRot="1" noChangeAspect="1" noMove="1" noResize="1" noEditPoints="1" noAdjustHandles="1" noChangeArrowheads="1" noChangeShapeType="1" noTextEdit="1"/>
              </p:cNvSpPr>
              <p:nvPr/>
            </p:nvSpPr>
            <p:spPr>
              <a:xfrm>
                <a:off x="2930496" y="1292595"/>
                <a:ext cx="1882695" cy="1456361"/>
              </a:xfrm>
              <a:prstGeom prst="rect">
                <a:avLst/>
              </a:prstGeom>
              <a:blipFill>
                <a:blip r:embed="rId8"/>
                <a:stretch>
                  <a:fillRect/>
                </a:stretch>
              </a:blipFill>
              <a:ln cap="flat">
                <a:noFill/>
              </a:ln>
            </p:spPr>
            <p:txBody>
              <a:bodyPr/>
              <a:lstStyle/>
              <a:p>
                <a:r>
                  <a:rPr lang="fr-FR">
                    <a:noFill/>
                  </a:rPr>
                  <a:t> </a:t>
                </a:r>
              </a:p>
            </p:txBody>
          </p:sp>
        </mc:Fallback>
      </mc:AlternateContent>
      <p:cxnSp>
        <p:nvCxnSpPr>
          <p:cNvPr id="19" name="Connecteur droit avec flèche 9"/>
          <p:cNvCxnSpPr/>
          <p:nvPr/>
        </p:nvCxnSpPr>
        <p:spPr>
          <a:xfrm>
            <a:off x="4813191" y="2084923"/>
            <a:ext cx="932048" cy="0"/>
          </a:xfrm>
          <a:prstGeom prst="straightConnector1">
            <a:avLst/>
          </a:prstGeom>
          <a:noFill/>
          <a:ln w="76196" cap="flat">
            <a:solidFill>
              <a:srgbClr val="008AB1"/>
            </a:solidFill>
            <a:prstDash val="solid"/>
            <a:miter/>
            <a:headEnd type="none" w="med" len="med"/>
            <a:tailEnd type="triangle" w="med" len="med"/>
          </a:ln>
        </p:spPr>
      </p:cxnSp>
      <p:sp>
        <p:nvSpPr>
          <p:cNvPr id="20" name="Rectangle 14"/>
          <p:cNvSpPr/>
          <p:nvPr/>
        </p:nvSpPr>
        <p:spPr>
          <a:xfrm>
            <a:off x="2453719" y="5335917"/>
            <a:ext cx="5129244"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3) When excited mechanically,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the response of the tip is plenty of spurious peaks</a:t>
            </a:r>
          </a:p>
        </p:txBody>
      </p:sp>
      <p:pic>
        <p:nvPicPr>
          <p:cNvPr id="21"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4"/>
          <a:srcRect l="51635" r="173" b="64845"/>
          <a:stretch>
            <a:fillRect/>
          </a:stretch>
        </p:blipFill>
        <p:spPr>
          <a:xfrm>
            <a:off x="210558" y="4450073"/>
            <a:ext cx="2227835" cy="2224680"/>
          </a:xfrm>
          <a:prstGeom prst="rect">
            <a:avLst/>
          </a:prstGeom>
          <a:noFill/>
          <a:ln cap="flat">
            <a:noFill/>
          </a:ln>
        </p:spPr>
      </p:pic>
      <p:sp>
        <p:nvSpPr>
          <p:cNvPr id="3" name="Espace réservé du numéro de diapositive 2"/>
          <p:cNvSpPr>
            <a:spLocks noGrp="1"/>
          </p:cNvSpPr>
          <p:nvPr>
            <p:ph type="sldNum" sz="quarter" idx="8"/>
          </p:nvPr>
        </p:nvSpPr>
        <p:spPr/>
        <p:txBody>
          <a:bodyPr/>
          <a:lstStyle/>
          <a:p>
            <a:pPr lvl="0"/>
            <a:fld id="{076F6770-30F6-4909-B022-5A2181746AF4}" type="slidenum">
              <a:rPr lang="fr-FR" smtClean="0"/>
              <a:t>54</a:t>
            </a:fld>
            <a:endParaRPr lang="fr-FR"/>
          </a:p>
        </p:txBody>
      </p:sp>
    </p:spTree>
    <p:extLst>
      <p:ext uri="{BB962C8B-B14F-4D97-AF65-F5344CB8AC3E}">
        <p14:creationId xmlns:p14="http://schemas.microsoft.com/office/powerpoint/2010/main" val="190135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Slide5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Outline</a:t>
            </a:r>
          </a:p>
        </p:txBody>
      </p:sp>
      <p:sp>
        <p:nvSpPr>
          <p:cNvPr id="3" name="ZoneTexte 8"/>
          <p:cNvSpPr txBox="1"/>
          <p:nvPr/>
        </p:nvSpPr>
        <p:spPr>
          <a:xfrm>
            <a:off x="331387" y="999055"/>
            <a:ext cx="6320643" cy="44935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1) Introduction to Scanning Probe </a:t>
            </a:r>
            <a:r>
              <a:rPr lang="fr-FR" sz="2600" b="0" i="0" u="none" strike="noStrike" kern="1200" cap="none" spc="0" baseline="0" dirty="0" err="1">
                <a:solidFill>
                  <a:srgbClr val="008AB1"/>
                </a:solidFill>
                <a:uFillTx/>
                <a:latin typeface="Source Sans Pro Light" pitchFamily="34"/>
                <a:ea typeface="Source Sans Pro Light" pitchFamily="34"/>
              </a:rPr>
              <a:t>Microscopy</a:t>
            </a: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2) The </a:t>
            </a:r>
            <a:r>
              <a:rPr lang="fr-FR" sz="2600" b="1" i="0" u="none" strike="noStrike" kern="1200" cap="none" spc="0" baseline="0" dirty="0">
                <a:solidFill>
                  <a:srgbClr val="008AB1"/>
                </a:solidFill>
                <a:uFillTx/>
                <a:latin typeface="Source Sans Pro Light" pitchFamily="34"/>
                <a:ea typeface="Source Sans Pro Light" pitchFamily="34"/>
              </a:rPr>
              <a:t>Force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1"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3)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Cantilevers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Static and Dynamic AFM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4) Instruments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5) Advanced and novel AFM methods</a:t>
            </a:r>
          </a:p>
        </p:txBody>
      </p:sp>
      <p:sp>
        <p:nvSpPr>
          <p:cNvPr id="4" name="Rectangle 9"/>
          <p:cNvSpPr/>
          <p:nvPr/>
        </p:nvSpPr>
        <p:spPr>
          <a:xfrm>
            <a:off x="217307" y="4705346"/>
            <a:ext cx="8751201" cy="1595509"/>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0"/>
          <p:cNvSpPr/>
          <p:nvPr/>
        </p:nvSpPr>
        <p:spPr>
          <a:xfrm>
            <a:off x="217307" y="999055"/>
            <a:ext cx="8751201" cy="3201469"/>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Triangle isocèle 11"/>
          <p:cNvSpPr/>
          <p:nvPr/>
        </p:nvSpPr>
        <p:spPr>
          <a:xfrm rot="10799991">
            <a:off x="4458147" y="1710961"/>
            <a:ext cx="270872" cy="52704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7" name="Connecteur droit 18"/>
          <p:cNvCxnSpPr/>
          <p:nvPr/>
        </p:nvCxnSpPr>
        <p:spPr>
          <a:xfrm>
            <a:off x="4270001" y="2280833"/>
            <a:ext cx="793964" cy="0"/>
          </a:xfrm>
          <a:prstGeom prst="straightConnector1">
            <a:avLst/>
          </a:prstGeom>
          <a:noFill/>
          <a:ln w="76196" cap="flat">
            <a:solidFill>
              <a:srgbClr val="404040"/>
            </a:solidFill>
            <a:prstDash val="solid"/>
            <a:miter/>
          </a:ln>
        </p:spPr>
      </p:cxnSp>
      <p:sp>
        <p:nvSpPr>
          <p:cNvPr id="8" name="Ellipse 19"/>
          <p:cNvSpPr/>
          <p:nvPr/>
        </p:nvSpPr>
        <p:spPr>
          <a:xfrm>
            <a:off x="4413561" y="2055379"/>
            <a:ext cx="358691" cy="3625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9" name="Connecteur droit avec flèche 21"/>
          <p:cNvCxnSpPr/>
          <p:nvPr/>
        </p:nvCxnSpPr>
        <p:spPr>
          <a:xfrm>
            <a:off x="2145877" y="2058003"/>
            <a:ext cx="2224442" cy="111420"/>
          </a:xfrm>
          <a:prstGeom prst="straightConnector1">
            <a:avLst/>
          </a:prstGeom>
          <a:noFill/>
          <a:ln w="57150" cap="flat">
            <a:solidFill>
              <a:srgbClr val="008AB1"/>
            </a:solidFill>
            <a:prstDash val="solid"/>
            <a:miter/>
            <a:headEnd type="none" w="med" len="med"/>
            <a:tailEnd type="triangle" w="med" len="med"/>
          </a:ln>
        </p:spPr>
      </p:cxn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55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 deflection measurement</a:t>
            </a:r>
          </a:p>
        </p:txBody>
      </p:sp>
      <p:sp>
        <p:nvSpPr>
          <p:cNvPr id="3" name="Rectangle 2"/>
          <p:cNvSpPr/>
          <p:nvPr/>
        </p:nvSpPr>
        <p:spPr>
          <a:xfrm>
            <a:off x="2807171" y="812234"/>
            <a:ext cx="4153634"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Optical beam deflection</a:t>
            </a:r>
          </a:p>
        </p:txBody>
      </p:sp>
      <p:sp>
        <p:nvSpPr>
          <p:cNvPr id="4" name="Triangle isocèle 3"/>
          <p:cNvSpPr/>
          <p:nvPr/>
        </p:nvSpPr>
        <p:spPr>
          <a:xfrm rot="20357839" flipV="1">
            <a:off x="1911167" y="3003841"/>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Triangle isocèle 4"/>
          <p:cNvSpPr/>
          <p:nvPr/>
        </p:nvSpPr>
        <p:spPr>
          <a:xfrm flipV="1">
            <a:off x="1948138" y="1259558"/>
            <a:ext cx="107716" cy="1611895"/>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Triangle isocèle 5"/>
          <p:cNvSpPr/>
          <p:nvPr/>
        </p:nvSpPr>
        <p:spPr>
          <a:xfrm rot="19252122" flipV="1">
            <a:off x="1399590" y="1445549"/>
            <a:ext cx="133109" cy="164111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7" name="Rectangle 6"/>
          <p:cNvSpPr/>
          <p:nvPr/>
        </p:nvSpPr>
        <p:spPr>
          <a:xfrm>
            <a:off x="2664049" y="1377973"/>
            <a:ext cx="5038728" cy="307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8AB1"/>
                </a:solidFill>
                <a:uFillTx/>
                <a:latin typeface="Source Sans Pro Light" pitchFamily="34"/>
                <a:ea typeface="Source Sans Pro Light" pitchFamily="34"/>
              </a:rPr>
              <a:t>G. Meyer and N. M. Amer, Appl. Phys. Lett. 53, 1045 (1988).</a:t>
            </a:r>
            <a:endParaRPr lang="fr-FR" sz="1400" b="0" i="0" u="none" strike="noStrike" kern="1200" cap="none" spc="0" baseline="0">
              <a:solidFill>
                <a:srgbClr val="008AB1"/>
              </a:solidFill>
              <a:uFillTx/>
              <a:latin typeface="Source Sans Pro Light" pitchFamily="34"/>
              <a:ea typeface="Source Sans Pro Light" pitchFamily="34"/>
            </a:endParaRPr>
          </a:p>
        </p:txBody>
      </p:sp>
      <p:sp>
        <p:nvSpPr>
          <p:cNvPr id="8" name="Rectangle 7"/>
          <p:cNvSpPr/>
          <p:nvPr/>
        </p:nvSpPr>
        <p:spPr>
          <a:xfrm rot="20584884">
            <a:off x="1859242" y="2744005"/>
            <a:ext cx="1526151" cy="139555"/>
          </a:xfrm>
          <a:prstGeom prst="rect">
            <a:avLst/>
          </a:pr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Ellipse 8"/>
          <p:cNvSpPr/>
          <p:nvPr/>
        </p:nvSpPr>
        <p:spPr>
          <a:xfrm>
            <a:off x="143771" y="1372834"/>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0" name="Connecteur droit 9"/>
          <p:cNvCxnSpPr>
            <a:stCxn id="9" idx="0"/>
            <a:endCxn id="9" idx="2"/>
          </p:cNvCxnSpPr>
          <p:nvPr/>
        </p:nvCxnSpPr>
        <p:spPr>
          <a:xfrm>
            <a:off x="755838" y="1372834"/>
            <a:ext cx="0" cy="1152125"/>
          </a:xfrm>
          <a:prstGeom prst="straightConnector1">
            <a:avLst/>
          </a:prstGeom>
          <a:noFill/>
          <a:ln w="6345" cap="flat">
            <a:solidFill>
              <a:srgbClr val="000000"/>
            </a:solidFill>
            <a:prstDash val="solid"/>
            <a:miter/>
          </a:ln>
        </p:spPr>
      </p:cxnSp>
      <p:cxnSp>
        <p:nvCxnSpPr>
          <p:cNvPr id="11" name="Connecteur droit 10"/>
          <p:cNvCxnSpPr/>
          <p:nvPr/>
        </p:nvCxnSpPr>
        <p:spPr>
          <a:xfrm>
            <a:off x="143771" y="1948897"/>
            <a:ext cx="1224134" cy="0"/>
          </a:xfrm>
          <a:prstGeom prst="straightConnector1">
            <a:avLst/>
          </a:prstGeom>
          <a:noFill/>
          <a:ln w="6345" cap="flat">
            <a:solidFill>
              <a:srgbClr val="000000"/>
            </a:solidFill>
            <a:prstDash val="solid"/>
            <a:miter/>
          </a:ln>
        </p:spPr>
      </p:cxnSp>
      <p:sp>
        <p:nvSpPr>
          <p:cNvPr id="12" name="Ellipse 11"/>
          <p:cNvSpPr/>
          <p:nvPr/>
        </p:nvSpPr>
        <p:spPr>
          <a:xfrm>
            <a:off x="680642" y="1448638"/>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Espace réservé du numéro de diapositive 12"/>
          <p:cNvSpPr>
            <a:spLocks noGrp="1"/>
          </p:cNvSpPr>
          <p:nvPr>
            <p:ph type="sldNum" sz="quarter" idx="8"/>
          </p:nvPr>
        </p:nvSpPr>
        <p:spPr/>
        <p:txBody>
          <a:bodyPr/>
          <a:lstStyle/>
          <a:p>
            <a:pPr lvl="0"/>
            <a:fld id="{076F6770-30F6-4909-B022-5A2181746AF4}" type="slidenum">
              <a:rPr lang="fr-FR" smtClean="0"/>
              <a:t>56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Rectangle 2"/>
          <p:cNvSpPr/>
          <p:nvPr/>
        </p:nvSpPr>
        <p:spPr>
          <a:xfrm>
            <a:off x="2807171" y="812234"/>
            <a:ext cx="4153634"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Optical beam deflection</a:t>
            </a:r>
          </a:p>
        </p:txBody>
      </p:sp>
      <p:sp>
        <p:nvSpPr>
          <p:cNvPr id="3" name="Ellipse 3"/>
          <p:cNvSpPr/>
          <p:nvPr/>
        </p:nvSpPr>
        <p:spPr>
          <a:xfrm>
            <a:off x="143771" y="1372834"/>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4" name="Connecteur droit 4"/>
          <p:cNvCxnSpPr>
            <a:stCxn id="3" idx="0"/>
            <a:endCxn id="3" idx="2"/>
          </p:cNvCxnSpPr>
          <p:nvPr/>
        </p:nvCxnSpPr>
        <p:spPr>
          <a:xfrm>
            <a:off x="755838" y="1372834"/>
            <a:ext cx="0" cy="1152125"/>
          </a:xfrm>
          <a:prstGeom prst="straightConnector1">
            <a:avLst/>
          </a:prstGeom>
          <a:noFill/>
          <a:ln w="6345" cap="flat">
            <a:solidFill>
              <a:srgbClr val="000000"/>
            </a:solidFill>
            <a:prstDash val="solid"/>
            <a:miter/>
          </a:ln>
        </p:spPr>
      </p:cxnSp>
      <p:cxnSp>
        <p:nvCxnSpPr>
          <p:cNvPr id="5" name="Connecteur droit 5"/>
          <p:cNvCxnSpPr/>
          <p:nvPr/>
        </p:nvCxnSpPr>
        <p:spPr>
          <a:xfrm>
            <a:off x="143771" y="1948897"/>
            <a:ext cx="1224134" cy="0"/>
          </a:xfrm>
          <a:prstGeom prst="straightConnector1">
            <a:avLst/>
          </a:prstGeom>
          <a:noFill/>
          <a:ln w="6345" cap="flat">
            <a:solidFill>
              <a:srgbClr val="000000"/>
            </a:solidFill>
            <a:prstDash val="solid"/>
            <a:miter/>
          </a:ln>
        </p:spPr>
      </p:cxnSp>
      <p:sp>
        <p:nvSpPr>
          <p:cNvPr id="6" name="Ellipse 6"/>
          <p:cNvSpPr/>
          <p:nvPr/>
        </p:nvSpPr>
        <p:spPr>
          <a:xfrm>
            <a:off x="659373" y="2079921"/>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7" name="Triangle isocèle 7"/>
          <p:cNvSpPr/>
          <p:nvPr/>
        </p:nvSpPr>
        <p:spPr>
          <a:xfrm rot="19514216" flipV="1">
            <a:off x="1954281" y="2875815"/>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Triangle isocèle 8"/>
          <p:cNvSpPr/>
          <p:nvPr/>
        </p:nvSpPr>
        <p:spPr>
          <a:xfrm flipV="1">
            <a:off x="1948138" y="1259558"/>
            <a:ext cx="107716" cy="151686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Triangle isocèle 9"/>
          <p:cNvSpPr/>
          <p:nvPr/>
        </p:nvSpPr>
        <p:spPr>
          <a:xfrm rot="17835702" flipV="1">
            <a:off x="1407165" y="1882043"/>
            <a:ext cx="95664" cy="125473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Rectangle 10"/>
          <p:cNvSpPr/>
          <p:nvPr/>
        </p:nvSpPr>
        <p:spPr>
          <a:xfrm>
            <a:off x="2664049" y="1377973"/>
            <a:ext cx="5038728" cy="307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8AB1"/>
                </a:solidFill>
                <a:uFillTx/>
                <a:latin typeface="Source Sans Pro Light" pitchFamily="34"/>
                <a:ea typeface="Source Sans Pro Light" pitchFamily="34"/>
              </a:rPr>
              <a:t>G. Meyer and N. M. Amer, Appl. Phys. Lett. 53, 1045 (1988).</a:t>
            </a:r>
            <a:endParaRPr lang="fr-FR" sz="1400" b="0" i="0" u="none" strike="noStrike" kern="1200" cap="none" spc="0" baseline="0">
              <a:solidFill>
                <a:srgbClr val="008AB1"/>
              </a:solidFill>
              <a:uFillTx/>
              <a:latin typeface="Source Sans Pro Light" pitchFamily="34"/>
              <a:ea typeface="Source Sans Pro Light" pitchFamily="34"/>
            </a:endParaRPr>
          </a:p>
        </p:txBody>
      </p:sp>
      <p:cxnSp>
        <p:nvCxnSpPr>
          <p:cNvPr id="11" name="Connecteur droit avec flèche 11"/>
          <p:cNvCxnSpPr/>
          <p:nvPr/>
        </p:nvCxnSpPr>
        <p:spPr>
          <a:xfrm>
            <a:off x="575998" y="1556647"/>
            <a:ext cx="0" cy="610197"/>
          </a:xfrm>
          <a:prstGeom prst="straightConnector1">
            <a:avLst/>
          </a:prstGeom>
          <a:noFill/>
          <a:ln w="38103" cap="flat">
            <a:solidFill>
              <a:srgbClr val="FF0000"/>
            </a:solidFill>
            <a:custDash>
              <a:ds d="100000" sp="100000"/>
            </a:custDash>
            <a:miter/>
            <a:tailEnd type="arrow"/>
          </a:ln>
        </p:spPr>
      </p:cxnSp>
      <p:sp>
        <p:nvSpPr>
          <p:cNvPr id="12" name="Ellipse 12"/>
          <p:cNvSpPr/>
          <p:nvPr/>
        </p:nvSpPr>
        <p:spPr>
          <a:xfrm>
            <a:off x="680642" y="1448638"/>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 deflection measurement</a:t>
            </a:r>
          </a:p>
        </p:txBody>
      </p:sp>
      <p:sp>
        <p:nvSpPr>
          <p:cNvPr id="14" name="Arc 14"/>
          <p:cNvSpPr/>
          <p:nvPr/>
        </p:nvSpPr>
        <p:spPr>
          <a:xfrm rot="18730529">
            <a:off x="1042473" y="2669358"/>
            <a:ext cx="2988597" cy="1418517"/>
          </a:xfrm>
          <a:custGeom>
            <a:avLst>
              <a:gd name="f12" fmla="val 166"/>
              <a:gd name="f13" fmla="val 246"/>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46"/>
              <a:gd name="f14" fmla="+- 0 0 -256"/>
              <a:gd name="f15" fmla="+- 0 0 -386"/>
              <a:gd name="f16" fmla="+- 0 0 -516"/>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15" name="Espace réservé du numéro de diapositive 14"/>
          <p:cNvSpPr>
            <a:spLocks noGrp="1"/>
          </p:cNvSpPr>
          <p:nvPr>
            <p:ph type="sldNum" sz="quarter" idx="8"/>
          </p:nvPr>
        </p:nvSpPr>
        <p:spPr/>
        <p:txBody>
          <a:bodyPr/>
          <a:lstStyle/>
          <a:p>
            <a:pPr lvl="0"/>
            <a:fld id="{076F6770-30F6-4909-B022-5A2181746AF4}" type="slidenum">
              <a:rPr lang="fr-FR" smtClean="0"/>
              <a:t>57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name="Slide60">
    <p:spTree>
      <p:nvGrpSpPr>
        <p:cNvPr id="1" name=""/>
        <p:cNvGrpSpPr/>
        <p:nvPr/>
      </p:nvGrpSpPr>
      <p:grpSpPr>
        <a:xfrm>
          <a:off x="0" y="0"/>
          <a:ext cx="0" cy="0"/>
          <a:chOff x="0" y="0"/>
          <a:chExt cx="0" cy="0"/>
        </a:xfrm>
      </p:grpSpPr>
      <p:sp>
        <p:nvSpPr>
          <p:cNvPr id="2" name="Rectangle 2"/>
          <p:cNvSpPr/>
          <p:nvPr/>
        </p:nvSpPr>
        <p:spPr>
          <a:xfrm>
            <a:off x="2807171" y="812234"/>
            <a:ext cx="4153634"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Optical beam deflection</a:t>
            </a:r>
          </a:p>
        </p:txBody>
      </p:sp>
      <p:sp>
        <p:nvSpPr>
          <p:cNvPr id="3" name="Ellipse 3"/>
          <p:cNvSpPr/>
          <p:nvPr/>
        </p:nvSpPr>
        <p:spPr>
          <a:xfrm>
            <a:off x="143771" y="1372834"/>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4" name="Connecteur droit 4"/>
          <p:cNvCxnSpPr>
            <a:stCxn id="3" idx="0"/>
            <a:endCxn id="3" idx="2"/>
          </p:cNvCxnSpPr>
          <p:nvPr/>
        </p:nvCxnSpPr>
        <p:spPr>
          <a:xfrm>
            <a:off x="755838" y="1372834"/>
            <a:ext cx="0" cy="1152125"/>
          </a:xfrm>
          <a:prstGeom prst="straightConnector1">
            <a:avLst/>
          </a:prstGeom>
          <a:noFill/>
          <a:ln w="6345" cap="flat">
            <a:solidFill>
              <a:srgbClr val="000000"/>
            </a:solidFill>
            <a:prstDash val="solid"/>
            <a:miter/>
          </a:ln>
        </p:spPr>
      </p:cxnSp>
      <p:cxnSp>
        <p:nvCxnSpPr>
          <p:cNvPr id="5" name="Connecteur droit 5"/>
          <p:cNvCxnSpPr/>
          <p:nvPr/>
        </p:nvCxnSpPr>
        <p:spPr>
          <a:xfrm>
            <a:off x="143771" y="1948897"/>
            <a:ext cx="1224134" cy="0"/>
          </a:xfrm>
          <a:prstGeom prst="straightConnector1">
            <a:avLst/>
          </a:prstGeom>
          <a:noFill/>
          <a:ln w="6345" cap="flat">
            <a:solidFill>
              <a:srgbClr val="000000"/>
            </a:solidFill>
            <a:prstDash val="solid"/>
            <a:miter/>
          </a:ln>
        </p:spPr>
      </p:cxnSp>
      <p:sp>
        <p:nvSpPr>
          <p:cNvPr id="6" name="Ellipse 6"/>
          <p:cNvSpPr/>
          <p:nvPr/>
        </p:nvSpPr>
        <p:spPr>
          <a:xfrm>
            <a:off x="659373" y="2079921"/>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7" name="Triangle isocèle 7"/>
          <p:cNvSpPr/>
          <p:nvPr/>
        </p:nvSpPr>
        <p:spPr>
          <a:xfrm rot="19514216" flipV="1">
            <a:off x="1954281" y="2875815"/>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Triangle isocèle 8"/>
          <p:cNvSpPr/>
          <p:nvPr/>
        </p:nvSpPr>
        <p:spPr>
          <a:xfrm flipV="1">
            <a:off x="1948138" y="1259558"/>
            <a:ext cx="107716" cy="151686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Triangle isocèle 9"/>
          <p:cNvSpPr/>
          <p:nvPr/>
        </p:nvSpPr>
        <p:spPr>
          <a:xfrm rot="17835702" flipV="1">
            <a:off x="1407165" y="1882043"/>
            <a:ext cx="95664" cy="125473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Rectangle 10"/>
          <p:cNvSpPr/>
          <p:nvPr/>
        </p:nvSpPr>
        <p:spPr>
          <a:xfrm>
            <a:off x="2664049" y="1377973"/>
            <a:ext cx="5038728" cy="307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8AB1"/>
                </a:solidFill>
                <a:uFillTx/>
                <a:latin typeface="Source Sans Pro Light" pitchFamily="34"/>
                <a:ea typeface="Source Sans Pro Light" pitchFamily="34"/>
              </a:rPr>
              <a:t>G. Meyer and N. M. Amer, Appl. Phys. Lett. 53, 1045 (1988).</a:t>
            </a:r>
            <a:endParaRPr lang="fr-FR" sz="1400" b="0" i="0" u="none" strike="noStrike" kern="1200" cap="none" spc="0" baseline="0">
              <a:solidFill>
                <a:srgbClr val="008AB1"/>
              </a:solidFill>
              <a:uFillTx/>
              <a:latin typeface="Source Sans Pro Light" pitchFamily="34"/>
              <a:ea typeface="Source Sans Pro Light" pitchFamily="34"/>
            </a:endParaRPr>
          </a:p>
        </p:txBody>
      </p:sp>
      <p:cxnSp>
        <p:nvCxnSpPr>
          <p:cNvPr id="11" name="Connecteur droit avec flèche 11"/>
          <p:cNvCxnSpPr/>
          <p:nvPr/>
        </p:nvCxnSpPr>
        <p:spPr>
          <a:xfrm>
            <a:off x="799286" y="1514118"/>
            <a:ext cx="0" cy="523274"/>
          </a:xfrm>
          <a:prstGeom prst="straightConnector1">
            <a:avLst/>
          </a:prstGeom>
          <a:noFill/>
          <a:ln w="38103" cap="flat">
            <a:solidFill>
              <a:srgbClr val="FF0000"/>
            </a:solidFill>
            <a:custDash>
              <a:ds d="100000" sp="100000"/>
            </a:custDash>
            <a:miter/>
            <a:tailEnd type="arrow"/>
          </a:ln>
        </p:spPr>
      </p:cxnSp>
      <p:sp>
        <p:nvSpPr>
          <p:cNvPr id="12" name="Ellipse 12"/>
          <p:cNvSpPr/>
          <p:nvPr/>
        </p:nvSpPr>
        <p:spPr>
          <a:xfrm>
            <a:off x="680642" y="1448638"/>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3" name="Ellipse 13"/>
          <p:cNvSpPr/>
          <p:nvPr/>
        </p:nvSpPr>
        <p:spPr>
          <a:xfrm>
            <a:off x="3906426" y="1875077"/>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4" name="Connecteur droit 14"/>
          <p:cNvCxnSpPr>
            <a:stCxn id="13" idx="0"/>
            <a:endCxn id="13" idx="2"/>
          </p:cNvCxnSpPr>
          <p:nvPr/>
        </p:nvCxnSpPr>
        <p:spPr>
          <a:xfrm>
            <a:off x="4518493" y="1875077"/>
            <a:ext cx="0" cy="1152125"/>
          </a:xfrm>
          <a:prstGeom prst="straightConnector1">
            <a:avLst/>
          </a:prstGeom>
          <a:noFill/>
          <a:ln w="6345" cap="flat">
            <a:solidFill>
              <a:srgbClr val="000000"/>
            </a:solidFill>
            <a:prstDash val="solid"/>
            <a:miter/>
          </a:ln>
        </p:spPr>
      </p:cxnSp>
      <p:cxnSp>
        <p:nvCxnSpPr>
          <p:cNvPr id="15" name="Connecteur droit 15"/>
          <p:cNvCxnSpPr/>
          <p:nvPr/>
        </p:nvCxnSpPr>
        <p:spPr>
          <a:xfrm>
            <a:off x="3906426" y="2451149"/>
            <a:ext cx="1224135" cy="0"/>
          </a:xfrm>
          <a:prstGeom prst="straightConnector1">
            <a:avLst/>
          </a:prstGeom>
          <a:noFill/>
          <a:ln w="6345" cap="flat">
            <a:solidFill>
              <a:srgbClr val="000000"/>
            </a:solidFill>
            <a:prstDash val="solid"/>
            <a:miter/>
          </a:ln>
        </p:spPr>
      </p:cxnSp>
      <p:sp>
        <p:nvSpPr>
          <p:cNvPr id="16" name="Rectangle 16"/>
          <p:cNvSpPr/>
          <p:nvPr/>
        </p:nvSpPr>
        <p:spPr>
          <a:xfrm>
            <a:off x="4129448" y="2017989"/>
            <a:ext cx="3064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a:t>
            </a:r>
          </a:p>
        </p:txBody>
      </p:sp>
      <p:sp>
        <p:nvSpPr>
          <p:cNvPr id="17" name="Rectangle 17"/>
          <p:cNvSpPr/>
          <p:nvPr/>
        </p:nvSpPr>
        <p:spPr>
          <a:xfrm>
            <a:off x="4599944" y="2003267"/>
            <a:ext cx="31771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B</a:t>
            </a:r>
          </a:p>
        </p:txBody>
      </p:sp>
      <p:sp>
        <p:nvSpPr>
          <p:cNvPr id="18" name="Rectangle 18"/>
          <p:cNvSpPr/>
          <p:nvPr/>
        </p:nvSpPr>
        <p:spPr>
          <a:xfrm>
            <a:off x="4129448" y="2509406"/>
            <a:ext cx="3145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t>
            </a:r>
          </a:p>
        </p:txBody>
      </p:sp>
      <p:sp>
        <p:nvSpPr>
          <p:cNvPr id="19" name="Rectangle 19"/>
          <p:cNvSpPr/>
          <p:nvPr/>
        </p:nvSpPr>
        <p:spPr>
          <a:xfrm>
            <a:off x="4600675" y="2509406"/>
            <a:ext cx="32412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D</a:t>
            </a:r>
          </a:p>
        </p:txBody>
      </p:sp>
      <p:sp>
        <p:nvSpPr>
          <p:cNvPr id="20" name="Rectangle 20"/>
          <p:cNvSpPr/>
          <p:nvPr/>
        </p:nvSpPr>
        <p:spPr>
          <a:xfrm>
            <a:off x="758705" y="1598581"/>
            <a:ext cx="554958"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DEFL</a:t>
            </a:r>
          </a:p>
        </p:txBody>
      </p:sp>
      <mc:AlternateContent xmlns:mc="http://schemas.openxmlformats.org/markup-compatibility/2006" xmlns:a14="http://schemas.microsoft.com/office/drawing/2010/main">
        <mc:Choice Requires="a14">
          <p:sp>
            <p:nvSpPr>
              <p:cNvPr id="21" name="Rectangle 23"/>
              <p:cNvSpPr/>
              <p:nvPr/>
            </p:nvSpPr>
            <p:spPr>
              <a:xfrm>
                <a:off x="5212006" y="1658648"/>
                <a:ext cx="2480103" cy="59721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DEFL</a:t>
                </a:r>
                <a14:m>
                  <m:oMath xmlns:m="http://schemas.openxmlformats.org/officeDocument/2006/math">
                    <m:r>
                      <a:rPr lang="fr-FR" sz="2200">
                        <a:solidFill>
                          <a:srgbClr val="008AB1"/>
                        </a:solidFill>
                        <a:latin typeface="Cambria Math" panose="02040503050406030204" pitchFamily="18" charset="0"/>
                        <a:ea typeface="Cambria Math" panose="02040503050406030204" pitchFamily="18" charset="0"/>
                      </a:rPr>
                      <m:t>=</m:t>
                    </m:r>
                    <m:f>
                      <m:fPr>
                        <m:ctrlPr>
                          <a:rPr lang="fr-FR" sz="2200" i="1">
                            <a:solidFill>
                              <a:srgbClr val="008AB1"/>
                            </a:solidFill>
                            <a:latin typeface="Cambria Math" panose="02040503050406030204" pitchFamily="18" charset="0"/>
                            <a:ea typeface="Cambria Math" panose="02040503050406030204" pitchFamily="18" charset="0"/>
                          </a:rPr>
                        </m:ctrlPr>
                      </m:fPr>
                      <m:num>
                        <m:d>
                          <m:dPr>
                            <m:ctrlPr>
                              <a:rPr lang="fr-FR" sz="2200" i="1">
                                <a:solidFill>
                                  <a:srgbClr val="008AB1"/>
                                </a:solidFill>
                                <a:latin typeface="Cambria Math" panose="02040503050406030204" pitchFamily="18" charset="0"/>
                                <a:ea typeface="Cambria Math" panose="02040503050406030204" pitchFamily="18" charset="0"/>
                              </a:rPr>
                            </m:ctrlPr>
                          </m:dPr>
                          <m:e>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e>
                        </m:d>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r>
                          <a:rPr lang="fr-FR" sz="2200" i="0">
                            <a:solidFill>
                              <a:srgbClr val="008AB1"/>
                            </a:solidFill>
                            <a:latin typeface="Cambria Math" panose="02040503050406030204" pitchFamily="18" charset="0"/>
                            <a:ea typeface="Cambria Math" panose="02040503050406030204" pitchFamily="18" charset="0"/>
                          </a:rPr>
                          <m:t>)</m:t>
                        </m:r>
                      </m:num>
                      <m:den>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den>
                    </m:f>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1" name="Rectangle 23"/>
              <p:cNvSpPr>
                <a:spLocks noRot="1" noChangeAspect="1" noMove="1" noResize="1" noEditPoints="1" noAdjustHandles="1" noChangeArrowheads="1" noChangeShapeType="1" noTextEdit="1"/>
              </p:cNvSpPr>
              <p:nvPr/>
            </p:nvSpPr>
            <p:spPr>
              <a:xfrm>
                <a:off x="5212006" y="1658648"/>
                <a:ext cx="2480103" cy="597215"/>
              </a:xfrm>
              <a:prstGeom prst="rect">
                <a:avLst/>
              </a:prstGeom>
              <a:blipFill>
                <a:blip r:embed="rId3"/>
                <a:stretch>
                  <a:fillRect l="-3194" b="-7143"/>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2" name="Rectangle 24"/>
              <p:cNvSpPr/>
              <p:nvPr/>
            </p:nvSpPr>
            <p:spPr>
              <a:xfrm>
                <a:off x="5212006" y="2459187"/>
                <a:ext cx="2869375" cy="43088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S</a:t>
                </a:r>
                <a14:m>
                  <m:oMath xmlns:m="http://schemas.openxmlformats.org/officeDocument/2006/math">
                    <m:r>
                      <m:rPr>
                        <m:sty m:val="p"/>
                      </m:rPr>
                      <a:rPr lang="fr-FR" sz="2200">
                        <a:solidFill>
                          <a:srgbClr val="008AB1"/>
                        </a:solidFill>
                        <a:latin typeface="Cambria Math" panose="02040503050406030204" pitchFamily="18" charset="0"/>
                        <a:ea typeface="Cambria Math" panose="02040503050406030204" pitchFamily="18" charset="0"/>
                      </a:rPr>
                      <m:t>UM</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2" name="Rectangle 24"/>
              <p:cNvSpPr>
                <a:spLocks noRot="1" noChangeAspect="1" noMove="1" noResize="1" noEditPoints="1" noAdjustHandles="1" noChangeArrowheads="1" noChangeShapeType="1" noTextEdit="1"/>
              </p:cNvSpPr>
              <p:nvPr/>
            </p:nvSpPr>
            <p:spPr>
              <a:xfrm>
                <a:off x="5212006" y="2459187"/>
                <a:ext cx="2869375" cy="430887"/>
              </a:xfrm>
              <a:prstGeom prst="rect">
                <a:avLst/>
              </a:prstGeom>
              <a:blipFill>
                <a:blip r:embed="rId4"/>
                <a:stretch>
                  <a:fillRect l="-2760" t="-8451" b="-28169"/>
                </a:stretch>
              </a:blipFill>
              <a:ln cap="flat">
                <a:noFill/>
                <a:prstDash val="solid"/>
              </a:ln>
            </p:spPr>
            <p:txBody>
              <a:bodyPr/>
              <a:lstStyle/>
              <a:p>
                <a:r>
                  <a:rPr lang="fr-FR">
                    <a:noFill/>
                  </a:rPr>
                  <a:t> </a:t>
                </a:r>
              </a:p>
            </p:txBody>
          </p:sp>
        </mc:Fallback>
      </mc:AlternateContent>
      <p:sp>
        <p:nvSpPr>
          <p:cNvPr id="23"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 deflection measurement</a:t>
            </a:r>
          </a:p>
        </p:txBody>
      </p:sp>
      <p:sp>
        <p:nvSpPr>
          <p:cNvPr id="24" name="Arc 27"/>
          <p:cNvSpPr/>
          <p:nvPr/>
        </p:nvSpPr>
        <p:spPr>
          <a:xfrm rot="18730529">
            <a:off x="1042473" y="2669358"/>
            <a:ext cx="2988597" cy="1418517"/>
          </a:xfrm>
          <a:custGeom>
            <a:avLst>
              <a:gd name="f12" fmla="val 166"/>
              <a:gd name="f13" fmla="val 246"/>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46"/>
              <a:gd name="f14" fmla="+- 0 0 -256"/>
              <a:gd name="f15" fmla="+- 0 0 -386"/>
              <a:gd name="f16" fmla="+- 0 0 -516"/>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5" name="Espace réservé du numéro de diapositive 24"/>
          <p:cNvSpPr>
            <a:spLocks noGrp="1"/>
          </p:cNvSpPr>
          <p:nvPr>
            <p:ph type="sldNum" sz="quarter" idx="8"/>
          </p:nvPr>
        </p:nvSpPr>
        <p:spPr/>
        <p:txBody>
          <a:bodyPr/>
          <a:lstStyle/>
          <a:p>
            <a:pPr lvl="0"/>
            <a:fld id="{076F6770-30F6-4909-B022-5A2181746AF4}" type="slidenum">
              <a:rPr lang="fr-FR" smtClean="0"/>
              <a:t>58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name="Slide61">
    <p:spTree>
      <p:nvGrpSpPr>
        <p:cNvPr id="1" name=""/>
        <p:cNvGrpSpPr/>
        <p:nvPr/>
      </p:nvGrpSpPr>
      <p:grpSpPr>
        <a:xfrm>
          <a:off x="0" y="0"/>
          <a:ext cx="0" cy="0"/>
          <a:chOff x="0" y="0"/>
          <a:chExt cx="0" cy="0"/>
        </a:xfrm>
      </p:grpSpPr>
      <p:sp>
        <p:nvSpPr>
          <p:cNvPr id="2" name="Rectangle 2"/>
          <p:cNvSpPr/>
          <p:nvPr/>
        </p:nvSpPr>
        <p:spPr>
          <a:xfrm>
            <a:off x="2807171" y="812234"/>
            <a:ext cx="4153634"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Optical beam deflection</a:t>
            </a:r>
          </a:p>
        </p:txBody>
      </p:sp>
      <p:sp>
        <p:nvSpPr>
          <p:cNvPr id="3" name="Ellipse 3"/>
          <p:cNvSpPr/>
          <p:nvPr/>
        </p:nvSpPr>
        <p:spPr>
          <a:xfrm>
            <a:off x="143771" y="1372834"/>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4" name="Connecteur droit 4"/>
          <p:cNvCxnSpPr>
            <a:stCxn id="3" idx="0"/>
            <a:endCxn id="3" idx="2"/>
          </p:cNvCxnSpPr>
          <p:nvPr/>
        </p:nvCxnSpPr>
        <p:spPr>
          <a:xfrm>
            <a:off x="755838" y="1372834"/>
            <a:ext cx="0" cy="1152125"/>
          </a:xfrm>
          <a:prstGeom prst="straightConnector1">
            <a:avLst/>
          </a:prstGeom>
          <a:noFill/>
          <a:ln w="6345" cap="flat">
            <a:solidFill>
              <a:srgbClr val="000000"/>
            </a:solidFill>
            <a:prstDash val="solid"/>
            <a:miter/>
          </a:ln>
        </p:spPr>
      </p:cxnSp>
      <p:cxnSp>
        <p:nvCxnSpPr>
          <p:cNvPr id="5" name="Connecteur droit 5"/>
          <p:cNvCxnSpPr/>
          <p:nvPr/>
        </p:nvCxnSpPr>
        <p:spPr>
          <a:xfrm>
            <a:off x="143771" y="1948897"/>
            <a:ext cx="1224134" cy="0"/>
          </a:xfrm>
          <a:prstGeom prst="straightConnector1">
            <a:avLst/>
          </a:prstGeom>
          <a:noFill/>
          <a:ln w="6345" cap="flat">
            <a:solidFill>
              <a:srgbClr val="000000"/>
            </a:solidFill>
            <a:prstDash val="solid"/>
            <a:miter/>
          </a:ln>
        </p:spPr>
      </p:cxnSp>
      <p:sp>
        <p:nvSpPr>
          <p:cNvPr id="6" name="Ellipse 6"/>
          <p:cNvSpPr/>
          <p:nvPr/>
        </p:nvSpPr>
        <p:spPr>
          <a:xfrm>
            <a:off x="1007860" y="1806260"/>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7" name="Triangle isocèle 7"/>
          <p:cNvSpPr/>
          <p:nvPr/>
        </p:nvSpPr>
        <p:spPr>
          <a:xfrm rot="19514216" flipV="1">
            <a:off x="1954281" y="2875815"/>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Triangle isocèle 8"/>
          <p:cNvSpPr/>
          <p:nvPr/>
        </p:nvSpPr>
        <p:spPr>
          <a:xfrm flipV="1">
            <a:off x="1948138" y="1259558"/>
            <a:ext cx="107716" cy="151686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Triangle isocèle 9"/>
          <p:cNvSpPr/>
          <p:nvPr/>
        </p:nvSpPr>
        <p:spPr>
          <a:xfrm rot="17835702" flipV="1">
            <a:off x="1407165" y="1882043"/>
            <a:ext cx="95664" cy="125473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Arc 10"/>
          <p:cNvSpPr/>
          <p:nvPr/>
        </p:nvSpPr>
        <p:spPr>
          <a:xfrm rot="18730529">
            <a:off x="1042473" y="2669358"/>
            <a:ext cx="2988597" cy="1418517"/>
          </a:xfrm>
          <a:custGeom>
            <a:avLst>
              <a:gd name="f12" fmla="val 166"/>
              <a:gd name="f13" fmla="val 246"/>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46"/>
              <a:gd name="f14" fmla="+- 0 0 -256"/>
              <a:gd name="f15" fmla="+- 0 0 -386"/>
              <a:gd name="f16" fmla="+- 0 0 -516"/>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Rectangle 11"/>
          <p:cNvSpPr/>
          <p:nvPr/>
        </p:nvSpPr>
        <p:spPr>
          <a:xfrm>
            <a:off x="2664049" y="1377973"/>
            <a:ext cx="5038728" cy="307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8AB1"/>
                </a:solidFill>
                <a:uFillTx/>
                <a:latin typeface="Source Sans Pro Light" pitchFamily="34"/>
                <a:ea typeface="Source Sans Pro Light" pitchFamily="34"/>
              </a:rPr>
              <a:t>G. Meyer and N. M. Amer, Appl. Phys. Lett. 53, 1045 (1988).</a:t>
            </a:r>
            <a:endParaRPr lang="fr-FR" sz="1400" b="0" i="0" u="none" strike="noStrike" kern="1200" cap="none" spc="0" baseline="0">
              <a:solidFill>
                <a:srgbClr val="008AB1"/>
              </a:solidFill>
              <a:uFillTx/>
              <a:latin typeface="Source Sans Pro Light" pitchFamily="34"/>
              <a:ea typeface="Source Sans Pro Light" pitchFamily="34"/>
            </a:endParaRPr>
          </a:p>
        </p:txBody>
      </p:sp>
      <p:cxnSp>
        <p:nvCxnSpPr>
          <p:cNvPr id="12" name="Connecteur droit avec flèche 12"/>
          <p:cNvCxnSpPr/>
          <p:nvPr/>
        </p:nvCxnSpPr>
        <p:spPr>
          <a:xfrm>
            <a:off x="431980" y="1907392"/>
            <a:ext cx="575880" cy="0"/>
          </a:xfrm>
          <a:prstGeom prst="straightConnector1">
            <a:avLst/>
          </a:prstGeom>
          <a:noFill/>
          <a:ln w="38103" cap="flat">
            <a:solidFill>
              <a:srgbClr val="FF0000"/>
            </a:solidFill>
            <a:custDash>
              <a:ds d="100000" sp="100000"/>
            </a:custDash>
            <a:miter/>
            <a:tailEnd type="arrow"/>
          </a:ln>
        </p:spPr>
      </p:cxnSp>
      <p:sp>
        <p:nvSpPr>
          <p:cNvPr id="13" name="Ellipse 13"/>
          <p:cNvSpPr/>
          <p:nvPr/>
        </p:nvSpPr>
        <p:spPr>
          <a:xfrm>
            <a:off x="215780" y="1806260"/>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Ellipse 14"/>
          <p:cNvSpPr/>
          <p:nvPr/>
        </p:nvSpPr>
        <p:spPr>
          <a:xfrm>
            <a:off x="3906426" y="1875077"/>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5" name="Connecteur droit 15"/>
          <p:cNvCxnSpPr>
            <a:stCxn id="14" idx="0"/>
            <a:endCxn id="14" idx="2"/>
          </p:cNvCxnSpPr>
          <p:nvPr/>
        </p:nvCxnSpPr>
        <p:spPr>
          <a:xfrm>
            <a:off x="4518493" y="1875077"/>
            <a:ext cx="0" cy="1152125"/>
          </a:xfrm>
          <a:prstGeom prst="straightConnector1">
            <a:avLst/>
          </a:prstGeom>
          <a:noFill/>
          <a:ln w="6345" cap="flat">
            <a:solidFill>
              <a:srgbClr val="000000"/>
            </a:solidFill>
            <a:prstDash val="solid"/>
            <a:miter/>
          </a:ln>
        </p:spPr>
      </p:cxnSp>
      <p:cxnSp>
        <p:nvCxnSpPr>
          <p:cNvPr id="16" name="Connecteur droit 16"/>
          <p:cNvCxnSpPr/>
          <p:nvPr/>
        </p:nvCxnSpPr>
        <p:spPr>
          <a:xfrm>
            <a:off x="3906426" y="2451149"/>
            <a:ext cx="1224135" cy="0"/>
          </a:xfrm>
          <a:prstGeom prst="straightConnector1">
            <a:avLst/>
          </a:prstGeom>
          <a:noFill/>
          <a:ln w="6345" cap="flat">
            <a:solidFill>
              <a:srgbClr val="000000"/>
            </a:solidFill>
            <a:prstDash val="solid"/>
            <a:miter/>
          </a:ln>
        </p:spPr>
      </p:cxnSp>
      <p:sp>
        <p:nvSpPr>
          <p:cNvPr id="17" name="Rectangle 17"/>
          <p:cNvSpPr/>
          <p:nvPr/>
        </p:nvSpPr>
        <p:spPr>
          <a:xfrm>
            <a:off x="4129448" y="2017989"/>
            <a:ext cx="3064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a:t>
            </a:r>
          </a:p>
        </p:txBody>
      </p:sp>
      <p:sp>
        <p:nvSpPr>
          <p:cNvPr id="18" name="Rectangle 18"/>
          <p:cNvSpPr/>
          <p:nvPr/>
        </p:nvSpPr>
        <p:spPr>
          <a:xfrm>
            <a:off x="4599944" y="2003267"/>
            <a:ext cx="31771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B</a:t>
            </a:r>
          </a:p>
        </p:txBody>
      </p:sp>
      <p:sp>
        <p:nvSpPr>
          <p:cNvPr id="19" name="Rectangle 19"/>
          <p:cNvSpPr/>
          <p:nvPr/>
        </p:nvSpPr>
        <p:spPr>
          <a:xfrm>
            <a:off x="4129448" y="2509406"/>
            <a:ext cx="3145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t>
            </a:r>
          </a:p>
        </p:txBody>
      </p:sp>
      <p:sp>
        <p:nvSpPr>
          <p:cNvPr id="20" name="Rectangle 20"/>
          <p:cNvSpPr/>
          <p:nvPr/>
        </p:nvSpPr>
        <p:spPr>
          <a:xfrm>
            <a:off x="4600675" y="2509406"/>
            <a:ext cx="32412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D</a:t>
            </a:r>
          </a:p>
        </p:txBody>
      </p:sp>
      <p:sp>
        <p:nvSpPr>
          <p:cNvPr id="21" name="Rectangle 21"/>
          <p:cNvSpPr/>
          <p:nvPr/>
        </p:nvSpPr>
        <p:spPr>
          <a:xfrm>
            <a:off x="431797" y="1487225"/>
            <a:ext cx="680249"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Lateral</a:t>
            </a:r>
          </a:p>
        </p:txBody>
      </p:sp>
      <mc:AlternateContent xmlns:mc="http://schemas.openxmlformats.org/markup-compatibility/2006" xmlns:a14="http://schemas.microsoft.com/office/drawing/2010/main">
        <mc:Choice Requires="a14">
          <p:sp>
            <p:nvSpPr>
              <p:cNvPr id="24" name="Rectangle 24"/>
              <p:cNvSpPr/>
              <p:nvPr/>
            </p:nvSpPr>
            <p:spPr>
              <a:xfrm>
                <a:off x="5212006" y="3048627"/>
                <a:ext cx="2763642" cy="59721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L</a:t>
                </a:r>
                <a14:m>
                  <m:oMath xmlns:m="http://schemas.openxmlformats.org/officeDocument/2006/math">
                    <m:r>
                      <m:rPr>
                        <m:sty m:val="p"/>
                      </m:rPr>
                      <a:rPr lang="fr-FR" sz="2200">
                        <a:solidFill>
                          <a:srgbClr val="008AB1"/>
                        </a:solidFill>
                        <a:latin typeface="Cambria Math" panose="02040503050406030204" pitchFamily="18" charset="0"/>
                        <a:ea typeface="Cambria Math" panose="02040503050406030204" pitchFamily="18" charset="0"/>
                      </a:rPr>
                      <m:t>ateral</m:t>
                    </m:r>
                    <m:r>
                      <a:rPr lang="fr-FR" sz="2200" i="0">
                        <a:solidFill>
                          <a:srgbClr val="008AB1"/>
                        </a:solidFill>
                        <a:latin typeface="Cambria Math" panose="02040503050406030204" pitchFamily="18" charset="0"/>
                        <a:ea typeface="Cambria Math" panose="02040503050406030204" pitchFamily="18" charset="0"/>
                      </a:rPr>
                      <m:t>=</m:t>
                    </m:r>
                    <m:f>
                      <m:fPr>
                        <m:ctrlPr>
                          <a:rPr lang="fr-FR" sz="2200" i="1">
                            <a:solidFill>
                              <a:srgbClr val="008AB1"/>
                            </a:solidFill>
                            <a:latin typeface="Cambria Math" panose="02040503050406030204" pitchFamily="18" charset="0"/>
                            <a:ea typeface="Cambria Math" panose="02040503050406030204" pitchFamily="18" charset="0"/>
                          </a:rPr>
                        </m:ctrlPr>
                      </m:fPr>
                      <m:num>
                        <m:d>
                          <m:dPr>
                            <m:ctrlPr>
                              <a:rPr lang="fr-FR" sz="2200" i="1">
                                <a:solidFill>
                                  <a:srgbClr val="008AB1"/>
                                </a:solidFill>
                                <a:latin typeface="Cambria Math" panose="02040503050406030204" pitchFamily="18" charset="0"/>
                                <a:ea typeface="Cambria Math" panose="02040503050406030204" pitchFamily="18" charset="0"/>
                              </a:rPr>
                            </m:ctrlPr>
                          </m:dPr>
                          <m:e>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e>
                        </m:d>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r>
                          <a:rPr lang="fr-FR" sz="2200" i="0">
                            <a:solidFill>
                              <a:srgbClr val="008AB1"/>
                            </a:solidFill>
                            <a:latin typeface="Cambria Math" panose="02040503050406030204" pitchFamily="18" charset="0"/>
                            <a:ea typeface="Cambria Math" panose="02040503050406030204" pitchFamily="18" charset="0"/>
                          </a:rPr>
                          <m:t>)</m:t>
                        </m:r>
                      </m:num>
                      <m:den>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den>
                    </m:f>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4" name="Rectangle 24"/>
              <p:cNvSpPr>
                <a:spLocks noRot="1" noChangeAspect="1" noMove="1" noResize="1" noEditPoints="1" noAdjustHandles="1" noChangeArrowheads="1" noChangeShapeType="1" noTextEdit="1"/>
              </p:cNvSpPr>
              <p:nvPr/>
            </p:nvSpPr>
            <p:spPr>
              <a:xfrm>
                <a:off x="5212006" y="3048627"/>
                <a:ext cx="2763642" cy="597215"/>
              </a:xfrm>
              <a:prstGeom prst="rect">
                <a:avLst/>
              </a:prstGeom>
              <a:blipFill>
                <a:blip r:embed="rId3"/>
                <a:stretch>
                  <a:fillRect l="-2870" b="-7143"/>
                </a:stretch>
              </a:blipFill>
              <a:ln cap="flat">
                <a:noFill/>
                <a:prstDash val="solid"/>
              </a:ln>
            </p:spPr>
            <p:txBody>
              <a:bodyPr/>
              <a:lstStyle/>
              <a:p>
                <a:r>
                  <a:rPr lang="fr-FR">
                    <a:noFill/>
                  </a:rPr>
                  <a:t> </a:t>
                </a:r>
              </a:p>
            </p:txBody>
          </p:sp>
        </mc:Fallback>
      </mc:AlternateContent>
      <p:sp>
        <p:nvSpPr>
          <p:cNvPr id="25"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Cantilever deflection measurement</a:t>
            </a:r>
          </a:p>
        </p:txBody>
      </p:sp>
      <mc:AlternateContent xmlns:mc="http://schemas.openxmlformats.org/markup-compatibility/2006" xmlns:a14="http://schemas.microsoft.com/office/drawing/2010/main">
        <mc:Choice Requires="a14">
          <p:sp>
            <p:nvSpPr>
              <p:cNvPr id="26" name="Rectangle 23"/>
              <p:cNvSpPr/>
              <p:nvPr/>
            </p:nvSpPr>
            <p:spPr>
              <a:xfrm>
                <a:off x="5212006" y="1658648"/>
                <a:ext cx="2480103" cy="59721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DEFL</a:t>
                </a:r>
                <a14:m>
                  <m:oMath xmlns:m="http://schemas.openxmlformats.org/officeDocument/2006/math">
                    <m:r>
                      <a:rPr lang="fr-FR" sz="2200">
                        <a:solidFill>
                          <a:srgbClr val="008AB1"/>
                        </a:solidFill>
                        <a:latin typeface="Cambria Math" panose="02040503050406030204" pitchFamily="18" charset="0"/>
                        <a:ea typeface="Cambria Math" panose="02040503050406030204" pitchFamily="18" charset="0"/>
                      </a:rPr>
                      <m:t>=</m:t>
                    </m:r>
                    <m:f>
                      <m:fPr>
                        <m:ctrlPr>
                          <a:rPr lang="fr-FR" sz="2200" i="1">
                            <a:solidFill>
                              <a:srgbClr val="008AB1"/>
                            </a:solidFill>
                            <a:latin typeface="Cambria Math" panose="02040503050406030204" pitchFamily="18" charset="0"/>
                            <a:ea typeface="Cambria Math" panose="02040503050406030204" pitchFamily="18" charset="0"/>
                          </a:rPr>
                        </m:ctrlPr>
                      </m:fPr>
                      <m:num>
                        <m:d>
                          <m:dPr>
                            <m:ctrlPr>
                              <a:rPr lang="fr-FR" sz="2200" i="1">
                                <a:solidFill>
                                  <a:srgbClr val="008AB1"/>
                                </a:solidFill>
                                <a:latin typeface="Cambria Math" panose="02040503050406030204" pitchFamily="18" charset="0"/>
                                <a:ea typeface="Cambria Math" panose="02040503050406030204" pitchFamily="18" charset="0"/>
                              </a:rPr>
                            </m:ctrlPr>
                          </m:dPr>
                          <m:e>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e>
                        </m:d>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r>
                          <a:rPr lang="fr-FR" sz="2200" i="0">
                            <a:solidFill>
                              <a:srgbClr val="008AB1"/>
                            </a:solidFill>
                            <a:latin typeface="Cambria Math" panose="02040503050406030204" pitchFamily="18" charset="0"/>
                            <a:ea typeface="Cambria Math" panose="02040503050406030204" pitchFamily="18" charset="0"/>
                          </a:rPr>
                          <m:t>)</m:t>
                        </m:r>
                      </m:num>
                      <m:den>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den>
                    </m:f>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6" name="Rectangle 23"/>
              <p:cNvSpPr>
                <a:spLocks noRot="1" noChangeAspect="1" noMove="1" noResize="1" noEditPoints="1" noAdjustHandles="1" noChangeArrowheads="1" noChangeShapeType="1" noTextEdit="1"/>
              </p:cNvSpPr>
              <p:nvPr/>
            </p:nvSpPr>
            <p:spPr>
              <a:xfrm>
                <a:off x="5212006" y="1658648"/>
                <a:ext cx="2480103" cy="597215"/>
              </a:xfrm>
              <a:prstGeom prst="rect">
                <a:avLst/>
              </a:prstGeom>
              <a:blipFill>
                <a:blip r:embed="rId4"/>
                <a:stretch>
                  <a:fillRect l="-3194" b="-7143"/>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7" name="Rectangle 24"/>
              <p:cNvSpPr/>
              <p:nvPr/>
            </p:nvSpPr>
            <p:spPr>
              <a:xfrm>
                <a:off x="5212006" y="2459187"/>
                <a:ext cx="2869375" cy="43088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S</a:t>
                </a:r>
                <a14:m>
                  <m:oMath xmlns:m="http://schemas.openxmlformats.org/officeDocument/2006/math">
                    <m:r>
                      <m:rPr>
                        <m:sty m:val="p"/>
                      </m:rPr>
                      <a:rPr lang="fr-FR" sz="2200">
                        <a:solidFill>
                          <a:srgbClr val="008AB1"/>
                        </a:solidFill>
                        <a:latin typeface="Cambria Math" panose="02040503050406030204" pitchFamily="18" charset="0"/>
                        <a:ea typeface="Cambria Math" panose="02040503050406030204" pitchFamily="18" charset="0"/>
                      </a:rPr>
                      <m:t>UM</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27" name="Rectangle 24"/>
              <p:cNvSpPr>
                <a:spLocks noRot="1" noChangeAspect="1" noMove="1" noResize="1" noEditPoints="1" noAdjustHandles="1" noChangeArrowheads="1" noChangeShapeType="1" noTextEdit="1"/>
              </p:cNvSpPr>
              <p:nvPr/>
            </p:nvSpPr>
            <p:spPr>
              <a:xfrm>
                <a:off x="5212006" y="2459187"/>
                <a:ext cx="2869375" cy="430887"/>
              </a:xfrm>
              <a:prstGeom prst="rect">
                <a:avLst/>
              </a:prstGeom>
              <a:blipFill>
                <a:blip r:embed="rId5"/>
                <a:stretch>
                  <a:fillRect l="-2760" t="-8451" b="-28169"/>
                </a:stretch>
              </a:blipFill>
              <a:ln cap="flat">
                <a:noFill/>
                <a:prstDash val="solid"/>
              </a:ln>
            </p:spPr>
            <p:txBody>
              <a:bodyPr/>
              <a:lstStyle/>
              <a:p>
                <a:r>
                  <a:rPr lang="fr-FR">
                    <a:noFill/>
                  </a:rPr>
                  <a:t> </a:t>
                </a:r>
              </a:p>
            </p:txBody>
          </p:sp>
        </mc:Fallback>
      </mc:AlternateContent>
      <p:sp>
        <p:nvSpPr>
          <p:cNvPr id="28" name="Espace réservé du numéro de diapositive 27"/>
          <p:cNvSpPr>
            <a:spLocks noGrp="1"/>
          </p:cNvSpPr>
          <p:nvPr>
            <p:ph type="sldNum" sz="quarter" idx="8"/>
          </p:nvPr>
        </p:nvSpPr>
        <p:spPr/>
        <p:txBody>
          <a:bodyPr/>
          <a:lstStyle/>
          <a:p>
            <a:pPr lvl="0"/>
            <a:fld id="{076F6770-30F6-4909-B022-5A2181746AF4}" type="slidenum">
              <a:rPr lang="fr-FR" smtClean="0"/>
              <a:t>59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Techniques in Structural Biology</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342744" y="1309384"/>
            <a:ext cx="8420096" cy="3190871"/>
          </a:xfrm>
          <a:prstGeom prst="rect">
            <a:avLst/>
          </a:prstGeom>
          <a:noFill/>
          <a:ln cap="flat">
            <a:noFill/>
          </a:ln>
        </p:spPr>
      </p:pic>
      <p:sp>
        <p:nvSpPr>
          <p:cNvPr id="4" name="Rectangle 13"/>
          <p:cNvSpPr/>
          <p:nvPr/>
        </p:nvSpPr>
        <p:spPr>
          <a:xfrm>
            <a:off x="1421846" y="940048"/>
            <a:ext cx="593027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Dimensions in life science – what technique is appropriate</a:t>
            </a: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4"/>
          <p:cNvSpPr/>
          <p:nvPr/>
        </p:nvSpPr>
        <p:spPr>
          <a:xfrm>
            <a:off x="1436101" y="4617363"/>
            <a:ext cx="554048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 Scheuring, AFMBioMed Summer School, Marcoule 2011</a:t>
            </a:r>
          </a:p>
        </p:txBody>
      </p:sp>
      <p:sp>
        <p:nvSpPr>
          <p:cNvPr id="6" name="Espace réservé du numéro de diapositive 5"/>
          <p:cNvSpPr>
            <a:spLocks noGrp="1"/>
          </p:cNvSpPr>
          <p:nvPr>
            <p:ph type="sldNum" sz="quarter" idx="8"/>
          </p:nvPr>
        </p:nvSpPr>
        <p:spPr/>
        <p:txBody>
          <a:bodyPr/>
          <a:lstStyle/>
          <a:p>
            <a:pPr lvl="0"/>
            <a:fld id="{076F6770-30F6-4909-B022-5A2181746AF4}" type="slidenum">
              <a:rPr lang="fr-FR" smtClean="0"/>
              <a:t>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name="Slide62">
    <p:spTree>
      <p:nvGrpSpPr>
        <p:cNvPr id="1" name=""/>
        <p:cNvGrpSpPr/>
        <p:nvPr/>
      </p:nvGrpSpPr>
      <p:grpSpPr>
        <a:xfrm>
          <a:off x="0" y="0"/>
          <a:ext cx="0" cy="0"/>
          <a:chOff x="0" y="0"/>
          <a:chExt cx="0" cy="0"/>
        </a:xfrm>
      </p:grpSpPr>
      <p:sp>
        <p:nvSpPr>
          <p:cNvPr id="2" name="Rectangle 2"/>
          <p:cNvSpPr/>
          <p:nvPr/>
        </p:nvSpPr>
        <p:spPr>
          <a:xfrm>
            <a:off x="3258135" y="3770190"/>
            <a:ext cx="2580701"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a:solidFill>
                  <a:srgbClr val="008AB1"/>
                </a:solidFill>
                <a:uFillTx/>
                <a:latin typeface="Source Sans Pro Light" pitchFamily="34"/>
                <a:ea typeface="Source Sans Pro Light" pitchFamily="34"/>
              </a:rPr>
              <a:t>Interferometry</a:t>
            </a:r>
          </a:p>
        </p:txBody>
      </p:sp>
      <p:sp>
        <p:nvSpPr>
          <p:cNvPr id="3" name="Rectangle 3"/>
          <p:cNvSpPr/>
          <p:nvPr/>
        </p:nvSpPr>
        <p:spPr>
          <a:xfrm>
            <a:off x="2807171" y="812234"/>
            <a:ext cx="4153634"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Optical beam deflection</a:t>
            </a:r>
          </a:p>
        </p:txBody>
      </p:sp>
      <p:sp>
        <p:nvSpPr>
          <p:cNvPr id="4" name="Ellipse 4"/>
          <p:cNvSpPr/>
          <p:nvPr/>
        </p:nvSpPr>
        <p:spPr>
          <a:xfrm>
            <a:off x="143771" y="1372834"/>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5" name="Connecteur droit 5"/>
          <p:cNvCxnSpPr>
            <a:stCxn id="4" idx="0"/>
            <a:endCxn id="4" idx="2"/>
          </p:cNvCxnSpPr>
          <p:nvPr/>
        </p:nvCxnSpPr>
        <p:spPr>
          <a:xfrm>
            <a:off x="755838" y="1372834"/>
            <a:ext cx="0" cy="1152125"/>
          </a:xfrm>
          <a:prstGeom prst="straightConnector1">
            <a:avLst/>
          </a:prstGeom>
          <a:noFill/>
          <a:ln w="6345" cap="flat">
            <a:solidFill>
              <a:srgbClr val="000000"/>
            </a:solidFill>
            <a:prstDash val="solid"/>
            <a:miter/>
          </a:ln>
        </p:spPr>
      </p:cxnSp>
      <p:cxnSp>
        <p:nvCxnSpPr>
          <p:cNvPr id="6" name="Connecteur droit 6"/>
          <p:cNvCxnSpPr/>
          <p:nvPr/>
        </p:nvCxnSpPr>
        <p:spPr>
          <a:xfrm>
            <a:off x="143771" y="1948897"/>
            <a:ext cx="1224134" cy="0"/>
          </a:xfrm>
          <a:prstGeom prst="straightConnector1">
            <a:avLst/>
          </a:prstGeom>
          <a:noFill/>
          <a:ln w="6345" cap="flat">
            <a:solidFill>
              <a:srgbClr val="000000"/>
            </a:solidFill>
            <a:prstDash val="solid"/>
            <a:miter/>
          </a:ln>
        </p:spPr>
      </p:cxnSp>
      <p:sp>
        <p:nvSpPr>
          <p:cNvPr id="7" name="Ellipse 7"/>
          <p:cNvSpPr/>
          <p:nvPr/>
        </p:nvSpPr>
        <p:spPr>
          <a:xfrm>
            <a:off x="1007860" y="1806260"/>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Triangle isocèle 8"/>
          <p:cNvSpPr/>
          <p:nvPr/>
        </p:nvSpPr>
        <p:spPr>
          <a:xfrm rot="19514216" flipV="1">
            <a:off x="1954281" y="2875815"/>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Triangle isocèle 9"/>
          <p:cNvSpPr/>
          <p:nvPr/>
        </p:nvSpPr>
        <p:spPr>
          <a:xfrm flipV="1">
            <a:off x="1948138" y="1259558"/>
            <a:ext cx="107716" cy="151686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Triangle isocèle 10"/>
          <p:cNvSpPr/>
          <p:nvPr/>
        </p:nvSpPr>
        <p:spPr>
          <a:xfrm rot="17835702" flipV="1">
            <a:off x="1407165" y="1882043"/>
            <a:ext cx="95664" cy="1254730"/>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Rectangle 11"/>
          <p:cNvSpPr/>
          <p:nvPr/>
        </p:nvSpPr>
        <p:spPr>
          <a:xfrm>
            <a:off x="2664049" y="1377973"/>
            <a:ext cx="5038728" cy="30777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400" b="0" i="0" u="none" strike="noStrike" kern="1200" cap="none" spc="0" baseline="0">
                <a:solidFill>
                  <a:srgbClr val="008AB1"/>
                </a:solidFill>
                <a:uFillTx/>
                <a:latin typeface="Source Sans Pro Light" pitchFamily="34"/>
                <a:ea typeface="Source Sans Pro Light" pitchFamily="34"/>
              </a:rPr>
              <a:t>G. Meyer and N. M. Amer, Appl. Phys. Lett. 53, 1045 (1988).</a:t>
            </a:r>
            <a:endParaRPr lang="fr-FR" sz="1400" b="0" i="0" u="none" strike="noStrike" kern="1200" cap="none" spc="0" baseline="0">
              <a:solidFill>
                <a:srgbClr val="008AB1"/>
              </a:solidFill>
              <a:uFillTx/>
              <a:latin typeface="Source Sans Pro Light" pitchFamily="34"/>
              <a:ea typeface="Source Sans Pro Light" pitchFamily="34"/>
            </a:endParaRPr>
          </a:p>
        </p:txBody>
      </p:sp>
      <p:cxnSp>
        <p:nvCxnSpPr>
          <p:cNvPr id="12" name="Connecteur droit avec flèche 12"/>
          <p:cNvCxnSpPr/>
          <p:nvPr/>
        </p:nvCxnSpPr>
        <p:spPr>
          <a:xfrm>
            <a:off x="431980" y="1907392"/>
            <a:ext cx="575880" cy="0"/>
          </a:xfrm>
          <a:prstGeom prst="straightConnector1">
            <a:avLst/>
          </a:prstGeom>
          <a:noFill/>
          <a:ln w="38103" cap="flat">
            <a:solidFill>
              <a:srgbClr val="FF0000"/>
            </a:solidFill>
            <a:custDash>
              <a:ds d="100000" sp="100000"/>
            </a:custDash>
            <a:miter/>
            <a:tailEnd type="arrow"/>
          </a:ln>
        </p:spPr>
      </p:cxnSp>
      <p:sp>
        <p:nvSpPr>
          <p:cNvPr id="13" name="Ellipse 13"/>
          <p:cNvSpPr/>
          <p:nvPr/>
        </p:nvSpPr>
        <p:spPr>
          <a:xfrm>
            <a:off x="215780" y="1806260"/>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0000"/>
            </a:solidFill>
            <a:custDash>
              <a:ds d="100000" sp="100000"/>
            </a:custDash>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Ellipse 14"/>
          <p:cNvSpPr/>
          <p:nvPr/>
        </p:nvSpPr>
        <p:spPr>
          <a:xfrm>
            <a:off x="3906426" y="1875077"/>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5" name="Connecteur droit 15"/>
          <p:cNvCxnSpPr>
            <a:stCxn id="14" idx="0"/>
            <a:endCxn id="14" idx="2"/>
          </p:cNvCxnSpPr>
          <p:nvPr/>
        </p:nvCxnSpPr>
        <p:spPr>
          <a:xfrm>
            <a:off x="4518493" y="1875077"/>
            <a:ext cx="0" cy="1152125"/>
          </a:xfrm>
          <a:prstGeom prst="straightConnector1">
            <a:avLst/>
          </a:prstGeom>
          <a:noFill/>
          <a:ln w="6345" cap="flat">
            <a:solidFill>
              <a:srgbClr val="000000"/>
            </a:solidFill>
            <a:prstDash val="solid"/>
            <a:miter/>
          </a:ln>
        </p:spPr>
      </p:cxnSp>
      <p:cxnSp>
        <p:nvCxnSpPr>
          <p:cNvPr id="16" name="Connecteur droit 16"/>
          <p:cNvCxnSpPr/>
          <p:nvPr/>
        </p:nvCxnSpPr>
        <p:spPr>
          <a:xfrm>
            <a:off x="3906426" y="2451149"/>
            <a:ext cx="1224135" cy="0"/>
          </a:xfrm>
          <a:prstGeom prst="straightConnector1">
            <a:avLst/>
          </a:prstGeom>
          <a:noFill/>
          <a:ln w="6345" cap="flat">
            <a:solidFill>
              <a:srgbClr val="000000"/>
            </a:solidFill>
            <a:prstDash val="solid"/>
            <a:miter/>
          </a:ln>
        </p:spPr>
      </p:cxnSp>
      <p:sp>
        <p:nvSpPr>
          <p:cNvPr id="17" name="Rectangle 17"/>
          <p:cNvSpPr/>
          <p:nvPr/>
        </p:nvSpPr>
        <p:spPr>
          <a:xfrm>
            <a:off x="4129448" y="2017989"/>
            <a:ext cx="3064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a:t>
            </a:r>
          </a:p>
        </p:txBody>
      </p:sp>
      <p:sp>
        <p:nvSpPr>
          <p:cNvPr id="18" name="Rectangle 18"/>
          <p:cNvSpPr/>
          <p:nvPr/>
        </p:nvSpPr>
        <p:spPr>
          <a:xfrm>
            <a:off x="4599944" y="2003267"/>
            <a:ext cx="31771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B</a:t>
            </a:r>
          </a:p>
        </p:txBody>
      </p:sp>
      <p:sp>
        <p:nvSpPr>
          <p:cNvPr id="19" name="Rectangle 19"/>
          <p:cNvSpPr/>
          <p:nvPr/>
        </p:nvSpPr>
        <p:spPr>
          <a:xfrm>
            <a:off x="4129448" y="2509406"/>
            <a:ext cx="31450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C</a:t>
            </a:r>
          </a:p>
        </p:txBody>
      </p:sp>
      <p:sp>
        <p:nvSpPr>
          <p:cNvPr id="20" name="Rectangle 20"/>
          <p:cNvSpPr/>
          <p:nvPr/>
        </p:nvSpPr>
        <p:spPr>
          <a:xfrm>
            <a:off x="4600675" y="2509406"/>
            <a:ext cx="32412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D</a:t>
            </a:r>
          </a:p>
        </p:txBody>
      </p:sp>
      <p:sp>
        <p:nvSpPr>
          <p:cNvPr id="21" name="Rectangle 21"/>
          <p:cNvSpPr/>
          <p:nvPr/>
        </p:nvSpPr>
        <p:spPr>
          <a:xfrm>
            <a:off x="431797" y="1487225"/>
            <a:ext cx="680249"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Lateral</a:t>
            </a:r>
          </a:p>
        </p:txBody>
      </p:sp>
      <p:sp>
        <p:nvSpPr>
          <p:cNvPr id="22" name="Rectangle 25"/>
          <p:cNvSpPr/>
          <p:nvPr/>
        </p:nvSpPr>
        <p:spPr>
          <a:xfrm>
            <a:off x="64264" y="4354967"/>
            <a:ext cx="9721077" cy="307777"/>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sv-SE" sz="1400" b="0" i="0" u="none" strike="noStrike" kern="1200" cap="none" spc="0" baseline="0">
                <a:solidFill>
                  <a:srgbClr val="008AB1"/>
                </a:solidFill>
                <a:uFillTx/>
                <a:latin typeface="Source Sans Pro Light" pitchFamily="34"/>
                <a:ea typeface="Source Sans Pro Light" pitchFamily="34"/>
              </a:rPr>
              <a:t>D. Rugar, H. J. Mamin, R. Erlandsson, J. E. Stern, and B. D. Terris, Rev. </a:t>
            </a:r>
            <a:r>
              <a:rPr lang="fr-FR" sz="1400" b="0" i="0" u="none" strike="noStrike" kern="1200" cap="none" spc="0" baseline="0">
                <a:solidFill>
                  <a:srgbClr val="008AB1"/>
                </a:solidFill>
                <a:uFillTx/>
                <a:latin typeface="Source Sans Pro Light" pitchFamily="34"/>
                <a:ea typeface="Source Sans Pro Light" pitchFamily="34"/>
              </a:rPr>
              <a:t>Sci. Instrum. 59, 2337 (1988).</a:t>
            </a:r>
          </a:p>
        </p:txBody>
      </p:sp>
      <p:sp>
        <p:nvSpPr>
          <p:cNvPr id="23" name="Arc 26"/>
          <p:cNvSpPr/>
          <p:nvPr/>
        </p:nvSpPr>
        <p:spPr>
          <a:xfrm rot="18730529">
            <a:off x="1042473" y="2669358"/>
            <a:ext cx="2988597" cy="1418517"/>
          </a:xfrm>
          <a:custGeom>
            <a:avLst>
              <a:gd name="f12" fmla="val 166"/>
              <a:gd name="f13" fmla="val 246"/>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46"/>
              <a:gd name="f14" fmla="+- 0 0 -256"/>
              <a:gd name="f15" fmla="+- 0 0 -386"/>
              <a:gd name="f16" fmla="+- 0 0 -516"/>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pic>
        <p:nvPicPr>
          <p:cNvPr id="24"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l="66748" b="34676"/>
          <a:stretch>
            <a:fillRect/>
          </a:stretch>
        </p:blipFill>
        <p:spPr>
          <a:xfrm>
            <a:off x="411370" y="4680941"/>
            <a:ext cx="2965262" cy="2177058"/>
          </a:xfrm>
          <a:prstGeom prst="rect">
            <a:avLst/>
          </a:prstGeom>
          <a:noFill/>
          <a:ln cap="flat">
            <a:noFill/>
          </a:ln>
        </p:spPr>
      </p:pic>
      <p:pic>
        <p:nvPicPr>
          <p:cNvPr id="25"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3746735" y="5538072"/>
            <a:ext cx="4464493" cy="1006964"/>
          </a:xfrm>
          <a:prstGeom prst="rect">
            <a:avLst/>
          </a:prstGeom>
          <a:noFill/>
          <a:ln cap="flat">
            <a:noFill/>
          </a:ln>
        </p:spPr>
      </p:pic>
      <p:cxnSp>
        <p:nvCxnSpPr>
          <p:cNvPr id="26" name="Connecteur droit avec flèche 29"/>
          <p:cNvCxnSpPr/>
          <p:nvPr/>
        </p:nvCxnSpPr>
        <p:spPr>
          <a:xfrm flipV="1">
            <a:off x="1947452" y="5282360"/>
            <a:ext cx="0" cy="697194"/>
          </a:xfrm>
          <a:prstGeom prst="straightConnector1">
            <a:avLst/>
          </a:prstGeom>
          <a:noFill/>
          <a:ln w="38103" cap="flat">
            <a:solidFill>
              <a:srgbClr val="FF0000"/>
            </a:solidFill>
            <a:prstDash val="solid"/>
            <a:miter/>
            <a:tailEnd type="arrow"/>
          </a:ln>
        </p:spPr>
      </p:cxnSp>
      <p:cxnSp>
        <p:nvCxnSpPr>
          <p:cNvPr id="27" name="Connecteur droit avec flèche 30"/>
          <p:cNvCxnSpPr/>
          <p:nvPr/>
        </p:nvCxnSpPr>
        <p:spPr>
          <a:xfrm>
            <a:off x="1850480" y="6002441"/>
            <a:ext cx="0" cy="648072"/>
          </a:xfrm>
          <a:prstGeom prst="straightConnector1">
            <a:avLst/>
          </a:prstGeom>
          <a:noFill/>
          <a:ln w="38103" cap="flat">
            <a:solidFill>
              <a:srgbClr val="2D61F3"/>
            </a:solidFill>
            <a:prstDash val="solid"/>
            <a:miter/>
            <a:tailEnd type="arrow"/>
          </a:ln>
        </p:spPr>
      </p:cxnSp>
      <p:cxnSp>
        <p:nvCxnSpPr>
          <p:cNvPr id="28" name="Connecteur droit avec flèche 31"/>
          <p:cNvCxnSpPr/>
          <p:nvPr/>
        </p:nvCxnSpPr>
        <p:spPr>
          <a:xfrm flipV="1">
            <a:off x="1732029" y="5282360"/>
            <a:ext cx="0" cy="1309247"/>
          </a:xfrm>
          <a:prstGeom prst="straightConnector1">
            <a:avLst/>
          </a:prstGeom>
          <a:noFill/>
          <a:ln w="38103" cap="flat">
            <a:solidFill>
              <a:srgbClr val="2D61F3"/>
            </a:solidFill>
            <a:prstDash val="solid"/>
            <a:miter/>
            <a:tailEnd type="arrow"/>
          </a:ln>
        </p:spPr>
      </p:cxnSp>
      <p:cxnSp>
        <p:nvCxnSpPr>
          <p:cNvPr id="29" name="Connecteur droit avec flèche 32"/>
          <p:cNvCxnSpPr/>
          <p:nvPr/>
        </p:nvCxnSpPr>
        <p:spPr>
          <a:xfrm>
            <a:off x="7347816" y="5066333"/>
            <a:ext cx="867848" cy="0"/>
          </a:xfrm>
          <a:prstGeom prst="straightConnector1">
            <a:avLst/>
          </a:prstGeom>
          <a:noFill/>
          <a:ln w="38103" cap="flat">
            <a:solidFill>
              <a:srgbClr val="FF0000"/>
            </a:solidFill>
            <a:prstDash val="solid"/>
            <a:miter/>
            <a:tailEnd type="arrow"/>
          </a:ln>
        </p:spPr>
      </p:cxnSp>
      <p:cxnSp>
        <p:nvCxnSpPr>
          <p:cNvPr id="30" name="Connecteur droit avec flèche 33"/>
          <p:cNvCxnSpPr/>
          <p:nvPr/>
        </p:nvCxnSpPr>
        <p:spPr>
          <a:xfrm>
            <a:off x="7347816" y="5282360"/>
            <a:ext cx="895490" cy="0"/>
          </a:xfrm>
          <a:prstGeom prst="straightConnector1">
            <a:avLst/>
          </a:prstGeom>
          <a:noFill/>
          <a:ln w="38103" cap="flat">
            <a:solidFill>
              <a:srgbClr val="2D61F3"/>
            </a:solidFill>
            <a:prstDash val="solid"/>
            <a:miter/>
            <a:tailEnd type="arrow"/>
          </a:ln>
        </p:spPr>
      </p:cxnSp>
      <p:sp>
        <p:nvSpPr>
          <p:cNvPr id="31" name="Rectangle 34"/>
          <p:cNvSpPr/>
          <p:nvPr/>
        </p:nvSpPr>
        <p:spPr>
          <a:xfrm>
            <a:off x="3535216" y="4966965"/>
            <a:ext cx="343953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Interference of red and blue beams</a:t>
            </a:r>
          </a:p>
        </p:txBody>
      </p:sp>
      <p:pic>
        <p:nvPicPr>
          <p:cNvPr id="32"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r="83745"/>
          <a:stretch>
            <a:fillRect/>
          </a:stretch>
        </p:blipFill>
        <p:spPr>
          <a:xfrm>
            <a:off x="8328080" y="4680941"/>
            <a:ext cx="725722" cy="1006964"/>
          </a:xfrm>
          <a:prstGeom prst="rect">
            <a:avLst/>
          </a:prstGeom>
          <a:noFill/>
          <a:ln cap="flat">
            <a:noFill/>
          </a:ln>
        </p:spPr>
      </p:pic>
      <p:sp>
        <p:nvSpPr>
          <p:cNvPr id="33" name="Rectangle 36"/>
          <p:cNvSpPr/>
          <p:nvPr/>
        </p:nvSpPr>
        <p:spPr>
          <a:xfrm>
            <a:off x="461069" y="4912353"/>
            <a:ext cx="1214435" cy="646331"/>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Drawback: </a:t>
            </a:r>
            <a:endParaRPr lang="fr-FR" sz="1800" b="0" i="0" u="none" strike="noStrike" kern="1200" cap="none" spc="0" baseline="0" dirty="0" smtClean="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DRIFT</a:t>
            </a:r>
            <a:r>
              <a:rPr lang="fr-FR" sz="1800" b="0" i="0" u="none" strike="noStrike" kern="1200" cap="none" spc="0" baseline="0" dirty="0">
                <a:solidFill>
                  <a:srgbClr val="008AB1"/>
                </a:solidFill>
                <a:uFillTx/>
                <a:latin typeface="Source Sans Pro Light" pitchFamily="34"/>
                <a:ea typeface="Source Sans Pro Light" pitchFamily="34"/>
              </a:rPr>
              <a:t>!!!</a:t>
            </a:r>
          </a:p>
        </p:txBody>
      </p:sp>
      <p:sp>
        <p:nvSpPr>
          <p:cNvPr id="34" name="Rectangle 37"/>
          <p:cNvSpPr/>
          <p:nvPr/>
        </p:nvSpPr>
        <p:spPr>
          <a:xfrm>
            <a:off x="4354692" y="6488663"/>
            <a:ext cx="356591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B. Hogenboom Imp. College London</a:t>
            </a:r>
          </a:p>
        </p:txBody>
      </p:sp>
      <p:sp>
        <p:nvSpPr>
          <p:cNvPr id="38"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Tip position measurement</a:t>
            </a:r>
          </a:p>
        </p:txBody>
      </p:sp>
      <mc:AlternateContent xmlns:mc="http://schemas.openxmlformats.org/markup-compatibility/2006" xmlns:a14="http://schemas.microsoft.com/office/drawing/2010/main">
        <mc:Choice Requires="a14">
          <p:sp>
            <p:nvSpPr>
              <p:cNvPr id="39" name="Rectangle 24"/>
              <p:cNvSpPr/>
              <p:nvPr/>
            </p:nvSpPr>
            <p:spPr>
              <a:xfrm>
                <a:off x="5212006" y="3048627"/>
                <a:ext cx="2763642" cy="59721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L</a:t>
                </a:r>
                <a14:m>
                  <m:oMath xmlns:m="http://schemas.openxmlformats.org/officeDocument/2006/math">
                    <m:r>
                      <m:rPr>
                        <m:sty m:val="p"/>
                      </m:rPr>
                      <a:rPr lang="fr-FR" sz="2200">
                        <a:solidFill>
                          <a:srgbClr val="008AB1"/>
                        </a:solidFill>
                        <a:latin typeface="Cambria Math" panose="02040503050406030204" pitchFamily="18" charset="0"/>
                        <a:ea typeface="Cambria Math" panose="02040503050406030204" pitchFamily="18" charset="0"/>
                      </a:rPr>
                      <m:t>ateral</m:t>
                    </m:r>
                    <m:r>
                      <a:rPr lang="fr-FR" sz="2200" i="0">
                        <a:solidFill>
                          <a:srgbClr val="008AB1"/>
                        </a:solidFill>
                        <a:latin typeface="Cambria Math" panose="02040503050406030204" pitchFamily="18" charset="0"/>
                        <a:ea typeface="Cambria Math" panose="02040503050406030204" pitchFamily="18" charset="0"/>
                      </a:rPr>
                      <m:t>=</m:t>
                    </m:r>
                    <m:f>
                      <m:fPr>
                        <m:ctrlPr>
                          <a:rPr lang="fr-FR" sz="2200" i="1">
                            <a:solidFill>
                              <a:srgbClr val="008AB1"/>
                            </a:solidFill>
                            <a:latin typeface="Cambria Math" panose="02040503050406030204" pitchFamily="18" charset="0"/>
                            <a:ea typeface="Cambria Math" panose="02040503050406030204" pitchFamily="18" charset="0"/>
                          </a:rPr>
                        </m:ctrlPr>
                      </m:fPr>
                      <m:num>
                        <m:d>
                          <m:dPr>
                            <m:ctrlPr>
                              <a:rPr lang="fr-FR" sz="2200" i="1">
                                <a:solidFill>
                                  <a:srgbClr val="008AB1"/>
                                </a:solidFill>
                                <a:latin typeface="Cambria Math" panose="02040503050406030204" pitchFamily="18" charset="0"/>
                                <a:ea typeface="Cambria Math" panose="02040503050406030204" pitchFamily="18" charset="0"/>
                              </a:rPr>
                            </m:ctrlPr>
                          </m:dPr>
                          <m:e>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e>
                        </m:d>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r>
                          <a:rPr lang="fr-FR" sz="2200" i="0">
                            <a:solidFill>
                              <a:srgbClr val="008AB1"/>
                            </a:solidFill>
                            <a:latin typeface="Cambria Math" panose="02040503050406030204" pitchFamily="18" charset="0"/>
                            <a:ea typeface="Cambria Math" panose="02040503050406030204" pitchFamily="18" charset="0"/>
                          </a:rPr>
                          <m:t>)</m:t>
                        </m:r>
                      </m:num>
                      <m:den>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den>
                    </m:f>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39" name="Rectangle 24"/>
              <p:cNvSpPr>
                <a:spLocks noRot="1" noChangeAspect="1" noMove="1" noResize="1" noEditPoints="1" noAdjustHandles="1" noChangeArrowheads="1" noChangeShapeType="1" noTextEdit="1"/>
              </p:cNvSpPr>
              <p:nvPr/>
            </p:nvSpPr>
            <p:spPr>
              <a:xfrm>
                <a:off x="5212006" y="3048627"/>
                <a:ext cx="2763642" cy="597215"/>
              </a:xfrm>
              <a:prstGeom prst="rect">
                <a:avLst/>
              </a:prstGeom>
              <a:blipFill>
                <a:blip r:embed="rId5"/>
                <a:stretch>
                  <a:fillRect l="-2870" b="-7143"/>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0" name="Rectangle 23"/>
              <p:cNvSpPr/>
              <p:nvPr/>
            </p:nvSpPr>
            <p:spPr>
              <a:xfrm>
                <a:off x="5212006" y="1658648"/>
                <a:ext cx="2480103" cy="59721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DEFL</a:t>
                </a:r>
                <a14:m>
                  <m:oMath xmlns:m="http://schemas.openxmlformats.org/officeDocument/2006/math">
                    <m:r>
                      <a:rPr lang="fr-FR" sz="2200">
                        <a:solidFill>
                          <a:srgbClr val="008AB1"/>
                        </a:solidFill>
                        <a:latin typeface="Cambria Math" panose="02040503050406030204" pitchFamily="18" charset="0"/>
                        <a:ea typeface="Cambria Math" panose="02040503050406030204" pitchFamily="18" charset="0"/>
                      </a:rPr>
                      <m:t>=</m:t>
                    </m:r>
                    <m:f>
                      <m:fPr>
                        <m:ctrlPr>
                          <a:rPr lang="fr-FR" sz="2200" i="1">
                            <a:solidFill>
                              <a:srgbClr val="008AB1"/>
                            </a:solidFill>
                            <a:latin typeface="Cambria Math" panose="02040503050406030204" pitchFamily="18" charset="0"/>
                            <a:ea typeface="Cambria Math" panose="02040503050406030204" pitchFamily="18" charset="0"/>
                          </a:rPr>
                        </m:ctrlPr>
                      </m:fPr>
                      <m:num>
                        <m:d>
                          <m:dPr>
                            <m:ctrlPr>
                              <a:rPr lang="fr-FR" sz="2200" i="1">
                                <a:solidFill>
                                  <a:srgbClr val="008AB1"/>
                                </a:solidFill>
                                <a:latin typeface="Cambria Math" panose="02040503050406030204" pitchFamily="18" charset="0"/>
                                <a:ea typeface="Cambria Math" panose="02040503050406030204" pitchFamily="18" charset="0"/>
                              </a:rPr>
                            </m:ctrlPr>
                          </m:dPr>
                          <m:e>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e>
                        </m:d>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r>
                          <a:rPr lang="fr-FR" sz="2200" i="0">
                            <a:solidFill>
                              <a:srgbClr val="008AB1"/>
                            </a:solidFill>
                            <a:latin typeface="Cambria Math" panose="02040503050406030204" pitchFamily="18" charset="0"/>
                            <a:ea typeface="Cambria Math" panose="02040503050406030204" pitchFamily="18" charset="0"/>
                          </a:rPr>
                          <m:t>)</m:t>
                        </m:r>
                      </m:num>
                      <m:den>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den>
                    </m:f>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40" name="Rectangle 23"/>
              <p:cNvSpPr>
                <a:spLocks noRot="1" noChangeAspect="1" noMove="1" noResize="1" noEditPoints="1" noAdjustHandles="1" noChangeArrowheads="1" noChangeShapeType="1" noTextEdit="1"/>
              </p:cNvSpPr>
              <p:nvPr/>
            </p:nvSpPr>
            <p:spPr>
              <a:xfrm>
                <a:off x="5212006" y="1658648"/>
                <a:ext cx="2480103" cy="597215"/>
              </a:xfrm>
              <a:prstGeom prst="rect">
                <a:avLst/>
              </a:prstGeom>
              <a:blipFill>
                <a:blip r:embed="rId6"/>
                <a:stretch>
                  <a:fillRect l="-3194" b="-7143"/>
                </a:stretch>
              </a:blipFill>
              <a:ln cap="flat">
                <a:noFill/>
                <a:prstDash val="solid"/>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1" name="Rectangle 24"/>
              <p:cNvSpPr/>
              <p:nvPr/>
            </p:nvSpPr>
            <p:spPr>
              <a:xfrm>
                <a:off x="5212006" y="2459187"/>
                <a:ext cx="2869375" cy="43088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S</a:t>
                </a:r>
                <a14:m>
                  <m:oMath xmlns:m="http://schemas.openxmlformats.org/officeDocument/2006/math">
                    <m:r>
                      <m:rPr>
                        <m:sty m:val="p"/>
                      </m:rPr>
                      <a:rPr lang="fr-FR" sz="2200">
                        <a:solidFill>
                          <a:srgbClr val="008AB1"/>
                        </a:solidFill>
                        <a:latin typeface="Cambria Math" panose="02040503050406030204" pitchFamily="18" charset="0"/>
                        <a:ea typeface="Cambria Math" panose="02040503050406030204" pitchFamily="18" charset="0"/>
                      </a:rPr>
                      <m:t>UM</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𝐴</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𝐵</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𝐶</m:t>
                    </m:r>
                    <m:r>
                      <a:rPr lang="fr-FR" sz="2200" i="0">
                        <a:solidFill>
                          <a:srgbClr val="008AB1"/>
                        </a:solidFill>
                        <a:latin typeface="Cambria Math" panose="02040503050406030204" pitchFamily="18" charset="0"/>
                        <a:ea typeface="Cambria Math" panose="02040503050406030204" pitchFamily="18" charset="0"/>
                      </a:rPr>
                      <m:t>+</m:t>
                    </m:r>
                    <m:r>
                      <a:rPr lang="fr-FR" sz="2200" i="1">
                        <a:solidFill>
                          <a:srgbClr val="008AB1"/>
                        </a:solidFill>
                        <a:latin typeface="Cambria Math" panose="02040503050406030204" pitchFamily="18" charset="0"/>
                        <a:ea typeface="Cambria Math" panose="02040503050406030204" pitchFamily="18" charset="0"/>
                      </a:rPr>
                      <m:t>𝐷</m:t>
                    </m:r>
                  </m:oMath>
                </a14:m>
                <a:endParaRPr lang="fr-FR" sz="2200" b="0" i="0" u="none" strike="noStrike" kern="1200" cap="none" spc="0" baseline="0" dirty="0">
                  <a:solidFill>
                    <a:srgbClr val="008AB1"/>
                  </a:solidFill>
                  <a:uFillTx/>
                  <a:latin typeface="Cambria Math" panose="02040503050406030204" pitchFamily="18" charset="0"/>
                  <a:ea typeface="Cambria Math" panose="02040503050406030204" pitchFamily="18" charset="0"/>
                </a:endParaRPr>
              </a:p>
            </p:txBody>
          </p:sp>
        </mc:Choice>
        <mc:Fallback xmlns="">
          <p:sp>
            <p:nvSpPr>
              <p:cNvPr id="41" name="Rectangle 24"/>
              <p:cNvSpPr>
                <a:spLocks noRot="1" noChangeAspect="1" noMove="1" noResize="1" noEditPoints="1" noAdjustHandles="1" noChangeArrowheads="1" noChangeShapeType="1" noTextEdit="1"/>
              </p:cNvSpPr>
              <p:nvPr/>
            </p:nvSpPr>
            <p:spPr>
              <a:xfrm>
                <a:off x="5212006" y="2459187"/>
                <a:ext cx="2869375" cy="430887"/>
              </a:xfrm>
              <a:prstGeom prst="rect">
                <a:avLst/>
              </a:prstGeom>
              <a:blipFill>
                <a:blip r:embed="rId7"/>
                <a:stretch>
                  <a:fillRect l="-2760" t="-8451" b="-28169"/>
                </a:stretch>
              </a:blipFill>
              <a:ln cap="flat">
                <a:noFill/>
                <a:prstDash val="solid"/>
              </a:ln>
            </p:spPr>
            <p:txBody>
              <a:bodyPr/>
              <a:lstStyle/>
              <a:p>
                <a:r>
                  <a:rPr lang="fr-FR">
                    <a:noFill/>
                  </a:rPr>
                  <a:t> </a:t>
                </a:r>
              </a:p>
            </p:txBody>
          </p:sp>
        </mc:Fallback>
      </mc:AlternateContent>
      <p:sp>
        <p:nvSpPr>
          <p:cNvPr id="42" name="Espace réservé du numéro de diapositive 41"/>
          <p:cNvSpPr>
            <a:spLocks noGrp="1"/>
          </p:cNvSpPr>
          <p:nvPr>
            <p:ph type="sldNum" sz="quarter" idx="8"/>
          </p:nvPr>
        </p:nvSpPr>
        <p:spPr/>
        <p:txBody>
          <a:bodyPr/>
          <a:lstStyle/>
          <a:p>
            <a:pPr lvl="0"/>
            <a:fld id="{076F6770-30F6-4909-B022-5A2181746AF4}" type="slidenum">
              <a:rPr lang="fr-FR" smtClean="0"/>
              <a:t>60</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name="Slide6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Calibrations</a:t>
            </a:r>
          </a:p>
        </p:txBody>
      </p:sp>
      <p:sp>
        <p:nvSpPr>
          <p:cNvPr id="3" name="Rectangle 2"/>
          <p:cNvSpPr/>
          <p:nvPr/>
        </p:nvSpPr>
        <p:spPr>
          <a:xfrm>
            <a:off x="2955450" y="812234"/>
            <a:ext cx="3859197"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a:solidFill>
                  <a:srgbClr val="008AB1"/>
                </a:solidFill>
                <a:uFillTx/>
                <a:latin typeface="Source Sans Pro Light" pitchFamily="34"/>
                <a:ea typeface="Source Sans Pro Light" pitchFamily="34"/>
              </a:rPr>
              <a:t>-1- Detector sensitivity</a:t>
            </a:r>
          </a:p>
        </p:txBody>
      </p:sp>
      <p:sp>
        <p:nvSpPr>
          <p:cNvPr id="4" name="Rectangle 3"/>
          <p:cNvSpPr/>
          <p:nvPr/>
        </p:nvSpPr>
        <p:spPr>
          <a:xfrm>
            <a:off x="287779" y="1448427"/>
            <a:ext cx="8024765"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8AB1"/>
                </a:solidFill>
                <a:uFillTx/>
                <a:latin typeface="Source Sans Pro Light" pitchFamily="34"/>
                <a:ea typeface="Source Sans Pro Light" pitchFamily="34"/>
              </a:rPr>
              <a:t>Acquire a force curve on a very rigid surface (i.e. mica or silicon) </a:t>
            </a:r>
          </a:p>
        </p:txBody>
      </p:sp>
      <p:pic>
        <p:nvPicPr>
          <p:cNvPr id="5"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75985" y="1930526"/>
            <a:ext cx="3900711" cy="2081512"/>
          </a:xfrm>
          <a:prstGeom prst="rect">
            <a:avLst/>
          </a:prstGeom>
          <a:noFill/>
          <a:ln cap="flat">
            <a:noFill/>
          </a:ln>
        </p:spPr>
      </p:pic>
      <p:cxnSp>
        <p:nvCxnSpPr>
          <p:cNvPr id="6" name="Connecteur droit avec flèche 5"/>
          <p:cNvCxnSpPr/>
          <p:nvPr/>
        </p:nvCxnSpPr>
        <p:spPr>
          <a:xfrm flipH="1">
            <a:off x="604692" y="3452033"/>
            <a:ext cx="493081" cy="0"/>
          </a:xfrm>
          <a:prstGeom prst="straightConnector1">
            <a:avLst/>
          </a:prstGeom>
          <a:noFill/>
          <a:ln w="38103" cap="flat">
            <a:solidFill>
              <a:srgbClr val="008AB1"/>
            </a:solidFill>
            <a:prstDash val="solid"/>
            <a:miter/>
            <a:headEnd type="triangle" w="med" len="med"/>
            <a:tailEnd type="triangle" w="med" len="med"/>
          </a:ln>
        </p:spPr>
      </p:cxnSp>
      <p:cxnSp>
        <p:nvCxnSpPr>
          <p:cNvPr id="7" name="Connecteur droit avec flèche 6"/>
          <p:cNvCxnSpPr/>
          <p:nvPr/>
        </p:nvCxnSpPr>
        <p:spPr>
          <a:xfrm flipH="1" flipV="1">
            <a:off x="573987" y="2339675"/>
            <a:ext cx="30705" cy="1112358"/>
          </a:xfrm>
          <a:prstGeom prst="straightConnector1">
            <a:avLst/>
          </a:prstGeom>
          <a:noFill/>
          <a:ln w="38103" cap="flat">
            <a:solidFill>
              <a:srgbClr val="008AB1"/>
            </a:solidFill>
            <a:prstDash val="solid"/>
            <a:miter/>
            <a:headEnd type="triangle" w="med" len="med"/>
            <a:tailEnd type="triangle" w="med" len="med"/>
          </a:ln>
        </p:spPr>
      </p:cxnSp>
      <p:sp>
        <p:nvSpPr>
          <p:cNvPr id="8" name="Rectangle 7"/>
          <p:cNvSpPr/>
          <p:nvPr/>
        </p:nvSpPr>
        <p:spPr>
          <a:xfrm>
            <a:off x="4076696" y="2034192"/>
            <a:ext cx="5067303" cy="923333"/>
          </a:xfrm>
          <a:prstGeom prst="rect">
            <a:avLst/>
          </a:prstGeom>
          <a:noFill/>
          <a:ln cap="flat">
            <a:noFill/>
            <a:prstDash val="solid"/>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Condition: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scanner extension (nm) = cantilever deflection (nm)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scanner extension (nm) = </a:t>
            </a:r>
            <a:r>
              <a:rPr lang="el-GR" sz="1800" b="0" i="0" u="none" strike="noStrike" kern="1200" cap="none" spc="0" baseline="0" dirty="0">
                <a:solidFill>
                  <a:srgbClr val="008AB1"/>
                </a:solidFill>
                <a:uFillTx/>
                <a:latin typeface="Source Sans Pro Light" pitchFamily="34"/>
                <a:ea typeface="Source Sans Pro Light" pitchFamily="34"/>
              </a:rPr>
              <a:t>Φ</a:t>
            </a:r>
            <a:r>
              <a:rPr lang="fr-FR" sz="1800" b="0" i="0" u="none" strike="noStrike" kern="1200" cap="none" spc="0" baseline="0" dirty="0">
                <a:solidFill>
                  <a:srgbClr val="008AB1"/>
                </a:solidFill>
                <a:uFillTx/>
                <a:latin typeface="Source Sans Pro Light" pitchFamily="34"/>
                <a:ea typeface="Source Sans Pro Light" pitchFamily="34"/>
              </a:rPr>
              <a:t> x cantilever deflection (V)</a:t>
            </a:r>
          </a:p>
        </p:txBody>
      </p:sp>
      <mc:AlternateContent xmlns:mc="http://schemas.openxmlformats.org/markup-compatibility/2006" xmlns:a14="http://schemas.microsoft.com/office/drawing/2010/main">
        <mc:Choice Requires="a14">
          <p:sp>
            <p:nvSpPr>
              <p:cNvPr id="9" name="Rectangle 8"/>
              <p:cNvSpPr/>
              <p:nvPr/>
            </p:nvSpPr>
            <p:spPr>
              <a:xfrm>
                <a:off x="4193282" y="3222135"/>
                <a:ext cx="4322273" cy="67133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24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Φ</a:t>
                </a:r>
                <a14:m>
                  <m:oMath xmlns:m="http://schemas.openxmlformats.org/officeDocument/2006/math">
                    <m:r>
                      <a:rPr lang="fr-FR" sz="2400">
                        <a:solidFill>
                          <a:srgbClr val="008AB1"/>
                        </a:solidFill>
                        <a:latin typeface="Cambria Math" panose="02040503050406030204" pitchFamily="18" charset="0"/>
                        <a:ea typeface="Cambria Math" panose="02040503050406030204" pitchFamily="18" charset="0"/>
                      </a:rPr>
                      <m:t>=</m:t>
                    </m:r>
                    <m:f>
                      <m:fPr>
                        <m:ctrlPr>
                          <a:rPr lang="fr-FR" sz="2400" i="1">
                            <a:solidFill>
                              <a:srgbClr val="008AB1"/>
                            </a:solidFill>
                            <a:latin typeface="Cambria Math" panose="02040503050406030204" pitchFamily="18" charset="0"/>
                            <a:ea typeface="Cambria Math" panose="02040503050406030204" pitchFamily="18" charset="0"/>
                          </a:rPr>
                        </m:ctrlPr>
                      </m:fPr>
                      <m:num>
                        <m:r>
                          <a:rPr lang="fr-FR" sz="2400" i="1">
                            <a:solidFill>
                              <a:srgbClr val="008AB1"/>
                            </a:solidFill>
                            <a:latin typeface="Cambria Math" panose="02040503050406030204" pitchFamily="18" charset="0"/>
                            <a:ea typeface="Cambria Math" panose="02040503050406030204" pitchFamily="18" charset="0"/>
                          </a:rPr>
                          <m:t>𝑠𝑐𝑎𝑛𝑛𝑒𝑟</m:t>
                        </m:r>
                        <m:r>
                          <a:rPr lang="fr-FR" sz="2400" i="0">
                            <a:solidFill>
                              <a:srgbClr val="008AB1"/>
                            </a:solidFill>
                            <a:latin typeface="Cambria Math" panose="02040503050406030204" pitchFamily="18" charset="0"/>
                            <a:ea typeface="Cambria Math" panose="02040503050406030204" pitchFamily="18" charset="0"/>
                          </a:rPr>
                          <m:t> </m:t>
                        </m:r>
                        <m:r>
                          <a:rPr lang="fr-FR" sz="2400" i="1">
                            <a:solidFill>
                              <a:srgbClr val="008AB1"/>
                            </a:solidFill>
                            <a:latin typeface="Cambria Math" panose="02040503050406030204" pitchFamily="18" charset="0"/>
                            <a:ea typeface="Cambria Math" panose="02040503050406030204" pitchFamily="18" charset="0"/>
                          </a:rPr>
                          <m:t>𝑒𝑥𝑡𝑒𝑛𝑠𝑖𝑜𝑛</m:t>
                        </m:r>
                      </m:num>
                      <m:den>
                        <m:r>
                          <a:rPr lang="fr-FR" sz="2400" i="1">
                            <a:solidFill>
                              <a:srgbClr val="008AB1"/>
                            </a:solidFill>
                            <a:latin typeface="Cambria Math" panose="02040503050406030204" pitchFamily="18" charset="0"/>
                            <a:ea typeface="Cambria Math" panose="02040503050406030204" pitchFamily="18" charset="0"/>
                          </a:rPr>
                          <m:t>𝑐𝑎𝑛𝑡𝑖𝑙𝑒𝑣𝑒𝑟</m:t>
                        </m:r>
                        <m:r>
                          <a:rPr lang="fr-FR" sz="2400" i="0">
                            <a:solidFill>
                              <a:srgbClr val="008AB1"/>
                            </a:solidFill>
                            <a:latin typeface="Cambria Math" panose="02040503050406030204" pitchFamily="18" charset="0"/>
                            <a:ea typeface="Cambria Math" panose="02040503050406030204" pitchFamily="18" charset="0"/>
                          </a:rPr>
                          <m:t> </m:t>
                        </m:r>
                        <m:r>
                          <a:rPr lang="fr-FR" sz="2400" i="1">
                            <a:solidFill>
                              <a:srgbClr val="008AB1"/>
                            </a:solidFill>
                            <a:latin typeface="Cambria Math" panose="02040503050406030204" pitchFamily="18" charset="0"/>
                            <a:ea typeface="Cambria Math" panose="02040503050406030204" pitchFamily="18" charset="0"/>
                          </a:rPr>
                          <m:t>𝑑𝑒𝑓𝑙𝑒𝑐𝑡𝑖𝑜𝑛</m:t>
                        </m:r>
                      </m:den>
                    </m:f>
                  </m:oMath>
                </a14:m>
                <a:r>
                  <a:rPr lang="fr-FR" sz="2800" b="0" i="0" u="none" strike="noStrike" kern="1200" cap="none" spc="0" baseline="0" dirty="0">
                    <a:solidFill>
                      <a:srgbClr val="008AB1"/>
                    </a:solidFill>
                    <a:uFillTx/>
                    <a:latin typeface="Source Sans Pro Light" pitchFamily="34"/>
                    <a:ea typeface="Source Sans Pro Light" pitchFamily="34"/>
                  </a:rPr>
                  <a:t>   [nm/V]</a:t>
                </a:r>
              </a:p>
            </p:txBody>
          </p:sp>
        </mc:Choice>
        <mc:Fallback xmlns="">
          <p:sp>
            <p:nvSpPr>
              <p:cNvPr id="9" name="Rectangle 8"/>
              <p:cNvSpPr>
                <a:spLocks noRot="1" noChangeAspect="1" noMove="1" noResize="1" noEditPoints="1" noAdjustHandles="1" noChangeArrowheads="1" noChangeShapeType="1" noTextEdit="1"/>
              </p:cNvSpPr>
              <p:nvPr/>
            </p:nvSpPr>
            <p:spPr>
              <a:xfrm>
                <a:off x="4193282" y="3222135"/>
                <a:ext cx="4322273" cy="671338"/>
              </a:xfrm>
              <a:prstGeom prst="rect">
                <a:avLst/>
              </a:prstGeom>
              <a:blipFill>
                <a:blip r:embed="rId4"/>
                <a:stretch>
                  <a:fillRect l="-2257" t="-3636" r="-1693" b="-9091"/>
                </a:stretch>
              </a:blipFill>
              <a:ln cap="flat">
                <a:noFill/>
                <a:prstDash val="solid"/>
              </a:ln>
            </p:spPr>
            <p:txBody>
              <a:bodyPr/>
              <a:lstStyle/>
              <a:p>
                <a:r>
                  <a:rPr lang="fr-FR">
                    <a:noFill/>
                  </a:rPr>
                  <a:t> </a:t>
                </a:r>
              </a:p>
            </p:txBody>
          </p:sp>
        </mc:Fallback>
      </mc:AlternateContent>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61</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name="Slide64">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Calibrations</a:t>
            </a:r>
          </a:p>
        </p:txBody>
      </p:sp>
      <p:sp>
        <p:nvSpPr>
          <p:cNvPr id="3" name="Rectangle 2"/>
          <p:cNvSpPr/>
          <p:nvPr/>
        </p:nvSpPr>
        <p:spPr>
          <a:xfrm>
            <a:off x="2955450" y="812234"/>
            <a:ext cx="3859197"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a:solidFill>
                  <a:srgbClr val="008AB1"/>
                </a:solidFill>
                <a:uFillTx/>
                <a:latin typeface="Source Sans Pro Light" pitchFamily="34"/>
                <a:ea typeface="Source Sans Pro Light" pitchFamily="34"/>
              </a:rPr>
              <a:t>-1- Detector sensitivity</a:t>
            </a:r>
          </a:p>
        </p:txBody>
      </p:sp>
      <p:sp>
        <p:nvSpPr>
          <p:cNvPr id="4" name="Rectangle 3"/>
          <p:cNvSpPr/>
          <p:nvPr/>
        </p:nvSpPr>
        <p:spPr>
          <a:xfrm>
            <a:off x="287779" y="1448427"/>
            <a:ext cx="8024765"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8AB1"/>
                </a:solidFill>
                <a:uFillTx/>
                <a:latin typeface="Source Sans Pro Light" pitchFamily="34"/>
                <a:ea typeface="Source Sans Pro Light" pitchFamily="34"/>
              </a:rPr>
              <a:t>Acquire a force curve on a very rigid surface (i.e. mica or silicon) </a:t>
            </a:r>
          </a:p>
        </p:txBody>
      </p:sp>
      <p:pic>
        <p:nvPicPr>
          <p:cNvPr id="5"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75985" y="1930526"/>
            <a:ext cx="3900711" cy="2081512"/>
          </a:xfrm>
          <a:prstGeom prst="rect">
            <a:avLst/>
          </a:prstGeom>
          <a:noFill/>
          <a:ln cap="flat">
            <a:noFill/>
          </a:ln>
        </p:spPr>
      </p:pic>
      <p:sp>
        <p:nvSpPr>
          <p:cNvPr id="8" name="Rectangle 7"/>
          <p:cNvSpPr/>
          <p:nvPr/>
        </p:nvSpPr>
        <p:spPr>
          <a:xfrm>
            <a:off x="4076696" y="2034192"/>
            <a:ext cx="5067303" cy="923333"/>
          </a:xfrm>
          <a:prstGeom prst="rect">
            <a:avLst/>
          </a:prstGeom>
          <a:noFill/>
          <a:ln cap="flat">
            <a:noFill/>
            <a:prstDash val="solid"/>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Condition: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scanner extension (nm) = cantilever deflection (nm)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scanner extension (nm) = </a:t>
            </a:r>
            <a:r>
              <a:rPr lang="el-GR" sz="1800" b="0" i="0" u="none" strike="noStrike" kern="1200" cap="none" spc="0" baseline="0" dirty="0">
                <a:solidFill>
                  <a:srgbClr val="008AB1"/>
                </a:solidFill>
                <a:uFillTx/>
                <a:latin typeface="Source Sans Pro Light" pitchFamily="34"/>
                <a:ea typeface="Source Sans Pro Light" pitchFamily="34"/>
              </a:rPr>
              <a:t>Φ</a:t>
            </a:r>
            <a:r>
              <a:rPr lang="fr-FR" sz="1800" b="0" i="0" u="none" strike="noStrike" kern="1200" cap="none" spc="0" baseline="0" dirty="0">
                <a:solidFill>
                  <a:srgbClr val="008AB1"/>
                </a:solidFill>
                <a:uFillTx/>
                <a:latin typeface="Source Sans Pro Light" pitchFamily="34"/>
                <a:ea typeface="Source Sans Pro Light" pitchFamily="34"/>
              </a:rPr>
              <a:t> x cantilever deflection (V)</a:t>
            </a:r>
          </a:p>
        </p:txBody>
      </p:sp>
      <p:sp>
        <p:nvSpPr>
          <p:cNvPr id="10" name="Rectangle 9"/>
          <p:cNvSpPr/>
          <p:nvPr/>
        </p:nvSpPr>
        <p:spPr>
          <a:xfrm>
            <a:off x="3148965" y="4128799"/>
            <a:ext cx="3820216" cy="584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0" i="0" u="none" strike="noStrike" kern="1200" cap="none" spc="0" baseline="0" dirty="0">
                <a:solidFill>
                  <a:srgbClr val="008AB1"/>
                </a:solidFill>
                <a:uFillTx/>
                <a:latin typeface="Source Sans Pro Light" pitchFamily="34"/>
                <a:ea typeface="Source Sans Pro Light" pitchFamily="34"/>
              </a:rPr>
              <a:t>-2- Cantilever stiffness</a:t>
            </a:r>
          </a:p>
        </p:txBody>
      </p:sp>
      <p:sp>
        <p:nvSpPr>
          <p:cNvPr id="11" name="Rectangle 10"/>
          <p:cNvSpPr/>
          <p:nvPr/>
        </p:nvSpPr>
        <p:spPr>
          <a:xfrm>
            <a:off x="240148" y="4731315"/>
            <a:ext cx="2021500"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Thermal method</a:t>
            </a:r>
          </a:p>
        </p:txBody>
      </p:sp>
      <p:sp>
        <p:nvSpPr>
          <p:cNvPr id="12" name="Rectangle 11"/>
          <p:cNvSpPr/>
          <p:nvPr/>
        </p:nvSpPr>
        <p:spPr>
          <a:xfrm>
            <a:off x="2502795" y="4739161"/>
            <a:ext cx="6671617"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Thermal energy = ½ K</a:t>
            </a:r>
            <a:r>
              <a:rPr lang="fr-FR" sz="1800" b="0" i="0" u="none" strike="noStrike" kern="1200" cap="none" spc="0" baseline="-25000">
                <a:solidFill>
                  <a:srgbClr val="008AB1"/>
                </a:solidFill>
                <a:uFillTx/>
                <a:latin typeface="Source Sans Pro Light" pitchFamily="34"/>
                <a:ea typeface="Source Sans Pro Light" pitchFamily="34"/>
              </a:rPr>
              <a:t>B</a:t>
            </a:r>
            <a:r>
              <a:rPr lang="fr-FR" sz="1800" b="0" i="0" u="none" strike="noStrike" kern="1200" cap="none" spc="0" baseline="0">
                <a:solidFill>
                  <a:srgbClr val="008AB1"/>
                </a:solidFill>
                <a:uFillTx/>
                <a:latin typeface="Source Sans Pro Light" pitchFamily="34"/>
                <a:ea typeface="Source Sans Pro Light" pitchFamily="34"/>
              </a:rPr>
              <a:t>T = Cantilever energy = ½ k deflection</a:t>
            </a:r>
            <a:r>
              <a:rPr lang="fr-FR" sz="1800" b="0" i="0" u="none" strike="noStrike" kern="1200" cap="none" spc="0" baseline="30000">
                <a:solidFill>
                  <a:srgbClr val="008AB1"/>
                </a:solidFill>
                <a:uFillTx/>
                <a:latin typeface="Source Sans Pro Light" pitchFamily="34"/>
                <a:ea typeface="Source Sans Pro Light" pitchFamily="34"/>
              </a:rPr>
              <a:t>2</a:t>
            </a:r>
          </a:p>
        </p:txBody>
      </p:sp>
      <mc:AlternateContent xmlns:mc="http://schemas.openxmlformats.org/markup-compatibility/2006" xmlns:a14="http://schemas.microsoft.com/office/drawing/2010/main">
        <mc:Choice Requires="a14">
          <p:sp>
            <p:nvSpPr>
              <p:cNvPr id="13" name="Rectangle 12"/>
              <p:cNvSpPr/>
              <p:nvPr/>
            </p:nvSpPr>
            <p:spPr>
              <a:xfrm>
                <a:off x="1399379" y="5479176"/>
                <a:ext cx="3367589" cy="6644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k</a:t>
                </a:r>
                <a14:m>
                  <m:oMath xmlns:m="http://schemas.openxmlformats.org/officeDocument/2006/math">
                    <m:r>
                      <a:rPr lang="fr-FR" sz="2400">
                        <a:solidFill>
                          <a:srgbClr val="008AB1"/>
                        </a:solidFill>
                        <a:latin typeface="Cambria Math" panose="02040503050406030204" pitchFamily="18" charset="0"/>
                        <a:ea typeface="Cambria Math" panose="02040503050406030204" pitchFamily="18" charset="0"/>
                      </a:rPr>
                      <m:t>=</m:t>
                    </m:r>
                    <m:f>
                      <m:fPr>
                        <m:ctrlPr>
                          <a:rPr lang="fr-FR" sz="2400" i="1">
                            <a:solidFill>
                              <a:srgbClr val="008AB1"/>
                            </a:solidFill>
                            <a:latin typeface="Cambria Math" panose="02040503050406030204" pitchFamily="18" charset="0"/>
                            <a:ea typeface="Cambria Math" panose="02040503050406030204" pitchFamily="18" charset="0"/>
                          </a:rPr>
                        </m:ctrlPr>
                      </m:fPr>
                      <m:num>
                        <m:sSub>
                          <m:sSubPr>
                            <m:ctrlPr>
                              <a:rPr lang="fr-FR" sz="2400" i="1">
                                <a:solidFill>
                                  <a:srgbClr val="008AB1"/>
                                </a:solidFill>
                                <a:latin typeface="Cambria Math" panose="02040503050406030204" pitchFamily="18" charset="0"/>
                                <a:ea typeface="Cambria Math" panose="02040503050406030204" pitchFamily="18" charset="0"/>
                              </a:rPr>
                            </m:ctrlPr>
                          </m:sSubPr>
                          <m:e>
                            <m:r>
                              <a:rPr lang="fr-FR" sz="2400" i="1">
                                <a:solidFill>
                                  <a:srgbClr val="008AB1"/>
                                </a:solidFill>
                                <a:latin typeface="Cambria Math" panose="02040503050406030204" pitchFamily="18" charset="0"/>
                                <a:ea typeface="Cambria Math" panose="02040503050406030204" pitchFamily="18" charset="0"/>
                              </a:rPr>
                              <m:t>𝐾</m:t>
                            </m:r>
                          </m:e>
                          <m:sub>
                            <m:r>
                              <a:rPr lang="fr-FR" sz="2400" i="1">
                                <a:solidFill>
                                  <a:srgbClr val="008AB1"/>
                                </a:solidFill>
                                <a:latin typeface="Cambria Math" panose="02040503050406030204" pitchFamily="18" charset="0"/>
                                <a:ea typeface="Cambria Math" panose="02040503050406030204" pitchFamily="18" charset="0"/>
                              </a:rPr>
                              <m:t>𝐵</m:t>
                            </m:r>
                          </m:sub>
                        </m:sSub>
                        <m:r>
                          <a:rPr lang="fr-FR" sz="2400" i="1">
                            <a:solidFill>
                              <a:srgbClr val="008AB1"/>
                            </a:solidFill>
                            <a:latin typeface="Cambria Math" panose="02040503050406030204" pitchFamily="18" charset="0"/>
                            <a:ea typeface="Cambria Math" panose="02040503050406030204" pitchFamily="18" charset="0"/>
                          </a:rPr>
                          <m:t>𝑇</m:t>
                        </m:r>
                      </m:num>
                      <m:den>
                        <m:r>
                          <a:rPr lang="fr-FR" sz="2400" i="1">
                            <a:solidFill>
                              <a:srgbClr val="008AB1"/>
                            </a:solidFill>
                            <a:latin typeface="Cambria Math" panose="02040503050406030204" pitchFamily="18" charset="0"/>
                            <a:ea typeface="Cambria Math" panose="02040503050406030204" pitchFamily="18" charset="0"/>
                          </a:rPr>
                          <m:t>𝑑𝑒𝑓𝑙𝑒𝑐𝑡𝑖𝑜</m:t>
                        </m:r>
                        <m:sSup>
                          <m:sSupPr>
                            <m:ctrlPr>
                              <a:rPr lang="fr-FR" sz="2400" i="1">
                                <a:solidFill>
                                  <a:srgbClr val="008AB1"/>
                                </a:solidFill>
                                <a:latin typeface="Cambria Math" panose="02040503050406030204" pitchFamily="18" charset="0"/>
                                <a:ea typeface="Cambria Math" panose="02040503050406030204" pitchFamily="18" charset="0"/>
                              </a:rPr>
                            </m:ctrlPr>
                          </m:sSupPr>
                          <m:e>
                            <m:r>
                              <a:rPr lang="fr-FR" sz="2400" i="1">
                                <a:solidFill>
                                  <a:srgbClr val="008AB1"/>
                                </a:solidFill>
                                <a:latin typeface="Cambria Math" panose="02040503050406030204" pitchFamily="18" charset="0"/>
                                <a:ea typeface="Cambria Math" panose="02040503050406030204" pitchFamily="18" charset="0"/>
                              </a:rPr>
                              <m:t>𝑛</m:t>
                            </m:r>
                          </m:e>
                          <m:sup>
                            <m:r>
                              <a:rPr lang="fr-FR" sz="2400" i="0">
                                <a:solidFill>
                                  <a:srgbClr val="008AB1"/>
                                </a:solidFill>
                                <a:latin typeface="Cambria Math" panose="02040503050406030204" pitchFamily="18" charset="0"/>
                                <a:ea typeface="Cambria Math" panose="02040503050406030204" pitchFamily="18" charset="0"/>
                              </a:rPr>
                              <m:t>2</m:t>
                            </m:r>
                          </m:sup>
                        </m:sSup>
                        <m:r>
                          <a:rPr lang="fr-FR" sz="2400" i="0">
                            <a:solidFill>
                              <a:srgbClr val="008AB1"/>
                            </a:solidFill>
                            <a:latin typeface="Cambria Math" panose="02040503050406030204" pitchFamily="18" charset="0"/>
                            <a:ea typeface="Cambria Math" panose="02040503050406030204" pitchFamily="18" charset="0"/>
                          </a:rPr>
                          <m:t>(</m:t>
                        </m:r>
                        <m:r>
                          <m:rPr>
                            <m:sty m:val="p"/>
                          </m:rPr>
                          <a:rPr lang="fr-FR" sz="2400" i="0">
                            <a:solidFill>
                              <a:srgbClr val="008AB1"/>
                            </a:solidFill>
                            <a:latin typeface="Cambria Math" panose="02040503050406030204" pitchFamily="18" charset="0"/>
                            <a:ea typeface="Cambria Math" panose="02040503050406030204" pitchFamily="18" charset="0"/>
                          </a:rPr>
                          <m:t>ω</m:t>
                        </m:r>
                        <m:r>
                          <a:rPr lang="fr-FR" sz="2400" i="0">
                            <a:solidFill>
                              <a:srgbClr val="008AB1"/>
                            </a:solidFill>
                            <a:latin typeface="Cambria Math" panose="02040503050406030204" pitchFamily="18" charset="0"/>
                            <a:ea typeface="Cambria Math" panose="02040503050406030204" pitchFamily="18" charset="0"/>
                          </a:rPr>
                          <m:t>)</m:t>
                        </m:r>
                      </m:den>
                    </m:f>
                  </m:oMath>
                </a14:m>
                <a:r>
                  <a:rPr lang="fr-FR" sz="2400" b="0" i="0" u="none" strike="noStrike" kern="1200" cap="none" spc="0" baseline="0" dirty="0">
                    <a:solidFill>
                      <a:srgbClr val="008AB1"/>
                    </a:solidFill>
                    <a:uFillTx/>
                    <a:latin typeface="Cambria Math" panose="02040503050406030204" pitchFamily="18" charset="0"/>
                    <a:ea typeface="Cambria Math" panose="02040503050406030204" pitchFamily="18" charset="0"/>
                  </a:rPr>
                  <a:t>   [N/m]</a:t>
                </a:r>
              </a:p>
            </p:txBody>
          </p:sp>
        </mc:Choice>
        <mc:Fallback xmlns="">
          <p:sp>
            <p:nvSpPr>
              <p:cNvPr id="13" name="Rectangle 12"/>
              <p:cNvSpPr>
                <a:spLocks noRot="1" noChangeAspect="1" noMove="1" noResize="1" noEditPoints="1" noAdjustHandles="1" noChangeArrowheads="1" noChangeShapeType="1" noTextEdit="1"/>
              </p:cNvSpPr>
              <p:nvPr/>
            </p:nvSpPr>
            <p:spPr>
              <a:xfrm>
                <a:off x="1399379" y="5479176"/>
                <a:ext cx="3367589" cy="664477"/>
              </a:xfrm>
              <a:prstGeom prst="rect">
                <a:avLst/>
              </a:prstGeom>
              <a:blipFill>
                <a:blip r:embed="rId4"/>
                <a:stretch>
                  <a:fillRect l="-2899" r="-2174"/>
                </a:stretch>
              </a:blipFill>
              <a:ln cap="flat">
                <a:noFill/>
                <a:prstDash val="solid"/>
              </a:ln>
            </p:spPr>
            <p:txBody>
              <a:bodyPr/>
              <a:lstStyle/>
              <a:p>
                <a:r>
                  <a:rPr lang="fr-FR">
                    <a:noFill/>
                  </a:rPr>
                  <a:t> </a:t>
                </a:r>
              </a:p>
            </p:txBody>
          </p:sp>
        </mc:Fallback>
      </mc:AlternateContent>
      <p:pic>
        <p:nvPicPr>
          <p:cNvPr id="14" name="Picture 2">
            <a:extLst>
              <a:ext uri="{FF2B5EF4-FFF2-40B4-BE49-F238E27FC236}">
                <a16:creationId xmlns:a16="http://schemas.microsoft.com/office/drawing/2014/main" id="{00000000-0000-0000-0000-000000000000}"/>
              </a:ext>
            </a:extLst>
          </p:cNvPr>
          <p:cNvPicPr>
            <a:picLocks noChangeAspect="1"/>
          </p:cNvPicPr>
          <p:nvPr/>
        </p:nvPicPr>
        <p:blipFill>
          <a:blip r:embed="rId5"/>
          <a:srcRect t="4254" r="2015"/>
          <a:stretch>
            <a:fillRect/>
          </a:stretch>
        </p:blipFill>
        <p:spPr>
          <a:xfrm>
            <a:off x="5838599" y="5135407"/>
            <a:ext cx="2510274" cy="1472522"/>
          </a:xfrm>
          <a:prstGeom prst="rect">
            <a:avLst/>
          </a:prstGeom>
          <a:noFill/>
          <a:ln cap="flat">
            <a:noFill/>
          </a:ln>
        </p:spPr>
      </p:pic>
      <p:cxnSp>
        <p:nvCxnSpPr>
          <p:cNvPr id="15" name="Connecteur droit 14"/>
          <p:cNvCxnSpPr/>
          <p:nvPr/>
        </p:nvCxnSpPr>
        <p:spPr>
          <a:xfrm flipV="1">
            <a:off x="7197224" y="5939832"/>
            <a:ext cx="155374" cy="159353"/>
          </a:xfrm>
          <a:prstGeom prst="straightConnector1">
            <a:avLst/>
          </a:prstGeom>
          <a:noFill/>
          <a:ln w="6345" cap="flat">
            <a:solidFill>
              <a:srgbClr val="5B9BD5"/>
            </a:solidFill>
            <a:prstDash val="solid"/>
            <a:miter/>
          </a:ln>
        </p:spPr>
      </p:cxnSp>
      <p:cxnSp>
        <p:nvCxnSpPr>
          <p:cNvPr id="16" name="Connecteur droit 15"/>
          <p:cNvCxnSpPr/>
          <p:nvPr/>
        </p:nvCxnSpPr>
        <p:spPr>
          <a:xfrm flipV="1">
            <a:off x="7099685" y="5968160"/>
            <a:ext cx="289691" cy="330208"/>
          </a:xfrm>
          <a:prstGeom prst="straightConnector1">
            <a:avLst/>
          </a:prstGeom>
          <a:noFill/>
          <a:ln w="6345" cap="flat">
            <a:solidFill>
              <a:srgbClr val="5B9BD5"/>
            </a:solidFill>
            <a:prstDash val="solid"/>
            <a:miter/>
          </a:ln>
        </p:spPr>
      </p:cxnSp>
      <p:cxnSp>
        <p:nvCxnSpPr>
          <p:cNvPr id="17" name="Connecteur droit 16"/>
          <p:cNvCxnSpPr/>
          <p:nvPr/>
        </p:nvCxnSpPr>
        <p:spPr>
          <a:xfrm flipV="1">
            <a:off x="7197224" y="5843116"/>
            <a:ext cx="152394" cy="193432"/>
          </a:xfrm>
          <a:prstGeom prst="straightConnector1">
            <a:avLst/>
          </a:prstGeom>
          <a:noFill/>
          <a:ln w="6345" cap="flat">
            <a:solidFill>
              <a:srgbClr val="5B9BD5"/>
            </a:solidFill>
            <a:prstDash val="solid"/>
            <a:miter/>
          </a:ln>
        </p:spPr>
      </p:cxnSp>
      <p:cxnSp>
        <p:nvCxnSpPr>
          <p:cNvPr id="18" name="Connecteur droit 17"/>
          <p:cNvCxnSpPr/>
          <p:nvPr/>
        </p:nvCxnSpPr>
        <p:spPr>
          <a:xfrm flipV="1">
            <a:off x="7233288" y="5780489"/>
            <a:ext cx="111035" cy="125263"/>
          </a:xfrm>
          <a:prstGeom prst="straightConnector1">
            <a:avLst/>
          </a:prstGeom>
          <a:noFill/>
          <a:ln w="6345" cap="flat">
            <a:solidFill>
              <a:srgbClr val="5B9BD5"/>
            </a:solidFill>
            <a:prstDash val="solid"/>
            <a:miter/>
          </a:ln>
        </p:spPr>
      </p:cxnSp>
      <p:cxnSp>
        <p:nvCxnSpPr>
          <p:cNvPr id="19" name="Connecteur droit 18"/>
          <p:cNvCxnSpPr/>
          <p:nvPr/>
        </p:nvCxnSpPr>
        <p:spPr>
          <a:xfrm flipV="1">
            <a:off x="7241563" y="5700470"/>
            <a:ext cx="111035" cy="125263"/>
          </a:xfrm>
          <a:prstGeom prst="straightConnector1">
            <a:avLst/>
          </a:prstGeom>
          <a:noFill/>
          <a:ln w="6345" cap="flat">
            <a:solidFill>
              <a:srgbClr val="5B9BD5"/>
            </a:solidFill>
            <a:prstDash val="solid"/>
            <a:miter/>
          </a:ln>
        </p:spPr>
      </p:cxnSp>
      <p:cxnSp>
        <p:nvCxnSpPr>
          <p:cNvPr id="20" name="Connecteur droit 19"/>
          <p:cNvCxnSpPr/>
          <p:nvPr/>
        </p:nvCxnSpPr>
        <p:spPr>
          <a:xfrm flipV="1">
            <a:off x="7238582" y="5637833"/>
            <a:ext cx="111036" cy="125273"/>
          </a:xfrm>
          <a:prstGeom prst="straightConnector1">
            <a:avLst/>
          </a:prstGeom>
          <a:noFill/>
          <a:ln w="6345" cap="flat">
            <a:solidFill>
              <a:srgbClr val="5B9BD5"/>
            </a:solidFill>
            <a:prstDash val="solid"/>
            <a:miter/>
          </a:ln>
        </p:spPr>
      </p:cxnSp>
      <p:cxnSp>
        <p:nvCxnSpPr>
          <p:cNvPr id="21" name="Connecteur droit 20"/>
          <p:cNvCxnSpPr/>
          <p:nvPr/>
        </p:nvCxnSpPr>
        <p:spPr>
          <a:xfrm flipV="1">
            <a:off x="7273421" y="5600352"/>
            <a:ext cx="55522" cy="67108"/>
          </a:xfrm>
          <a:prstGeom prst="straightConnector1">
            <a:avLst/>
          </a:prstGeom>
          <a:noFill/>
          <a:ln w="6345" cap="flat">
            <a:solidFill>
              <a:srgbClr val="5B9BD5"/>
            </a:solidFill>
            <a:prstDash val="solid"/>
            <a:miter/>
          </a:ln>
        </p:spPr>
      </p:cxnSp>
      <p:cxnSp>
        <p:nvCxnSpPr>
          <p:cNvPr id="22" name="Connecteur droit 21"/>
          <p:cNvCxnSpPr/>
          <p:nvPr/>
        </p:nvCxnSpPr>
        <p:spPr>
          <a:xfrm flipV="1">
            <a:off x="7269315" y="5541456"/>
            <a:ext cx="55522" cy="67098"/>
          </a:xfrm>
          <a:prstGeom prst="straightConnector1">
            <a:avLst/>
          </a:prstGeom>
          <a:noFill/>
          <a:ln w="6345" cap="flat">
            <a:solidFill>
              <a:srgbClr val="5B9BD5"/>
            </a:solidFill>
            <a:prstDash val="solid"/>
            <a:miter/>
          </a:ln>
        </p:spPr>
      </p:cxnSp>
      <p:cxnSp>
        <p:nvCxnSpPr>
          <p:cNvPr id="23" name="Connecteur droit 22"/>
          <p:cNvCxnSpPr/>
          <p:nvPr/>
        </p:nvCxnSpPr>
        <p:spPr>
          <a:xfrm flipV="1">
            <a:off x="7273421" y="5474348"/>
            <a:ext cx="55513" cy="67108"/>
          </a:xfrm>
          <a:prstGeom prst="straightConnector1">
            <a:avLst/>
          </a:prstGeom>
          <a:noFill/>
          <a:ln w="6345" cap="flat">
            <a:solidFill>
              <a:srgbClr val="5B9BD5"/>
            </a:solidFill>
            <a:prstDash val="solid"/>
            <a:miter/>
          </a:ln>
        </p:spPr>
      </p:cxnSp>
      <p:cxnSp>
        <p:nvCxnSpPr>
          <p:cNvPr id="24" name="Connecteur droit 23"/>
          <p:cNvCxnSpPr/>
          <p:nvPr/>
        </p:nvCxnSpPr>
        <p:spPr>
          <a:xfrm flipV="1">
            <a:off x="7273421" y="5420078"/>
            <a:ext cx="51416" cy="54270"/>
          </a:xfrm>
          <a:prstGeom prst="straightConnector1">
            <a:avLst/>
          </a:prstGeom>
          <a:noFill/>
          <a:ln w="6345" cap="flat">
            <a:solidFill>
              <a:srgbClr val="5B9BD5"/>
            </a:solidFill>
            <a:prstDash val="solid"/>
            <a:miter/>
          </a:ln>
        </p:spPr>
      </p:cxnSp>
      <p:cxnSp>
        <p:nvCxnSpPr>
          <p:cNvPr id="25" name="Connecteur droit 24"/>
          <p:cNvCxnSpPr/>
          <p:nvPr/>
        </p:nvCxnSpPr>
        <p:spPr>
          <a:xfrm flipV="1">
            <a:off x="7096713" y="6038094"/>
            <a:ext cx="289691" cy="330208"/>
          </a:xfrm>
          <a:prstGeom prst="straightConnector1">
            <a:avLst/>
          </a:prstGeom>
          <a:noFill/>
          <a:ln w="6345" cap="flat">
            <a:solidFill>
              <a:srgbClr val="5B9BD5"/>
            </a:solidFill>
            <a:prstDash val="solid"/>
            <a:miter/>
          </a:ln>
        </p:spPr>
      </p:cxnSp>
      <p:cxnSp>
        <p:nvCxnSpPr>
          <p:cNvPr id="26" name="Connecteur droit 25"/>
          <p:cNvCxnSpPr/>
          <p:nvPr/>
        </p:nvCxnSpPr>
        <p:spPr>
          <a:xfrm flipV="1">
            <a:off x="7170039" y="6091531"/>
            <a:ext cx="223918" cy="276771"/>
          </a:xfrm>
          <a:prstGeom prst="straightConnector1">
            <a:avLst/>
          </a:prstGeom>
          <a:noFill/>
          <a:ln w="6345" cap="flat">
            <a:solidFill>
              <a:srgbClr val="5B9BD5"/>
            </a:solidFill>
            <a:prstDash val="solid"/>
            <a:miter/>
          </a:ln>
        </p:spPr>
      </p:cxnSp>
      <p:cxnSp>
        <p:nvCxnSpPr>
          <p:cNvPr id="27" name="Connecteur droit 26"/>
          <p:cNvCxnSpPr/>
          <p:nvPr/>
        </p:nvCxnSpPr>
        <p:spPr>
          <a:xfrm flipV="1">
            <a:off x="7233288" y="6159983"/>
            <a:ext cx="175747" cy="208319"/>
          </a:xfrm>
          <a:prstGeom prst="straightConnector1">
            <a:avLst/>
          </a:prstGeom>
          <a:noFill/>
          <a:ln w="6345" cap="flat">
            <a:solidFill>
              <a:srgbClr val="5B9BD5"/>
            </a:solidFill>
            <a:prstDash val="solid"/>
            <a:miter/>
          </a:ln>
        </p:spPr>
      </p:cxnSp>
      <p:cxnSp>
        <p:nvCxnSpPr>
          <p:cNvPr id="28" name="Connecteur droit 27"/>
          <p:cNvCxnSpPr/>
          <p:nvPr/>
        </p:nvCxnSpPr>
        <p:spPr>
          <a:xfrm flipV="1">
            <a:off x="7299124" y="6218550"/>
            <a:ext cx="138376" cy="149752"/>
          </a:xfrm>
          <a:prstGeom prst="straightConnector1">
            <a:avLst/>
          </a:prstGeom>
          <a:noFill/>
          <a:ln w="6345" cap="flat">
            <a:solidFill>
              <a:srgbClr val="5B9BD5"/>
            </a:solidFill>
            <a:prstDash val="solid"/>
            <a:miter/>
          </a:ln>
        </p:spPr>
      </p:cxnSp>
      <p:cxnSp>
        <p:nvCxnSpPr>
          <p:cNvPr id="29" name="Connecteur droit 28"/>
          <p:cNvCxnSpPr/>
          <p:nvPr/>
        </p:nvCxnSpPr>
        <p:spPr>
          <a:xfrm flipV="1">
            <a:off x="7368317" y="6264142"/>
            <a:ext cx="94823" cy="104160"/>
          </a:xfrm>
          <a:prstGeom prst="straightConnector1">
            <a:avLst/>
          </a:prstGeom>
          <a:noFill/>
          <a:ln w="6345" cap="flat">
            <a:solidFill>
              <a:srgbClr val="5B9BD5"/>
            </a:solidFill>
            <a:prstDash val="solid"/>
            <a:miter/>
          </a:ln>
        </p:spPr>
      </p:cxnSp>
      <p:cxnSp>
        <p:nvCxnSpPr>
          <p:cNvPr id="30" name="Connecteur droit 29"/>
          <p:cNvCxnSpPr/>
          <p:nvPr/>
        </p:nvCxnSpPr>
        <p:spPr>
          <a:xfrm flipV="1">
            <a:off x="7420712" y="6303443"/>
            <a:ext cx="73061" cy="104150"/>
          </a:xfrm>
          <a:prstGeom prst="straightConnector1">
            <a:avLst/>
          </a:prstGeom>
          <a:noFill/>
          <a:ln w="6345" cap="flat">
            <a:solidFill>
              <a:srgbClr val="5B9BD5"/>
            </a:solidFill>
            <a:prstDash val="solid"/>
            <a:miter/>
          </a:ln>
        </p:spPr>
      </p:cxnSp>
      <p:cxnSp>
        <p:nvCxnSpPr>
          <p:cNvPr id="31" name="Connecteur droit avec flèche 30"/>
          <p:cNvCxnSpPr/>
          <p:nvPr/>
        </p:nvCxnSpPr>
        <p:spPr>
          <a:xfrm flipH="1">
            <a:off x="7269315" y="5541456"/>
            <a:ext cx="858686" cy="618527"/>
          </a:xfrm>
          <a:prstGeom prst="straightConnector1">
            <a:avLst/>
          </a:prstGeom>
          <a:noFill/>
          <a:ln w="6345" cap="flat">
            <a:solidFill>
              <a:srgbClr val="5B9BD5"/>
            </a:solidFill>
            <a:prstDash val="solid"/>
            <a:miter/>
            <a:tailEnd type="arrow"/>
          </a:ln>
        </p:spPr>
      </p:cxnSp>
      <p:sp>
        <p:nvSpPr>
          <p:cNvPr id="32" name="Rectangle 31"/>
          <p:cNvSpPr/>
          <p:nvPr/>
        </p:nvSpPr>
        <p:spPr>
          <a:xfrm>
            <a:off x="7493773" y="5205670"/>
            <a:ext cx="169905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Thermal energy </a:t>
            </a:r>
          </a:p>
        </p:txBody>
      </p:sp>
      <mc:AlternateContent xmlns:mc="http://schemas.openxmlformats.org/markup-compatibility/2006" xmlns:a14="http://schemas.microsoft.com/office/drawing/2010/main">
        <mc:Choice Requires="a14">
          <p:sp>
            <p:nvSpPr>
              <p:cNvPr id="33" name="Rectangle 32"/>
              <p:cNvSpPr/>
              <p:nvPr/>
            </p:nvSpPr>
            <p:spPr>
              <a:xfrm>
                <a:off x="4193282" y="3222135"/>
                <a:ext cx="4322273" cy="671338"/>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l-GR" sz="2400" b="0" i="0" u="none" strike="noStrike" kern="1200" cap="none" spc="0" baseline="0" dirty="0" smtClean="0">
                    <a:solidFill>
                      <a:srgbClr val="008AB1"/>
                    </a:solidFill>
                    <a:uFillTx/>
                    <a:latin typeface="Cambria Math" panose="02040503050406030204" pitchFamily="18" charset="0"/>
                    <a:ea typeface="Cambria Math" panose="02040503050406030204" pitchFamily="18" charset="0"/>
                  </a:rPr>
                  <a:t>Φ</a:t>
                </a:r>
                <a14:m>
                  <m:oMath xmlns:m="http://schemas.openxmlformats.org/officeDocument/2006/math">
                    <m:r>
                      <a:rPr lang="fr-FR" sz="2400">
                        <a:solidFill>
                          <a:srgbClr val="008AB1"/>
                        </a:solidFill>
                        <a:latin typeface="Cambria Math" panose="02040503050406030204" pitchFamily="18" charset="0"/>
                        <a:ea typeface="Cambria Math" panose="02040503050406030204" pitchFamily="18" charset="0"/>
                      </a:rPr>
                      <m:t>=</m:t>
                    </m:r>
                    <m:f>
                      <m:fPr>
                        <m:ctrlPr>
                          <a:rPr lang="fr-FR" sz="2400" i="1">
                            <a:solidFill>
                              <a:srgbClr val="008AB1"/>
                            </a:solidFill>
                            <a:latin typeface="Cambria Math" panose="02040503050406030204" pitchFamily="18" charset="0"/>
                            <a:ea typeface="Cambria Math" panose="02040503050406030204" pitchFamily="18" charset="0"/>
                          </a:rPr>
                        </m:ctrlPr>
                      </m:fPr>
                      <m:num>
                        <m:r>
                          <a:rPr lang="fr-FR" sz="2400" i="1">
                            <a:solidFill>
                              <a:srgbClr val="008AB1"/>
                            </a:solidFill>
                            <a:latin typeface="Cambria Math" panose="02040503050406030204" pitchFamily="18" charset="0"/>
                            <a:ea typeface="Cambria Math" panose="02040503050406030204" pitchFamily="18" charset="0"/>
                          </a:rPr>
                          <m:t>𝑠𝑐𝑎𝑛𝑛𝑒𝑟</m:t>
                        </m:r>
                        <m:r>
                          <a:rPr lang="fr-FR" sz="2400" i="0">
                            <a:solidFill>
                              <a:srgbClr val="008AB1"/>
                            </a:solidFill>
                            <a:latin typeface="Cambria Math" panose="02040503050406030204" pitchFamily="18" charset="0"/>
                            <a:ea typeface="Cambria Math" panose="02040503050406030204" pitchFamily="18" charset="0"/>
                          </a:rPr>
                          <m:t> </m:t>
                        </m:r>
                        <m:r>
                          <a:rPr lang="fr-FR" sz="2400" i="1">
                            <a:solidFill>
                              <a:srgbClr val="008AB1"/>
                            </a:solidFill>
                            <a:latin typeface="Cambria Math" panose="02040503050406030204" pitchFamily="18" charset="0"/>
                            <a:ea typeface="Cambria Math" panose="02040503050406030204" pitchFamily="18" charset="0"/>
                          </a:rPr>
                          <m:t>𝑒𝑥𝑡𝑒𝑛𝑠𝑖𝑜𝑛</m:t>
                        </m:r>
                      </m:num>
                      <m:den>
                        <m:r>
                          <a:rPr lang="fr-FR" sz="2400" i="1">
                            <a:solidFill>
                              <a:srgbClr val="008AB1"/>
                            </a:solidFill>
                            <a:latin typeface="Cambria Math" panose="02040503050406030204" pitchFamily="18" charset="0"/>
                            <a:ea typeface="Cambria Math" panose="02040503050406030204" pitchFamily="18" charset="0"/>
                          </a:rPr>
                          <m:t>𝑐𝑎𝑛𝑡𝑖𝑙𝑒𝑣𝑒𝑟</m:t>
                        </m:r>
                        <m:r>
                          <a:rPr lang="fr-FR" sz="2400" i="0">
                            <a:solidFill>
                              <a:srgbClr val="008AB1"/>
                            </a:solidFill>
                            <a:latin typeface="Cambria Math" panose="02040503050406030204" pitchFamily="18" charset="0"/>
                            <a:ea typeface="Cambria Math" panose="02040503050406030204" pitchFamily="18" charset="0"/>
                          </a:rPr>
                          <m:t> </m:t>
                        </m:r>
                        <m:r>
                          <a:rPr lang="fr-FR" sz="2400" i="1">
                            <a:solidFill>
                              <a:srgbClr val="008AB1"/>
                            </a:solidFill>
                            <a:latin typeface="Cambria Math" panose="02040503050406030204" pitchFamily="18" charset="0"/>
                            <a:ea typeface="Cambria Math" panose="02040503050406030204" pitchFamily="18" charset="0"/>
                          </a:rPr>
                          <m:t>𝑑𝑒𝑓𝑙𝑒𝑐𝑡𝑖𝑜𝑛</m:t>
                        </m:r>
                      </m:den>
                    </m:f>
                  </m:oMath>
                </a14:m>
                <a:r>
                  <a:rPr lang="fr-FR" sz="2800" b="0" i="0" u="none" strike="noStrike" kern="1200" cap="none" spc="0" baseline="0" dirty="0">
                    <a:solidFill>
                      <a:srgbClr val="008AB1"/>
                    </a:solidFill>
                    <a:uFillTx/>
                    <a:latin typeface="Source Sans Pro Light" pitchFamily="34"/>
                    <a:ea typeface="Source Sans Pro Light" pitchFamily="34"/>
                  </a:rPr>
                  <a:t>   [nm/V]</a:t>
                </a:r>
              </a:p>
            </p:txBody>
          </p:sp>
        </mc:Choice>
        <mc:Fallback xmlns="">
          <p:sp>
            <p:nvSpPr>
              <p:cNvPr id="33" name="Rectangle 32"/>
              <p:cNvSpPr>
                <a:spLocks noRot="1" noChangeAspect="1" noMove="1" noResize="1" noEditPoints="1" noAdjustHandles="1" noChangeArrowheads="1" noChangeShapeType="1" noTextEdit="1"/>
              </p:cNvSpPr>
              <p:nvPr/>
            </p:nvSpPr>
            <p:spPr>
              <a:xfrm>
                <a:off x="4193282" y="3222135"/>
                <a:ext cx="4322273" cy="671338"/>
              </a:xfrm>
              <a:prstGeom prst="rect">
                <a:avLst/>
              </a:prstGeom>
              <a:blipFill>
                <a:blip r:embed="rId6"/>
                <a:stretch>
                  <a:fillRect l="-2257" t="-3636" r="-1693" b="-9091"/>
                </a:stretch>
              </a:blipFill>
              <a:ln cap="flat">
                <a:noFill/>
                <a:prstDash val="solid"/>
              </a:ln>
            </p:spPr>
            <p:txBody>
              <a:bodyPr/>
              <a:lstStyle/>
              <a:p>
                <a:r>
                  <a:rPr lang="fr-FR">
                    <a:noFill/>
                  </a:rPr>
                  <a:t> </a:t>
                </a:r>
              </a:p>
            </p:txBody>
          </p:sp>
        </mc:Fallback>
      </mc:AlternateContent>
      <p:sp>
        <p:nvSpPr>
          <p:cNvPr id="34" name="Espace réservé du numéro de diapositive 33"/>
          <p:cNvSpPr>
            <a:spLocks noGrp="1"/>
          </p:cNvSpPr>
          <p:nvPr>
            <p:ph type="sldNum" sz="quarter" idx="8"/>
          </p:nvPr>
        </p:nvSpPr>
        <p:spPr/>
        <p:txBody>
          <a:bodyPr/>
          <a:lstStyle/>
          <a:p>
            <a:pPr lvl="0"/>
            <a:fld id="{076F6770-30F6-4909-B022-5A2181746AF4}" type="slidenum">
              <a:rPr lang="fr-FR" smtClean="0"/>
              <a:t>62</a:t>
            </a:fld>
            <a:endParaRPr lang="fr-FR"/>
          </a:p>
        </p:txBody>
      </p:sp>
      <p:cxnSp>
        <p:nvCxnSpPr>
          <p:cNvPr id="35" name="Connecteur droit avec flèche 34"/>
          <p:cNvCxnSpPr/>
          <p:nvPr/>
        </p:nvCxnSpPr>
        <p:spPr>
          <a:xfrm flipH="1">
            <a:off x="604692" y="3452033"/>
            <a:ext cx="493081" cy="0"/>
          </a:xfrm>
          <a:prstGeom prst="straightConnector1">
            <a:avLst/>
          </a:prstGeom>
          <a:noFill/>
          <a:ln w="38103" cap="flat">
            <a:solidFill>
              <a:srgbClr val="008AB1"/>
            </a:solidFill>
            <a:prstDash val="solid"/>
            <a:miter/>
            <a:headEnd type="triangle" w="med" len="med"/>
            <a:tailEnd type="triangle" w="med" len="med"/>
          </a:ln>
        </p:spPr>
      </p:cxnSp>
      <p:cxnSp>
        <p:nvCxnSpPr>
          <p:cNvPr id="36" name="Connecteur droit avec flèche 35"/>
          <p:cNvCxnSpPr/>
          <p:nvPr/>
        </p:nvCxnSpPr>
        <p:spPr>
          <a:xfrm flipH="1" flipV="1">
            <a:off x="573987" y="2339675"/>
            <a:ext cx="30705" cy="1112358"/>
          </a:xfrm>
          <a:prstGeom prst="straightConnector1">
            <a:avLst/>
          </a:prstGeom>
          <a:noFill/>
          <a:ln w="38103" cap="flat">
            <a:solidFill>
              <a:srgbClr val="008AB1"/>
            </a:solidFill>
            <a:prstDash val="solid"/>
            <a:miter/>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name="Slide6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The « magic box »</a:t>
            </a: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t="22701" r="69150"/>
          <a:stretch>
            <a:fillRect/>
          </a:stretch>
        </p:blipFill>
        <p:spPr>
          <a:xfrm>
            <a:off x="1291187" y="4489457"/>
            <a:ext cx="2047039" cy="852348"/>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2265846" y="3187361"/>
            <a:ext cx="464844" cy="2302952"/>
          </a:xfrm>
          <a:prstGeom prst="rect">
            <a:avLst/>
          </a:prstGeom>
          <a:noFill/>
          <a:ln cap="flat">
            <a:noFill/>
          </a:ln>
        </p:spPr>
      </p:pic>
      <p:sp>
        <p:nvSpPr>
          <p:cNvPr id="5" name="Triangle isocèle 4"/>
          <p:cNvSpPr/>
          <p:nvPr/>
        </p:nvSpPr>
        <p:spPr>
          <a:xfrm flipV="1">
            <a:off x="2166972" y="1575858"/>
            <a:ext cx="144018" cy="1656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Triangle isocèle 5"/>
          <p:cNvSpPr/>
          <p:nvPr/>
        </p:nvSpPr>
        <p:spPr>
          <a:xfrm rot="18900012" flipV="1">
            <a:off x="1560025" y="1814717"/>
            <a:ext cx="144018" cy="168930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7" name="Rectangle 6"/>
          <p:cNvSpPr/>
          <p:nvPr/>
        </p:nvSpPr>
        <p:spPr>
          <a:xfrm>
            <a:off x="2942685" y="3395139"/>
            <a:ext cx="113158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Cantilever</a:t>
            </a:r>
          </a:p>
        </p:txBody>
      </p:sp>
      <p:sp>
        <p:nvSpPr>
          <p:cNvPr id="8" name="Rectangle 7"/>
          <p:cNvSpPr/>
          <p:nvPr/>
        </p:nvSpPr>
        <p:spPr>
          <a:xfrm>
            <a:off x="324255" y="4137175"/>
            <a:ext cx="898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ource Sans Pro Light" pitchFamily="34"/>
                <a:ea typeface="Source Sans Pro Light" pitchFamily="34"/>
              </a:rPr>
              <a:t>Sample</a:t>
            </a:r>
          </a:p>
        </p:txBody>
      </p:sp>
      <p:sp>
        <p:nvSpPr>
          <p:cNvPr id="9" name="Rectangle 8"/>
          <p:cNvSpPr/>
          <p:nvPr/>
        </p:nvSpPr>
        <p:spPr>
          <a:xfrm>
            <a:off x="2989658" y="4730959"/>
            <a:ext cx="1482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X/Y/Z Scanner</a:t>
            </a:r>
          </a:p>
        </p:txBody>
      </p:sp>
      <p:sp>
        <p:nvSpPr>
          <p:cNvPr id="10" name="Rectangle 9"/>
          <p:cNvSpPr/>
          <p:nvPr/>
        </p:nvSpPr>
        <p:spPr>
          <a:xfrm>
            <a:off x="2322146" y="1817927"/>
            <a:ext cx="85286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Optical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system</a:t>
            </a:r>
          </a:p>
        </p:txBody>
      </p:sp>
      <p:sp>
        <p:nvSpPr>
          <p:cNvPr id="11" name="Rectangle 10"/>
          <p:cNvSpPr/>
          <p:nvPr/>
        </p:nvSpPr>
        <p:spPr>
          <a:xfrm>
            <a:off x="1291187" y="1023780"/>
            <a:ext cx="2116735"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ource Sans Pro Light" pitchFamily="34"/>
                <a:ea typeface="Source Sans Pro Light" pitchFamily="34"/>
              </a:rPr>
              <a:t>Cantilever deflection</a:t>
            </a:r>
          </a:p>
        </p:txBody>
      </p:sp>
      <p:cxnSp>
        <p:nvCxnSpPr>
          <p:cNvPr id="12" name="Connecteur droit 11"/>
          <p:cNvCxnSpPr/>
          <p:nvPr/>
        </p:nvCxnSpPr>
        <p:spPr>
          <a:xfrm flipH="1">
            <a:off x="967526" y="1208443"/>
            <a:ext cx="330053" cy="0"/>
          </a:xfrm>
          <a:prstGeom prst="straightConnector1">
            <a:avLst/>
          </a:prstGeom>
          <a:noFill/>
          <a:ln w="6345" cap="flat">
            <a:solidFill>
              <a:srgbClr val="5B9BD5"/>
            </a:solidFill>
            <a:prstDash val="solid"/>
            <a:miter/>
            <a:headEnd type="arrow"/>
          </a:ln>
        </p:spPr>
      </p:cxnSp>
      <p:cxnSp>
        <p:nvCxnSpPr>
          <p:cNvPr id="13" name="Connecteur droit 12"/>
          <p:cNvCxnSpPr/>
          <p:nvPr/>
        </p:nvCxnSpPr>
        <p:spPr>
          <a:xfrm>
            <a:off x="3566169" y="1212576"/>
            <a:ext cx="2045494" cy="0"/>
          </a:xfrm>
          <a:prstGeom prst="straightConnector1">
            <a:avLst/>
          </a:prstGeom>
          <a:noFill/>
          <a:ln w="6345" cap="flat">
            <a:solidFill>
              <a:srgbClr val="5B9BD5"/>
            </a:solidFill>
            <a:prstDash val="solid"/>
            <a:miter/>
          </a:ln>
        </p:spPr>
      </p:cxnSp>
      <p:cxnSp>
        <p:nvCxnSpPr>
          <p:cNvPr id="14" name="Connecteur droit 13"/>
          <p:cNvCxnSpPr/>
          <p:nvPr/>
        </p:nvCxnSpPr>
        <p:spPr>
          <a:xfrm>
            <a:off x="5611663" y="1212576"/>
            <a:ext cx="0" cy="3109271"/>
          </a:xfrm>
          <a:prstGeom prst="straightConnector1">
            <a:avLst/>
          </a:prstGeom>
          <a:noFill/>
          <a:ln w="6345" cap="flat">
            <a:solidFill>
              <a:srgbClr val="5B9BD5"/>
            </a:solidFill>
            <a:prstDash val="solid"/>
            <a:miter/>
            <a:tailEnd type="arrow"/>
          </a:ln>
        </p:spPr>
      </p:cxnSp>
      <p:sp>
        <p:nvSpPr>
          <p:cNvPr id="15" name="Rectangle 14"/>
          <p:cNvSpPr/>
          <p:nvPr/>
        </p:nvSpPr>
        <p:spPr>
          <a:xfrm>
            <a:off x="4993547" y="4321847"/>
            <a:ext cx="1118064"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Magic box</a:t>
            </a:r>
          </a:p>
        </p:txBody>
      </p:sp>
      <p:cxnSp>
        <p:nvCxnSpPr>
          <p:cNvPr id="16" name="Connecteur droit 15"/>
          <p:cNvCxnSpPr/>
          <p:nvPr/>
        </p:nvCxnSpPr>
        <p:spPr>
          <a:xfrm>
            <a:off x="5611663" y="4691173"/>
            <a:ext cx="0" cy="1855153"/>
          </a:xfrm>
          <a:prstGeom prst="straightConnector1">
            <a:avLst/>
          </a:prstGeom>
          <a:noFill/>
          <a:ln w="6345" cap="flat">
            <a:solidFill>
              <a:srgbClr val="5B9BD5"/>
            </a:solidFill>
            <a:prstDash val="solid"/>
            <a:miter/>
          </a:ln>
        </p:spPr>
      </p:cxnSp>
      <p:cxnSp>
        <p:nvCxnSpPr>
          <p:cNvPr id="17" name="Connecteur droit 16"/>
          <p:cNvCxnSpPr/>
          <p:nvPr/>
        </p:nvCxnSpPr>
        <p:spPr>
          <a:xfrm>
            <a:off x="2659459" y="6546326"/>
            <a:ext cx="2952204" cy="0"/>
          </a:xfrm>
          <a:prstGeom prst="straightConnector1">
            <a:avLst/>
          </a:prstGeom>
          <a:noFill/>
          <a:ln w="6345" cap="flat">
            <a:solidFill>
              <a:srgbClr val="5B9BD5"/>
            </a:solidFill>
            <a:prstDash val="solid"/>
            <a:miter/>
          </a:ln>
        </p:spPr>
      </p:cxnSp>
      <p:cxnSp>
        <p:nvCxnSpPr>
          <p:cNvPr id="18" name="Connecteur droit 17"/>
          <p:cNvCxnSpPr/>
          <p:nvPr/>
        </p:nvCxnSpPr>
        <p:spPr>
          <a:xfrm>
            <a:off x="2659340" y="5341796"/>
            <a:ext cx="0" cy="1202647"/>
          </a:xfrm>
          <a:prstGeom prst="straightConnector1">
            <a:avLst/>
          </a:prstGeom>
          <a:noFill/>
          <a:ln w="6345" cap="flat">
            <a:solidFill>
              <a:srgbClr val="5B9BD5"/>
            </a:solidFill>
            <a:prstDash val="solid"/>
            <a:miter/>
            <a:headEnd type="arrow"/>
          </a:ln>
        </p:spPr>
      </p:cxnSp>
      <p:cxnSp>
        <p:nvCxnSpPr>
          <p:cNvPr id="19" name="Connecteur droit 18"/>
          <p:cNvCxnSpPr/>
          <p:nvPr/>
        </p:nvCxnSpPr>
        <p:spPr>
          <a:xfrm>
            <a:off x="2474055" y="4614958"/>
            <a:ext cx="0" cy="1003792"/>
          </a:xfrm>
          <a:prstGeom prst="straightConnector1">
            <a:avLst/>
          </a:prstGeom>
          <a:noFill/>
          <a:ln w="57150" cap="flat">
            <a:solidFill>
              <a:srgbClr val="FF0000"/>
            </a:solidFill>
            <a:prstDash val="solid"/>
            <a:miter/>
            <a:headEnd type="arrow"/>
            <a:tailEnd type="arrow"/>
          </a:ln>
        </p:spPr>
      </p:cxnSp>
      <p:sp>
        <p:nvSpPr>
          <p:cNvPr id="20" name="Triangle isocèle 19"/>
          <p:cNvSpPr/>
          <p:nvPr/>
        </p:nvSpPr>
        <p:spPr>
          <a:xfrm rot="19514216" flipV="1">
            <a:off x="2439214" y="3759809"/>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1" name="Rectangle 20"/>
              <p:cNvSpPr/>
              <p:nvPr/>
            </p:nvSpPr>
            <p:spPr>
              <a:xfrm>
                <a:off x="1632030" y="3526639"/>
                <a:ext cx="51969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fr-FR"/>
                        <m:t>A</m:t>
                      </m:r>
                    </m:oMath>
                  </m:oMathPara>
                </a14:m>
                <a:endParaRPr lang="fr-FR" sz="3600" b="0" i="0" u="none" strike="noStrike" kern="1200" cap="none" spc="0" baseline="0">
                  <a:solidFill>
                    <a:srgbClr val="000000"/>
                  </a:solidFill>
                  <a:uFillTx/>
                  <a:latin typeface="Source Sans Pro Light" pitchFamily="34"/>
                  <a:ea typeface="Source Sans Pro Light" pitchFamily="34"/>
                </a:endParaRPr>
              </a:p>
            </p:txBody>
          </p:sp>
        </mc:Choice>
        <mc:Fallback xmlns="">
          <p:sp>
            <p:nvSpPr>
              <p:cNvPr id="21" name="Rectangle 20"/>
              <p:cNvSpPr>
                <a:spLocks noRot="1" noChangeAspect="1" noMove="1" noResize="1" noEditPoints="1" noAdjustHandles="1" noChangeArrowheads="1" noChangeShapeType="1" noTextEdit="1"/>
              </p:cNvSpPr>
              <p:nvPr/>
            </p:nvSpPr>
            <p:spPr>
              <a:xfrm>
                <a:off x="1632030" y="3526639"/>
                <a:ext cx="519690" cy="646334"/>
              </a:xfrm>
              <a:prstGeom prst="rect">
                <a:avLst/>
              </a:prstGeom>
              <a:blipFill>
                <a:blip r:embed="rId5"/>
                <a:stretch>
                  <a:fillRect/>
                </a:stretch>
              </a:blipFill>
              <a:ln cap="flat">
                <a:noFill/>
                <a:prstDash val="solid"/>
              </a:ln>
            </p:spPr>
            <p:txBody>
              <a:bodyPr/>
              <a:lstStyle/>
              <a:p>
                <a:r>
                  <a:rPr lang="fr-FR">
                    <a:noFill/>
                  </a:rPr>
                  <a:t> </a:t>
                </a:r>
              </a:p>
            </p:txBody>
          </p:sp>
        </mc:Fallback>
      </mc:AlternateContent>
      <p:sp>
        <p:nvSpPr>
          <p:cNvPr id="22" name="Arc 21"/>
          <p:cNvSpPr/>
          <p:nvPr/>
        </p:nvSpPr>
        <p:spPr>
          <a:xfrm rot="9405778">
            <a:off x="1366852" y="1694686"/>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3" name="Triangle isocèle 22"/>
          <p:cNvSpPr/>
          <p:nvPr/>
        </p:nvSpPr>
        <p:spPr>
          <a:xfrm flipV="1">
            <a:off x="2085508" y="33433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4" name="Arc 23"/>
          <p:cNvSpPr/>
          <p:nvPr/>
        </p:nvSpPr>
        <p:spPr>
          <a:xfrm rot="18886706">
            <a:off x="1193122" y="3574388"/>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5" name="Rectangle 24"/>
          <p:cNvSpPr/>
          <p:nvPr/>
        </p:nvSpPr>
        <p:spPr>
          <a:xfrm rot="19980872">
            <a:off x="3188951" y="2394674"/>
            <a:ext cx="1480093"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26" name="Connecteur droit avec flèche 25"/>
          <p:cNvCxnSpPr/>
          <p:nvPr/>
        </p:nvCxnSpPr>
        <p:spPr>
          <a:xfrm flipH="1" flipV="1">
            <a:off x="1980096" y="3435071"/>
            <a:ext cx="397782" cy="658798"/>
          </a:xfrm>
          <a:prstGeom prst="straightConnector1">
            <a:avLst/>
          </a:prstGeom>
          <a:noFill/>
          <a:ln w="6345" cap="flat">
            <a:solidFill>
              <a:srgbClr val="5B9BD5"/>
            </a:solidFill>
            <a:prstDash val="solid"/>
            <a:miter/>
            <a:headEnd type="arrow"/>
            <a:tailEnd type="arrow"/>
          </a:ln>
        </p:spPr>
      </p:cxnSp>
      <p:cxnSp>
        <p:nvCxnSpPr>
          <p:cNvPr id="27" name="Connecteur droit 26"/>
          <p:cNvCxnSpPr/>
          <p:nvPr/>
        </p:nvCxnSpPr>
        <p:spPr>
          <a:xfrm flipV="1">
            <a:off x="967526" y="1208443"/>
            <a:ext cx="5532" cy="802752"/>
          </a:xfrm>
          <a:prstGeom prst="straightConnector1">
            <a:avLst/>
          </a:prstGeom>
          <a:noFill/>
          <a:ln w="6345" cap="flat">
            <a:solidFill>
              <a:srgbClr val="5B9BD5"/>
            </a:solidFill>
            <a:prstDash val="solid"/>
            <a:miter/>
          </a:ln>
        </p:spPr>
      </p:cxnSp>
      <p:sp>
        <p:nvSpPr>
          <p:cNvPr id="28" name="Rectangle 27"/>
          <p:cNvSpPr/>
          <p:nvPr/>
        </p:nvSpPr>
        <p:spPr>
          <a:xfrm>
            <a:off x="115196" y="878217"/>
            <a:ext cx="6076142" cy="3432995"/>
          </a:xfrm>
          <a:prstGeom prst="rect">
            <a:avLst/>
          </a:prstGeom>
          <a:solidFill>
            <a:srgbClr val="FFFFFF">
              <a:alpha val="8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9" name="Rectangle 28"/>
          <p:cNvSpPr/>
          <p:nvPr/>
        </p:nvSpPr>
        <p:spPr>
          <a:xfrm>
            <a:off x="237926" y="4107292"/>
            <a:ext cx="4567373" cy="2206566"/>
          </a:xfrm>
          <a:prstGeom prst="rect">
            <a:avLst/>
          </a:prstGeom>
          <a:solidFill>
            <a:srgbClr val="FFFFFF">
              <a:alpha val="8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0" name="Rectangle 29"/>
          <p:cNvSpPr/>
          <p:nvPr/>
        </p:nvSpPr>
        <p:spPr>
          <a:xfrm>
            <a:off x="114848" y="4711400"/>
            <a:ext cx="6076489" cy="2054675"/>
          </a:xfrm>
          <a:prstGeom prst="rect">
            <a:avLst/>
          </a:prstGeom>
          <a:solidFill>
            <a:srgbClr val="FFFFFF">
              <a:alpha val="81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1" name="Rectangle 30"/>
          <p:cNvSpPr/>
          <p:nvPr/>
        </p:nvSpPr>
        <p:spPr>
          <a:xfrm>
            <a:off x="114848" y="4301493"/>
            <a:ext cx="4852400" cy="424875"/>
          </a:xfrm>
          <a:prstGeom prst="rect">
            <a:avLst/>
          </a:prstGeom>
          <a:solidFill>
            <a:srgbClr val="FFFFFF">
              <a:alpha val="81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2" name="Espace réservé du numéro de diapositive 31"/>
          <p:cNvSpPr>
            <a:spLocks noGrp="1"/>
          </p:cNvSpPr>
          <p:nvPr>
            <p:ph type="sldNum" sz="quarter" idx="8"/>
          </p:nvPr>
        </p:nvSpPr>
        <p:spPr/>
        <p:txBody>
          <a:bodyPr/>
          <a:lstStyle/>
          <a:p>
            <a:pPr lvl="0"/>
            <a:fld id="{076F6770-30F6-4909-B022-5A2181746AF4}" type="slidenum">
              <a:rPr lang="fr-FR" smtClean="0"/>
              <a:t>63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name="Slide6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The « magic box »</a:t>
            </a:r>
          </a:p>
        </p:txBody>
      </p:sp>
      <p:pic>
        <p:nvPicPr>
          <p:cNvPr id="3" name="Picture 2" descr="Risultati immagini per piezo tube">
            <a:extLst>
              <a:ext uri="{FF2B5EF4-FFF2-40B4-BE49-F238E27FC236}">
                <a16:creationId xmlns:a16="http://schemas.microsoft.com/office/drawing/2014/main" id="{00000000-0000-0000-0000-000000000000}"/>
              </a:ext>
            </a:extLst>
          </p:cNvPr>
          <p:cNvPicPr>
            <a:picLocks noChangeAspect="1"/>
          </p:cNvPicPr>
          <p:nvPr/>
        </p:nvPicPr>
        <p:blipFill>
          <a:blip r:embed="rId3"/>
          <a:srcRect t="22701" r="69150"/>
          <a:stretch>
            <a:fillRect/>
          </a:stretch>
        </p:blipFill>
        <p:spPr>
          <a:xfrm>
            <a:off x="1291187" y="4489457"/>
            <a:ext cx="2047039" cy="852348"/>
          </a:xfrm>
          <a:prstGeom prst="rect">
            <a:avLst/>
          </a:prstGeom>
          <a:noFill/>
          <a:ln cap="flat">
            <a:noFill/>
          </a:ln>
        </p:spPr>
      </p:pic>
      <p:pic>
        <p:nvPicPr>
          <p:cNvPr id="4"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l="12777" t="15572" r="74448" b="12255"/>
          <a:stretch>
            <a:fillRect/>
          </a:stretch>
        </p:blipFill>
        <p:spPr>
          <a:xfrm rot="16200004">
            <a:off x="2265846" y="3187361"/>
            <a:ext cx="464844" cy="2302952"/>
          </a:xfrm>
          <a:prstGeom prst="rect">
            <a:avLst/>
          </a:prstGeom>
          <a:noFill/>
          <a:ln cap="flat">
            <a:noFill/>
          </a:ln>
        </p:spPr>
      </p:pic>
      <p:sp>
        <p:nvSpPr>
          <p:cNvPr id="5" name="Triangle isocèle 4"/>
          <p:cNvSpPr/>
          <p:nvPr/>
        </p:nvSpPr>
        <p:spPr>
          <a:xfrm flipV="1">
            <a:off x="2166972" y="1575858"/>
            <a:ext cx="144018" cy="165617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6" name="Triangle isocèle 5"/>
          <p:cNvSpPr/>
          <p:nvPr/>
        </p:nvSpPr>
        <p:spPr>
          <a:xfrm rot="18900012" flipV="1">
            <a:off x="1560025" y="1814717"/>
            <a:ext cx="144018" cy="168930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7" name="Rectangle 6"/>
          <p:cNvSpPr/>
          <p:nvPr/>
        </p:nvSpPr>
        <p:spPr>
          <a:xfrm>
            <a:off x="2942685" y="3395139"/>
            <a:ext cx="113158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Cantilever</a:t>
            </a:r>
          </a:p>
        </p:txBody>
      </p:sp>
      <p:sp>
        <p:nvSpPr>
          <p:cNvPr id="8" name="Rectangle 7"/>
          <p:cNvSpPr/>
          <p:nvPr/>
        </p:nvSpPr>
        <p:spPr>
          <a:xfrm>
            <a:off x="324255" y="4137175"/>
            <a:ext cx="898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ource Sans Pro Light" pitchFamily="34"/>
                <a:ea typeface="Source Sans Pro Light" pitchFamily="34"/>
              </a:rPr>
              <a:t>Sample</a:t>
            </a:r>
          </a:p>
        </p:txBody>
      </p:sp>
      <p:sp>
        <p:nvSpPr>
          <p:cNvPr id="9" name="Rectangle 8"/>
          <p:cNvSpPr/>
          <p:nvPr/>
        </p:nvSpPr>
        <p:spPr>
          <a:xfrm>
            <a:off x="2989658" y="4730959"/>
            <a:ext cx="148200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X/Y/Z Scanner</a:t>
            </a:r>
          </a:p>
        </p:txBody>
      </p:sp>
      <p:sp>
        <p:nvSpPr>
          <p:cNvPr id="10" name="Rectangle 9"/>
          <p:cNvSpPr/>
          <p:nvPr/>
        </p:nvSpPr>
        <p:spPr>
          <a:xfrm>
            <a:off x="2322146" y="1817927"/>
            <a:ext cx="85286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Optical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Source Sans Pro Light" pitchFamily="34"/>
                <a:ea typeface="Source Sans Pro Light" pitchFamily="34"/>
              </a:rPr>
              <a:t>system</a:t>
            </a:r>
          </a:p>
        </p:txBody>
      </p:sp>
      <p:sp>
        <p:nvSpPr>
          <p:cNvPr id="11" name="Rectangle 10"/>
          <p:cNvSpPr/>
          <p:nvPr/>
        </p:nvSpPr>
        <p:spPr>
          <a:xfrm>
            <a:off x="1291187" y="1023780"/>
            <a:ext cx="2116735"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Source Sans Pro Light" pitchFamily="34"/>
                <a:ea typeface="Source Sans Pro Light" pitchFamily="34"/>
              </a:rPr>
              <a:t>Cantilever deflection</a:t>
            </a:r>
          </a:p>
        </p:txBody>
      </p:sp>
      <p:cxnSp>
        <p:nvCxnSpPr>
          <p:cNvPr id="12" name="Connecteur droit 11"/>
          <p:cNvCxnSpPr/>
          <p:nvPr/>
        </p:nvCxnSpPr>
        <p:spPr>
          <a:xfrm flipH="1">
            <a:off x="967526" y="1208443"/>
            <a:ext cx="330053" cy="0"/>
          </a:xfrm>
          <a:prstGeom prst="straightConnector1">
            <a:avLst/>
          </a:prstGeom>
          <a:noFill/>
          <a:ln w="6345" cap="flat">
            <a:solidFill>
              <a:srgbClr val="5B9BD5"/>
            </a:solidFill>
            <a:prstDash val="solid"/>
            <a:miter/>
            <a:headEnd type="arrow"/>
          </a:ln>
        </p:spPr>
      </p:cxnSp>
      <p:cxnSp>
        <p:nvCxnSpPr>
          <p:cNvPr id="13" name="Connecteur droit 12"/>
          <p:cNvCxnSpPr/>
          <p:nvPr/>
        </p:nvCxnSpPr>
        <p:spPr>
          <a:xfrm>
            <a:off x="3566169" y="1212576"/>
            <a:ext cx="2045494" cy="0"/>
          </a:xfrm>
          <a:prstGeom prst="straightConnector1">
            <a:avLst/>
          </a:prstGeom>
          <a:noFill/>
          <a:ln w="6345" cap="flat">
            <a:solidFill>
              <a:srgbClr val="5B9BD5"/>
            </a:solidFill>
            <a:prstDash val="solid"/>
            <a:miter/>
          </a:ln>
        </p:spPr>
      </p:cxnSp>
      <p:cxnSp>
        <p:nvCxnSpPr>
          <p:cNvPr id="14" name="Connecteur droit 13"/>
          <p:cNvCxnSpPr/>
          <p:nvPr/>
        </p:nvCxnSpPr>
        <p:spPr>
          <a:xfrm>
            <a:off x="5611663" y="1212576"/>
            <a:ext cx="0" cy="3109271"/>
          </a:xfrm>
          <a:prstGeom prst="straightConnector1">
            <a:avLst/>
          </a:prstGeom>
          <a:noFill/>
          <a:ln w="6345" cap="flat">
            <a:solidFill>
              <a:srgbClr val="5B9BD5"/>
            </a:solidFill>
            <a:prstDash val="solid"/>
            <a:miter/>
            <a:tailEnd type="arrow"/>
          </a:ln>
        </p:spPr>
      </p:cxnSp>
      <p:sp>
        <p:nvSpPr>
          <p:cNvPr id="15" name="Rectangle 14"/>
          <p:cNvSpPr/>
          <p:nvPr/>
        </p:nvSpPr>
        <p:spPr>
          <a:xfrm>
            <a:off x="4993547" y="4321847"/>
            <a:ext cx="1118064" cy="369335"/>
          </a:xfrm>
          <a:prstGeom prst="rect">
            <a:avLst/>
          </a:prstGeom>
          <a:noFill/>
          <a:ln w="9528" cap="flat">
            <a:solidFill>
              <a:srgbClr val="8497B0"/>
            </a:solidFill>
            <a:prstDash val="solid"/>
            <a:miter/>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Magic box</a:t>
            </a:r>
          </a:p>
        </p:txBody>
      </p:sp>
      <p:cxnSp>
        <p:nvCxnSpPr>
          <p:cNvPr id="16" name="Connecteur droit 15"/>
          <p:cNvCxnSpPr/>
          <p:nvPr/>
        </p:nvCxnSpPr>
        <p:spPr>
          <a:xfrm>
            <a:off x="5611663" y="4691173"/>
            <a:ext cx="0" cy="1855153"/>
          </a:xfrm>
          <a:prstGeom prst="straightConnector1">
            <a:avLst/>
          </a:prstGeom>
          <a:noFill/>
          <a:ln w="6345" cap="flat">
            <a:solidFill>
              <a:srgbClr val="5B9BD5"/>
            </a:solidFill>
            <a:prstDash val="solid"/>
            <a:miter/>
          </a:ln>
        </p:spPr>
      </p:cxnSp>
      <p:cxnSp>
        <p:nvCxnSpPr>
          <p:cNvPr id="17" name="Connecteur droit 16"/>
          <p:cNvCxnSpPr/>
          <p:nvPr/>
        </p:nvCxnSpPr>
        <p:spPr>
          <a:xfrm>
            <a:off x="2659459" y="6546326"/>
            <a:ext cx="2952204" cy="0"/>
          </a:xfrm>
          <a:prstGeom prst="straightConnector1">
            <a:avLst/>
          </a:prstGeom>
          <a:noFill/>
          <a:ln w="6345" cap="flat">
            <a:solidFill>
              <a:srgbClr val="5B9BD5"/>
            </a:solidFill>
            <a:prstDash val="solid"/>
            <a:miter/>
          </a:ln>
        </p:spPr>
      </p:cxnSp>
      <p:cxnSp>
        <p:nvCxnSpPr>
          <p:cNvPr id="18" name="Connecteur droit 17"/>
          <p:cNvCxnSpPr/>
          <p:nvPr/>
        </p:nvCxnSpPr>
        <p:spPr>
          <a:xfrm>
            <a:off x="2659340" y="5341796"/>
            <a:ext cx="0" cy="1202647"/>
          </a:xfrm>
          <a:prstGeom prst="straightConnector1">
            <a:avLst/>
          </a:prstGeom>
          <a:noFill/>
          <a:ln w="6345" cap="flat">
            <a:solidFill>
              <a:srgbClr val="5B9BD5"/>
            </a:solidFill>
            <a:prstDash val="solid"/>
            <a:miter/>
            <a:headEnd type="arrow"/>
          </a:ln>
        </p:spPr>
      </p:cxnSp>
      <p:cxnSp>
        <p:nvCxnSpPr>
          <p:cNvPr id="19" name="Connecteur droit 18"/>
          <p:cNvCxnSpPr/>
          <p:nvPr/>
        </p:nvCxnSpPr>
        <p:spPr>
          <a:xfrm>
            <a:off x="2474055" y="4614958"/>
            <a:ext cx="0" cy="1003792"/>
          </a:xfrm>
          <a:prstGeom prst="straightConnector1">
            <a:avLst/>
          </a:prstGeom>
          <a:noFill/>
          <a:ln w="57150" cap="flat">
            <a:solidFill>
              <a:srgbClr val="FF0000"/>
            </a:solidFill>
            <a:prstDash val="solid"/>
            <a:miter/>
            <a:headEnd type="arrow"/>
            <a:tailEnd type="arrow"/>
          </a:ln>
        </p:spPr>
      </p:cxnSp>
      <p:sp>
        <p:nvSpPr>
          <p:cNvPr id="20" name="Triangle isocèle 19"/>
          <p:cNvSpPr/>
          <p:nvPr/>
        </p:nvSpPr>
        <p:spPr>
          <a:xfrm rot="19514216" flipV="1">
            <a:off x="2439214" y="3759809"/>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mc:AlternateContent xmlns:mc="http://schemas.openxmlformats.org/markup-compatibility/2006" xmlns:a14="http://schemas.microsoft.com/office/drawing/2010/main">
        <mc:Choice Requires="a14">
          <p:sp>
            <p:nvSpPr>
              <p:cNvPr id="21" name="Rectangle 20"/>
              <p:cNvSpPr/>
              <p:nvPr/>
            </p:nvSpPr>
            <p:spPr>
              <a:xfrm>
                <a:off x="1632030" y="3526639"/>
                <a:ext cx="519690"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m:rPr>
                          <m:nor/>
                        </m:rPr>
                        <a:rPr lang="fr-FR"/>
                        <m:t>A</m:t>
                      </m:r>
                    </m:oMath>
                  </m:oMathPara>
                </a14:m>
                <a:endParaRPr lang="fr-FR" sz="3600" b="0" i="0" u="none" strike="noStrike" kern="1200" cap="none" spc="0" baseline="0">
                  <a:solidFill>
                    <a:srgbClr val="000000"/>
                  </a:solidFill>
                  <a:uFillTx/>
                  <a:latin typeface="Source Sans Pro Light" pitchFamily="34"/>
                  <a:ea typeface="Source Sans Pro Light" pitchFamily="34"/>
                </a:endParaRPr>
              </a:p>
            </p:txBody>
          </p:sp>
        </mc:Choice>
        <mc:Fallback xmlns="">
          <p:sp>
            <p:nvSpPr>
              <p:cNvPr id="21" name="Rectangle 20"/>
              <p:cNvSpPr>
                <a:spLocks noRot="1" noChangeAspect="1" noMove="1" noResize="1" noEditPoints="1" noAdjustHandles="1" noChangeArrowheads="1" noChangeShapeType="1" noTextEdit="1"/>
              </p:cNvSpPr>
              <p:nvPr/>
            </p:nvSpPr>
            <p:spPr>
              <a:xfrm>
                <a:off x="1632030" y="3526639"/>
                <a:ext cx="519690" cy="646334"/>
              </a:xfrm>
              <a:prstGeom prst="rect">
                <a:avLst/>
              </a:prstGeom>
              <a:blipFill>
                <a:blip r:embed="rId5"/>
                <a:stretch>
                  <a:fillRect/>
                </a:stretch>
              </a:blipFill>
              <a:ln cap="flat">
                <a:noFill/>
                <a:prstDash val="solid"/>
              </a:ln>
            </p:spPr>
            <p:txBody>
              <a:bodyPr/>
              <a:lstStyle/>
              <a:p>
                <a:r>
                  <a:rPr lang="fr-FR">
                    <a:noFill/>
                  </a:rPr>
                  <a:t> </a:t>
                </a:r>
              </a:p>
            </p:txBody>
          </p:sp>
        </mc:Fallback>
      </mc:AlternateContent>
      <p:sp>
        <p:nvSpPr>
          <p:cNvPr id="22" name="Arc 21"/>
          <p:cNvSpPr/>
          <p:nvPr/>
        </p:nvSpPr>
        <p:spPr>
          <a:xfrm rot="9405778">
            <a:off x="1366852" y="1694686"/>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3" name="Triangle isocèle 22"/>
          <p:cNvSpPr/>
          <p:nvPr/>
        </p:nvSpPr>
        <p:spPr>
          <a:xfrm flipV="1">
            <a:off x="2085508" y="3343366"/>
            <a:ext cx="394938"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4" name="Arc 23"/>
          <p:cNvSpPr/>
          <p:nvPr/>
        </p:nvSpPr>
        <p:spPr>
          <a:xfrm rot="18886706">
            <a:off x="1193122" y="3574388"/>
            <a:ext cx="3593079"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Source Sans Pro Light" pitchFamily="34"/>
              <a:ea typeface="Source Sans Pro Light" pitchFamily="34"/>
            </a:endParaRPr>
          </a:p>
        </p:txBody>
      </p:sp>
      <p:sp>
        <p:nvSpPr>
          <p:cNvPr id="25" name="Rectangle 24"/>
          <p:cNvSpPr/>
          <p:nvPr/>
        </p:nvSpPr>
        <p:spPr>
          <a:xfrm rot="19980872">
            <a:off x="3188951" y="2394674"/>
            <a:ext cx="1480093"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cxnSp>
        <p:nvCxnSpPr>
          <p:cNvPr id="26" name="Connecteur droit avec flèche 25"/>
          <p:cNvCxnSpPr/>
          <p:nvPr/>
        </p:nvCxnSpPr>
        <p:spPr>
          <a:xfrm flipH="1" flipV="1">
            <a:off x="1980096" y="3435071"/>
            <a:ext cx="397782" cy="658798"/>
          </a:xfrm>
          <a:prstGeom prst="straightConnector1">
            <a:avLst/>
          </a:prstGeom>
          <a:noFill/>
          <a:ln w="6345" cap="flat">
            <a:solidFill>
              <a:srgbClr val="5B9BD5"/>
            </a:solidFill>
            <a:prstDash val="solid"/>
            <a:miter/>
            <a:headEnd type="arrow"/>
            <a:tailEnd type="arrow"/>
          </a:ln>
        </p:spPr>
      </p:cxnSp>
      <p:cxnSp>
        <p:nvCxnSpPr>
          <p:cNvPr id="27" name="Connecteur droit 26"/>
          <p:cNvCxnSpPr/>
          <p:nvPr/>
        </p:nvCxnSpPr>
        <p:spPr>
          <a:xfrm flipV="1">
            <a:off x="967526" y="1208443"/>
            <a:ext cx="5532" cy="802752"/>
          </a:xfrm>
          <a:prstGeom prst="straightConnector1">
            <a:avLst/>
          </a:prstGeom>
          <a:noFill/>
          <a:ln w="6345" cap="flat">
            <a:solidFill>
              <a:srgbClr val="5B9BD5"/>
            </a:solidFill>
            <a:prstDash val="solid"/>
            <a:miter/>
          </a:ln>
        </p:spPr>
      </p:cxnSp>
      <p:sp>
        <p:nvSpPr>
          <p:cNvPr id="28" name="Rectangle 27"/>
          <p:cNvSpPr/>
          <p:nvPr/>
        </p:nvSpPr>
        <p:spPr>
          <a:xfrm>
            <a:off x="115196" y="878217"/>
            <a:ext cx="6076142" cy="3432995"/>
          </a:xfrm>
          <a:prstGeom prst="rect">
            <a:avLst/>
          </a:prstGeom>
          <a:solidFill>
            <a:srgbClr val="FFFFFF">
              <a:alpha val="8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29" name="Rectangle 28"/>
          <p:cNvSpPr/>
          <p:nvPr/>
        </p:nvSpPr>
        <p:spPr>
          <a:xfrm>
            <a:off x="237926" y="4107292"/>
            <a:ext cx="4567373" cy="2206566"/>
          </a:xfrm>
          <a:prstGeom prst="rect">
            <a:avLst/>
          </a:prstGeom>
          <a:solidFill>
            <a:srgbClr val="FFFFFF">
              <a:alpha val="81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0" name="Rectangle 29"/>
          <p:cNvSpPr/>
          <p:nvPr/>
        </p:nvSpPr>
        <p:spPr>
          <a:xfrm>
            <a:off x="114848" y="4711400"/>
            <a:ext cx="6076489" cy="2054675"/>
          </a:xfrm>
          <a:prstGeom prst="rect">
            <a:avLst/>
          </a:prstGeom>
          <a:solidFill>
            <a:srgbClr val="FFFFFF">
              <a:alpha val="81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1" name="Rectangle 30"/>
          <p:cNvSpPr/>
          <p:nvPr/>
        </p:nvSpPr>
        <p:spPr>
          <a:xfrm>
            <a:off x="114848" y="4301493"/>
            <a:ext cx="4852400" cy="424875"/>
          </a:xfrm>
          <a:prstGeom prst="rect">
            <a:avLst/>
          </a:prstGeom>
          <a:solidFill>
            <a:srgbClr val="FFFFFF">
              <a:alpha val="81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FFFFFF"/>
              </a:solidFill>
              <a:uFillTx/>
              <a:latin typeface="Source Sans Pro Light" pitchFamily="34"/>
              <a:ea typeface="Source Sans Pro Light" pitchFamily="34"/>
            </a:endParaRPr>
          </a:p>
        </p:txBody>
      </p:sp>
      <p:sp>
        <p:nvSpPr>
          <p:cNvPr id="32" name="ZoneTexte 31"/>
          <p:cNvSpPr txBox="1"/>
          <p:nvPr/>
        </p:nvSpPr>
        <p:spPr>
          <a:xfrm>
            <a:off x="6122950" y="1085923"/>
            <a:ext cx="3077577" cy="738661"/>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PID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1" i="0" u="none" strike="noStrike" kern="1200" cap="none" spc="0" baseline="0">
                <a:solidFill>
                  <a:srgbClr val="008AB1"/>
                </a:solidFill>
                <a:uFillTx/>
                <a:latin typeface="Source Sans Pro Light" pitchFamily="34"/>
                <a:ea typeface="Source Sans Pro Light" pitchFamily="34"/>
              </a:rPr>
              <a:t>P</a:t>
            </a:r>
            <a:r>
              <a:rPr lang="fr-FR" sz="1400" b="0" i="0" u="none" strike="noStrike" kern="1200" cap="none" spc="0" baseline="0">
                <a:solidFill>
                  <a:srgbClr val="008AB1"/>
                </a:solidFill>
                <a:uFillTx/>
                <a:latin typeface="Source Sans Pro Light" pitchFamily="34"/>
                <a:ea typeface="Source Sans Pro Light" pitchFamily="34"/>
              </a:rPr>
              <a:t>roportional – </a:t>
            </a:r>
            <a:r>
              <a:rPr lang="fr-FR" sz="1400" b="1" i="0" u="none" strike="noStrike" kern="1200" cap="none" spc="0" baseline="0">
                <a:solidFill>
                  <a:srgbClr val="008AB1"/>
                </a:solidFill>
                <a:uFillTx/>
                <a:latin typeface="Source Sans Pro Light" pitchFamily="34"/>
                <a:ea typeface="Source Sans Pro Light" pitchFamily="34"/>
              </a:rPr>
              <a:t>I</a:t>
            </a:r>
            <a:r>
              <a:rPr lang="fr-FR" sz="1400" b="0" i="0" u="none" strike="noStrike" kern="1200" cap="none" spc="0" baseline="0">
                <a:solidFill>
                  <a:srgbClr val="008AB1"/>
                </a:solidFill>
                <a:uFillTx/>
                <a:latin typeface="Source Sans Pro Light" pitchFamily="34"/>
                <a:ea typeface="Source Sans Pro Light" pitchFamily="34"/>
              </a:rPr>
              <a:t>ntegral – </a:t>
            </a:r>
            <a:r>
              <a:rPr lang="fr-FR" sz="1400" b="1" i="0" u="none" strike="noStrike" kern="1200" cap="none" spc="0" baseline="0">
                <a:solidFill>
                  <a:srgbClr val="008AB1"/>
                </a:solidFill>
                <a:uFillTx/>
                <a:latin typeface="Source Sans Pro Light" pitchFamily="34"/>
                <a:ea typeface="Source Sans Pro Light" pitchFamily="34"/>
              </a:rPr>
              <a:t>D</a:t>
            </a:r>
            <a:r>
              <a:rPr lang="fr-FR" sz="1400" b="0" i="0" u="none" strike="noStrike" kern="1200" cap="none" spc="0" baseline="0">
                <a:solidFill>
                  <a:srgbClr val="008AB1"/>
                </a:solidFill>
                <a:uFillTx/>
                <a:latin typeface="Source Sans Pro Light" pitchFamily="34"/>
                <a:ea typeface="Source Sans Pro Light" pitchFamily="34"/>
              </a:rPr>
              <a:t>erivative loop</a:t>
            </a:r>
          </a:p>
        </p:txBody>
      </p:sp>
      <p:sp>
        <p:nvSpPr>
          <p:cNvPr id="33" name="ZoneTexte 35"/>
          <p:cNvSpPr txBox="1"/>
          <p:nvPr/>
        </p:nvSpPr>
        <p:spPr>
          <a:xfrm>
            <a:off x="6138047" y="4963774"/>
            <a:ext cx="2876172" cy="738661"/>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output= P x (setpoint-input)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	I x ∫(setpoint-input)dt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	D x  d(setpoint-input)/dt </a:t>
            </a:r>
          </a:p>
        </p:txBody>
      </p:sp>
      <p:sp>
        <p:nvSpPr>
          <p:cNvPr id="34" name="ZoneTexte 36"/>
          <p:cNvSpPr txBox="1"/>
          <p:nvPr/>
        </p:nvSpPr>
        <p:spPr>
          <a:xfrm>
            <a:off x="4734772" y="4821457"/>
            <a:ext cx="994181"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OUTPUT</a:t>
            </a:r>
          </a:p>
        </p:txBody>
      </p:sp>
      <p:sp>
        <p:nvSpPr>
          <p:cNvPr id="35" name="ZoneTexte 37"/>
          <p:cNvSpPr txBox="1"/>
          <p:nvPr/>
        </p:nvSpPr>
        <p:spPr>
          <a:xfrm>
            <a:off x="4929694" y="3732068"/>
            <a:ext cx="780979"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INPUT</a:t>
            </a:r>
          </a:p>
        </p:txBody>
      </p:sp>
      <p:sp>
        <p:nvSpPr>
          <p:cNvPr id="36" name="Rectangle 38"/>
          <p:cNvSpPr/>
          <p:nvPr/>
        </p:nvSpPr>
        <p:spPr>
          <a:xfrm>
            <a:off x="5602135" y="2729355"/>
            <a:ext cx="1305808" cy="923333"/>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SETPOINT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Defined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By AFM user</a:t>
            </a:r>
          </a:p>
        </p:txBody>
      </p:sp>
      <p:cxnSp>
        <p:nvCxnSpPr>
          <p:cNvPr id="37" name="Connecteur droit avec flèche 40"/>
          <p:cNvCxnSpPr/>
          <p:nvPr/>
        </p:nvCxnSpPr>
        <p:spPr>
          <a:xfrm>
            <a:off x="5943600" y="3603732"/>
            <a:ext cx="0" cy="718115"/>
          </a:xfrm>
          <a:prstGeom prst="straightConnector1">
            <a:avLst/>
          </a:prstGeom>
          <a:noFill/>
          <a:ln w="6345" cap="flat">
            <a:solidFill>
              <a:srgbClr val="008AB1"/>
            </a:solidFill>
            <a:prstDash val="solid"/>
            <a:miter/>
            <a:tailEnd type="arrow"/>
          </a:ln>
        </p:spPr>
      </p:cxnSp>
      <p:sp>
        <p:nvSpPr>
          <p:cNvPr id="38" name="Espace réservé du numéro de diapositive 37"/>
          <p:cNvSpPr>
            <a:spLocks noGrp="1"/>
          </p:cNvSpPr>
          <p:nvPr>
            <p:ph type="sldNum" sz="quarter" idx="8"/>
          </p:nvPr>
        </p:nvSpPr>
        <p:spPr/>
        <p:txBody>
          <a:bodyPr/>
          <a:lstStyle/>
          <a:p>
            <a:pPr lvl="0"/>
            <a:fld id="{076F6770-30F6-4909-B022-5A2181746AF4}" type="slidenum">
              <a:rPr lang="fr-FR" smtClean="0"/>
              <a:t>64</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name="Slide6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Tip excitation</a:t>
            </a:r>
          </a:p>
        </p:txBody>
      </p:sp>
      <p:sp>
        <p:nvSpPr>
          <p:cNvPr id="3" name="ZoneTexte 2"/>
          <p:cNvSpPr txBox="1"/>
          <p:nvPr/>
        </p:nvSpPr>
        <p:spPr>
          <a:xfrm>
            <a:off x="384441" y="923928"/>
            <a:ext cx="2209903"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-1- Piezo-dither mode</a:t>
            </a:r>
          </a:p>
        </p:txBody>
      </p:sp>
      <p:pic>
        <p:nvPicPr>
          <p:cNvPr id="4" name="Picture 7" descr="http://ars.els-cdn.com/content/image/1-s2.0-S0006349508783966-gr2_lrg.jpg">
            <a:extLst>
              <a:ext uri="{FF2B5EF4-FFF2-40B4-BE49-F238E27FC236}">
                <a16:creationId xmlns:a16="http://schemas.microsoft.com/office/drawing/2014/main" id="{00000000-0000-0000-0000-000000000000}"/>
              </a:ext>
            </a:extLst>
          </p:cNvPr>
          <p:cNvPicPr>
            <a:picLocks noChangeAspect="1"/>
          </p:cNvPicPr>
          <p:nvPr/>
        </p:nvPicPr>
        <p:blipFill>
          <a:blip r:embed="rId3"/>
          <a:srcRect r="47440" b="54184"/>
          <a:stretch>
            <a:fillRect/>
          </a:stretch>
        </p:blipFill>
        <p:spPr>
          <a:xfrm>
            <a:off x="2880076" y="938960"/>
            <a:ext cx="2867768" cy="1934093"/>
          </a:xfrm>
          <a:prstGeom prst="rect">
            <a:avLst/>
          </a:prstGeom>
          <a:noFill/>
          <a:ln cap="flat">
            <a:noFill/>
          </a:ln>
        </p:spPr>
      </p:pic>
      <p:cxnSp>
        <p:nvCxnSpPr>
          <p:cNvPr id="5" name="Connecteur droit avec flèche 10"/>
          <p:cNvCxnSpPr>
            <a:stCxn id="4" idx="0"/>
          </p:cNvCxnSpPr>
          <p:nvPr/>
        </p:nvCxnSpPr>
        <p:spPr>
          <a:xfrm flipH="1">
            <a:off x="3672157" y="938960"/>
            <a:ext cx="641799" cy="354294"/>
          </a:xfrm>
          <a:prstGeom prst="straightConnector1">
            <a:avLst/>
          </a:prstGeom>
          <a:noFill/>
          <a:ln w="38103" cap="flat">
            <a:solidFill>
              <a:srgbClr val="FF0000"/>
            </a:solidFill>
            <a:prstDash val="solid"/>
            <a:miter/>
            <a:tailEnd type="arrow"/>
          </a:ln>
        </p:spPr>
      </p:cxnSp>
      <p:pic>
        <p:nvPicPr>
          <p:cNvPr id="6"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4"/>
          <a:srcRect l="51635" r="173" b="64845"/>
          <a:stretch>
            <a:fillRect/>
          </a:stretch>
        </p:blipFill>
        <p:spPr>
          <a:xfrm>
            <a:off x="6735168" y="938960"/>
            <a:ext cx="1959092" cy="1956313"/>
          </a:xfrm>
          <a:prstGeom prst="rect">
            <a:avLst/>
          </a:prstGeom>
          <a:noFill/>
          <a:ln cap="flat">
            <a:noFill/>
          </a:ln>
        </p:spPr>
      </p:pic>
      <p:sp>
        <p:nvSpPr>
          <p:cNvPr id="7" name="Rectangle 12"/>
          <p:cNvSpPr/>
          <p:nvPr/>
        </p:nvSpPr>
        <p:spPr>
          <a:xfrm>
            <a:off x="494141" y="1609764"/>
            <a:ext cx="1923220" cy="923333"/>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Present in all AFMs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Drawback:</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Excitation in liquid</a:t>
            </a:r>
          </a:p>
        </p:txBody>
      </p:sp>
      <p:sp>
        <p:nvSpPr>
          <p:cNvPr id="8" name="Rectangle 13"/>
          <p:cNvSpPr/>
          <p:nvPr/>
        </p:nvSpPr>
        <p:spPr>
          <a:xfrm>
            <a:off x="4175324" y="1087185"/>
            <a:ext cx="2244138" cy="523219"/>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X. Xu et al., BioPhys. Journal,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95(5), 2520-2528, 2008</a:t>
            </a:r>
          </a:p>
        </p:txBody>
      </p:sp>
      <p:sp>
        <p:nvSpPr>
          <p:cNvPr id="9" name="Espace réservé du numéro de diapositive 8"/>
          <p:cNvSpPr>
            <a:spLocks noGrp="1"/>
          </p:cNvSpPr>
          <p:nvPr>
            <p:ph type="sldNum" sz="quarter" idx="8"/>
          </p:nvPr>
        </p:nvSpPr>
        <p:spPr/>
        <p:txBody>
          <a:bodyPr/>
          <a:lstStyle/>
          <a:p>
            <a:pPr lvl="0"/>
            <a:fld id="{076F6770-30F6-4909-B022-5A2181746AF4}" type="slidenum">
              <a:rPr lang="fr-FR" smtClean="0"/>
              <a:t>65</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Tip excitation</a:t>
            </a:r>
          </a:p>
        </p:txBody>
      </p:sp>
      <p:sp>
        <p:nvSpPr>
          <p:cNvPr id="3" name="ZoneTexte 2"/>
          <p:cNvSpPr txBox="1"/>
          <p:nvPr/>
        </p:nvSpPr>
        <p:spPr>
          <a:xfrm>
            <a:off x="361197" y="923928"/>
            <a:ext cx="2256391"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-1- Piezo-dither mode</a:t>
            </a:r>
          </a:p>
        </p:txBody>
      </p:sp>
      <p:sp>
        <p:nvSpPr>
          <p:cNvPr id="4" name="ZoneTexte 3"/>
          <p:cNvSpPr txBox="1"/>
          <p:nvPr/>
        </p:nvSpPr>
        <p:spPr>
          <a:xfrm>
            <a:off x="392396" y="3100410"/>
            <a:ext cx="2732611"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-2- Photothermal excitation</a:t>
            </a:r>
          </a:p>
        </p:txBody>
      </p:sp>
      <p:sp>
        <p:nvSpPr>
          <p:cNvPr id="5" name="Rectangle 6"/>
          <p:cNvSpPr/>
          <p:nvPr/>
        </p:nvSpPr>
        <p:spPr>
          <a:xfrm>
            <a:off x="1128287" y="3421538"/>
            <a:ext cx="5574731" cy="646334"/>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Provided by Asylum Research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Makes use of a 2</a:t>
            </a:r>
            <a:r>
              <a:rPr lang="fr-FR" sz="1800" b="0" i="0" u="none" strike="noStrike" kern="1200" cap="none" spc="0" baseline="30000" dirty="0">
                <a:solidFill>
                  <a:srgbClr val="008AB1"/>
                </a:solidFill>
                <a:uFillTx/>
                <a:latin typeface="Source Sans Pro Light" pitchFamily="34"/>
                <a:ea typeface="Source Sans Pro Light" pitchFamily="34"/>
              </a:rPr>
              <a:t>nd</a:t>
            </a:r>
            <a:r>
              <a:rPr lang="fr-FR" sz="1800" b="0" i="0" u="none" strike="noStrike" kern="1200" cap="none" spc="0" baseline="0" dirty="0">
                <a:solidFill>
                  <a:srgbClr val="008AB1"/>
                </a:solidFill>
                <a:uFillTx/>
                <a:latin typeface="Source Sans Pro Light" pitchFamily="34"/>
                <a:ea typeface="Source Sans Pro Light" pitchFamily="34"/>
              </a:rPr>
              <a:t> laser (blue) to excite the cantilever base</a:t>
            </a:r>
          </a:p>
        </p:txBody>
      </p:sp>
      <p:pic>
        <p:nvPicPr>
          <p:cNvPr id="6"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079869" y="3978609"/>
            <a:ext cx="4991224" cy="1241380"/>
          </a:xfrm>
          <a:prstGeom prst="rect">
            <a:avLst/>
          </a:prstGeom>
          <a:noFill/>
          <a:ln cap="flat">
            <a:noFill/>
          </a:ln>
        </p:spPr>
      </p:pic>
      <p:pic>
        <p:nvPicPr>
          <p:cNvPr id="7" name="Picture 3">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6119503" y="4030062"/>
            <a:ext cx="3024332" cy="1172580"/>
          </a:xfrm>
          <a:prstGeom prst="rect">
            <a:avLst/>
          </a:prstGeom>
          <a:noFill/>
          <a:ln cap="flat">
            <a:noFill/>
          </a:ln>
        </p:spPr>
      </p:pic>
      <p:pic>
        <p:nvPicPr>
          <p:cNvPr id="8" name="Picture 7" descr="http://ars.els-cdn.com/content/image/1-s2.0-S0006349508783966-gr2_lrg.jpg">
            <a:extLst>
              <a:ext uri="{FF2B5EF4-FFF2-40B4-BE49-F238E27FC236}">
                <a16:creationId xmlns:a16="http://schemas.microsoft.com/office/drawing/2014/main" id="{00000000-0000-0000-0000-000000000000}"/>
              </a:ext>
            </a:extLst>
          </p:cNvPr>
          <p:cNvPicPr>
            <a:picLocks noChangeAspect="1"/>
          </p:cNvPicPr>
          <p:nvPr/>
        </p:nvPicPr>
        <p:blipFill>
          <a:blip r:embed="rId5"/>
          <a:srcRect r="47440" b="54184"/>
          <a:stretch>
            <a:fillRect/>
          </a:stretch>
        </p:blipFill>
        <p:spPr>
          <a:xfrm>
            <a:off x="2880076" y="938960"/>
            <a:ext cx="2867768" cy="1934093"/>
          </a:xfrm>
          <a:prstGeom prst="rect">
            <a:avLst/>
          </a:prstGeom>
          <a:noFill/>
          <a:ln cap="flat">
            <a:noFill/>
          </a:ln>
        </p:spPr>
      </p:pic>
      <p:cxnSp>
        <p:nvCxnSpPr>
          <p:cNvPr id="9" name="Connecteur droit avec flèche 10"/>
          <p:cNvCxnSpPr>
            <a:stCxn id="8" idx="0"/>
          </p:cNvCxnSpPr>
          <p:nvPr/>
        </p:nvCxnSpPr>
        <p:spPr>
          <a:xfrm flipH="1">
            <a:off x="3672157" y="938960"/>
            <a:ext cx="641799" cy="354294"/>
          </a:xfrm>
          <a:prstGeom prst="straightConnector1">
            <a:avLst/>
          </a:prstGeom>
          <a:noFill/>
          <a:ln w="38103" cap="flat">
            <a:solidFill>
              <a:srgbClr val="FF0000"/>
            </a:solidFill>
            <a:prstDash val="solid"/>
            <a:miter/>
            <a:tailEnd type="arrow"/>
          </a:ln>
        </p:spPr>
      </p:cxnSp>
      <p:pic>
        <p:nvPicPr>
          <p:cNvPr id="10" name="Picture 2" descr="http://www.beilstein-journals.org/bjnano/content/figures/2190-4286-6-42-2.png?scale=2.0&amp;max-width=1024&amp;background=FFFFFF">
            <a:extLst>
              <a:ext uri="{FF2B5EF4-FFF2-40B4-BE49-F238E27FC236}">
                <a16:creationId xmlns:a16="http://schemas.microsoft.com/office/drawing/2014/main" id="{00000000-0000-0000-0000-000000000000}"/>
              </a:ext>
            </a:extLst>
          </p:cNvPr>
          <p:cNvPicPr>
            <a:picLocks noChangeAspect="1"/>
          </p:cNvPicPr>
          <p:nvPr/>
        </p:nvPicPr>
        <p:blipFill>
          <a:blip r:embed="rId6"/>
          <a:srcRect l="51635" r="173" b="64845"/>
          <a:stretch>
            <a:fillRect/>
          </a:stretch>
        </p:blipFill>
        <p:spPr>
          <a:xfrm>
            <a:off x="6735168" y="938960"/>
            <a:ext cx="1959092" cy="1956313"/>
          </a:xfrm>
          <a:prstGeom prst="rect">
            <a:avLst/>
          </a:prstGeom>
          <a:noFill/>
          <a:ln cap="flat">
            <a:noFill/>
          </a:ln>
        </p:spPr>
      </p:pic>
      <p:sp>
        <p:nvSpPr>
          <p:cNvPr id="11" name="Rectangle 12"/>
          <p:cNvSpPr/>
          <p:nvPr/>
        </p:nvSpPr>
        <p:spPr>
          <a:xfrm>
            <a:off x="494141" y="1609764"/>
            <a:ext cx="1923220" cy="923333"/>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Present in all AFMs</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Drawback:</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Excitation in liquid</a:t>
            </a:r>
          </a:p>
        </p:txBody>
      </p:sp>
      <p:sp>
        <p:nvSpPr>
          <p:cNvPr id="12" name="Rectangle 13"/>
          <p:cNvSpPr/>
          <p:nvPr/>
        </p:nvSpPr>
        <p:spPr>
          <a:xfrm>
            <a:off x="4175324" y="1087185"/>
            <a:ext cx="2244138" cy="523219"/>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X. Xu et al., BioPhys. Journal,</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008AB1"/>
                </a:solidFill>
                <a:uFillTx/>
                <a:latin typeface="Source Sans Pro Light" pitchFamily="34"/>
                <a:ea typeface="Source Sans Pro Light" pitchFamily="34"/>
              </a:rPr>
              <a:t>95(5), 2520-2528, 2008</a:t>
            </a:r>
          </a:p>
        </p:txBody>
      </p:sp>
      <p:sp>
        <p:nvSpPr>
          <p:cNvPr id="13" name="Rectangle 14"/>
          <p:cNvSpPr/>
          <p:nvPr/>
        </p:nvSpPr>
        <p:spPr>
          <a:xfrm>
            <a:off x="6703018" y="5168728"/>
            <a:ext cx="2423416" cy="307777"/>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From Asylum Research website</a:t>
            </a:r>
          </a:p>
        </p:txBody>
      </p:sp>
      <p:sp>
        <p:nvSpPr>
          <p:cNvPr id="14" name="Espace réservé du numéro de diapositive 13"/>
          <p:cNvSpPr>
            <a:spLocks noGrp="1"/>
          </p:cNvSpPr>
          <p:nvPr>
            <p:ph type="sldNum" sz="quarter" idx="8"/>
          </p:nvPr>
        </p:nvSpPr>
        <p:spPr/>
        <p:txBody>
          <a:bodyPr/>
          <a:lstStyle/>
          <a:p>
            <a:pPr lvl="0"/>
            <a:fld id="{076F6770-30F6-4909-B022-5A2181746AF4}" type="slidenum">
              <a:rPr lang="fr-FR" smtClean="0"/>
              <a:t>66</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name="Slide6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Lock-in Amplifier</a:t>
            </a:r>
          </a:p>
        </p:txBody>
      </p:sp>
      <p:cxnSp>
        <p:nvCxnSpPr>
          <p:cNvPr id="3" name="Connecteur droit 2"/>
          <p:cNvCxnSpPr/>
          <p:nvPr/>
        </p:nvCxnSpPr>
        <p:spPr>
          <a:xfrm flipH="1">
            <a:off x="3918469" y="4217340"/>
            <a:ext cx="4743139" cy="0"/>
          </a:xfrm>
          <a:prstGeom prst="straightConnector1">
            <a:avLst/>
          </a:prstGeom>
          <a:noFill/>
          <a:ln w="6345" cap="flat">
            <a:solidFill>
              <a:srgbClr val="5B9BD5"/>
            </a:solidFill>
            <a:prstDash val="solid"/>
            <a:miter/>
            <a:headEnd type="arrow"/>
          </a:ln>
        </p:spPr>
      </p:cxnSp>
      <p:cxnSp>
        <p:nvCxnSpPr>
          <p:cNvPr id="4" name="Connecteur droit 3"/>
          <p:cNvCxnSpPr/>
          <p:nvPr/>
        </p:nvCxnSpPr>
        <p:spPr>
          <a:xfrm>
            <a:off x="4109752" y="5131384"/>
            <a:ext cx="0" cy="1064297"/>
          </a:xfrm>
          <a:prstGeom prst="straightConnector1">
            <a:avLst/>
          </a:prstGeom>
          <a:noFill/>
          <a:ln w="6345" cap="flat">
            <a:solidFill>
              <a:srgbClr val="5B9BD5"/>
            </a:solidFill>
            <a:prstDash val="solid"/>
            <a:miter/>
            <a:headEnd type="arrow"/>
          </a:ln>
        </p:spPr>
      </p:cxnSp>
      <p:cxnSp>
        <p:nvCxnSpPr>
          <p:cNvPr id="5" name="Connecteur droit 4"/>
          <p:cNvCxnSpPr/>
          <p:nvPr/>
        </p:nvCxnSpPr>
        <p:spPr>
          <a:xfrm flipH="1">
            <a:off x="3913010" y="5923474"/>
            <a:ext cx="4743130" cy="0"/>
          </a:xfrm>
          <a:prstGeom prst="straightConnector1">
            <a:avLst/>
          </a:prstGeom>
          <a:noFill/>
          <a:ln w="6345" cap="flat">
            <a:solidFill>
              <a:srgbClr val="5B9BD5"/>
            </a:solidFill>
            <a:prstDash val="solid"/>
            <a:miter/>
            <a:headEnd type="arrow"/>
          </a:ln>
        </p:spPr>
      </p:cxnSp>
      <p:sp>
        <p:nvSpPr>
          <p:cNvPr id="6" name="Rectangle 5"/>
          <p:cNvSpPr/>
          <p:nvPr/>
        </p:nvSpPr>
        <p:spPr>
          <a:xfrm>
            <a:off x="2580345" y="5381719"/>
            <a:ext cx="146796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Tip deflection</a:t>
            </a:r>
          </a:p>
        </p:txBody>
      </p:sp>
      <p:sp>
        <p:nvSpPr>
          <p:cNvPr id="7" name="Forme libre 6"/>
          <p:cNvSpPr/>
          <p:nvPr/>
        </p:nvSpPr>
        <p:spPr>
          <a:xfrm>
            <a:off x="6296448" y="352706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8" name="Forme libre 7"/>
          <p:cNvSpPr/>
          <p:nvPr/>
        </p:nvSpPr>
        <p:spPr>
          <a:xfrm rot="10799991">
            <a:off x="5200750" y="4174821"/>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Forme libre 8"/>
          <p:cNvSpPr/>
          <p:nvPr/>
        </p:nvSpPr>
        <p:spPr>
          <a:xfrm>
            <a:off x="4149163" y="3545521"/>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Forme libre 9"/>
          <p:cNvSpPr/>
          <p:nvPr/>
        </p:nvSpPr>
        <p:spPr>
          <a:xfrm rot="10799991">
            <a:off x="7368939" y="421735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Rectangle 10"/>
          <p:cNvSpPr/>
          <p:nvPr/>
        </p:nvSpPr>
        <p:spPr>
          <a:xfrm>
            <a:off x="7921136" y="3673355"/>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12" name="Rectangle 11"/>
          <p:cNvSpPr/>
          <p:nvPr/>
        </p:nvSpPr>
        <p:spPr>
          <a:xfrm>
            <a:off x="8061688" y="5277139"/>
            <a:ext cx="1056698" cy="64633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600" b="0" i="0" u="none" strike="noStrike" kern="1200" cap="none" spc="0" baseline="0">
                <a:solidFill>
                  <a:srgbClr val="008AB1"/>
                </a:solidFill>
                <a:uFillTx/>
                <a:latin typeface="Source Sans Pro Light" pitchFamily="34"/>
                <a:ea typeface="Source Sans Pro Light" pitchFamily="34"/>
              </a:rPr>
              <a:t>time</a:t>
            </a:r>
          </a:p>
        </p:txBody>
      </p:sp>
      <p:sp>
        <p:nvSpPr>
          <p:cNvPr id="13" name="Forme libre 12"/>
          <p:cNvSpPr/>
          <p:nvPr/>
        </p:nvSpPr>
        <p:spPr>
          <a:xfrm>
            <a:off x="6275865" y="518569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4" name="Forme libre 15"/>
          <p:cNvSpPr/>
          <p:nvPr/>
        </p:nvSpPr>
        <p:spPr>
          <a:xfrm rot="10799991">
            <a:off x="7348365" y="5875980"/>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15" name="Connecteur droit 16"/>
          <p:cNvCxnSpPr/>
          <p:nvPr/>
        </p:nvCxnSpPr>
        <p:spPr>
          <a:xfrm flipV="1">
            <a:off x="4680786" y="3425260"/>
            <a:ext cx="0" cy="3132652"/>
          </a:xfrm>
          <a:prstGeom prst="straightConnector1">
            <a:avLst/>
          </a:prstGeom>
          <a:noFill/>
          <a:ln w="6345" cap="flat">
            <a:solidFill>
              <a:srgbClr val="5B9BD5"/>
            </a:solidFill>
            <a:custDash>
              <a:ds d="800693" sp="800693"/>
              <a:ds d="100000" sp="800693"/>
            </a:custDash>
            <a:miter/>
          </a:ln>
        </p:spPr>
      </p:cxnSp>
      <p:cxnSp>
        <p:nvCxnSpPr>
          <p:cNvPr id="16" name="Connecteur droit 17"/>
          <p:cNvCxnSpPr/>
          <p:nvPr/>
        </p:nvCxnSpPr>
        <p:spPr>
          <a:xfrm flipV="1">
            <a:off x="5708919" y="3425260"/>
            <a:ext cx="0" cy="3132652"/>
          </a:xfrm>
          <a:prstGeom prst="straightConnector1">
            <a:avLst/>
          </a:prstGeom>
          <a:noFill/>
          <a:ln w="6345" cap="flat">
            <a:solidFill>
              <a:srgbClr val="5B9BD5"/>
            </a:solidFill>
            <a:custDash>
              <a:ds d="800693" sp="800693"/>
              <a:ds d="100000" sp="800693"/>
            </a:custDash>
            <a:miter/>
          </a:ln>
        </p:spPr>
      </p:cxnSp>
      <p:cxnSp>
        <p:nvCxnSpPr>
          <p:cNvPr id="17" name="Connecteur droit 18"/>
          <p:cNvCxnSpPr/>
          <p:nvPr/>
        </p:nvCxnSpPr>
        <p:spPr>
          <a:xfrm flipV="1">
            <a:off x="6874925" y="3387358"/>
            <a:ext cx="0" cy="3132661"/>
          </a:xfrm>
          <a:prstGeom prst="straightConnector1">
            <a:avLst/>
          </a:prstGeom>
          <a:noFill/>
          <a:ln w="6345" cap="flat">
            <a:solidFill>
              <a:srgbClr val="5B9BD5"/>
            </a:solidFill>
            <a:custDash>
              <a:ds d="800693" sp="800693"/>
              <a:ds d="100000" sp="800693"/>
            </a:custDash>
            <a:miter/>
          </a:ln>
        </p:spPr>
      </p:cxnSp>
      <p:cxnSp>
        <p:nvCxnSpPr>
          <p:cNvPr id="18" name="Connecteur droit 19"/>
          <p:cNvCxnSpPr/>
          <p:nvPr/>
        </p:nvCxnSpPr>
        <p:spPr>
          <a:xfrm flipV="1">
            <a:off x="7797820" y="3425260"/>
            <a:ext cx="0" cy="3132652"/>
          </a:xfrm>
          <a:prstGeom prst="straightConnector1">
            <a:avLst/>
          </a:prstGeom>
          <a:noFill/>
          <a:ln w="6345" cap="flat">
            <a:solidFill>
              <a:srgbClr val="0070C0"/>
            </a:solidFill>
            <a:custDash>
              <a:ds d="800693" sp="800693"/>
              <a:ds d="100000" sp="800693"/>
            </a:custDash>
            <a:miter/>
          </a:ln>
        </p:spPr>
      </p:cxnSp>
      <p:sp>
        <p:nvSpPr>
          <p:cNvPr id="19" name="Forme libre 20"/>
          <p:cNvSpPr/>
          <p:nvPr/>
        </p:nvSpPr>
        <p:spPr>
          <a:xfrm>
            <a:off x="6783430" y="5242913"/>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0" name="Forme libre 21"/>
          <p:cNvSpPr/>
          <p:nvPr/>
        </p:nvSpPr>
        <p:spPr>
          <a:xfrm rot="10799991">
            <a:off x="5687732" y="5890674"/>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1" name="Forme libre 22"/>
          <p:cNvSpPr/>
          <p:nvPr/>
        </p:nvSpPr>
        <p:spPr>
          <a:xfrm>
            <a:off x="4636145" y="5261375"/>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2" name="Forme libre 23"/>
          <p:cNvSpPr/>
          <p:nvPr/>
        </p:nvSpPr>
        <p:spPr>
          <a:xfrm rot="10799991">
            <a:off x="7855921" y="5933203"/>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3" name="Rectangle 24"/>
          <p:cNvSpPr/>
          <p:nvPr/>
        </p:nvSpPr>
        <p:spPr>
          <a:xfrm>
            <a:off x="2923153" y="848288"/>
            <a:ext cx="3275179" cy="1477332"/>
          </a:xfrm>
          <a:prstGeom prst="rect">
            <a:avLst/>
          </a:prstGeom>
          <a:noFill/>
          <a:ln w="9528" cap="flat">
            <a:solidFill>
              <a:srgbClr val="8497B0"/>
            </a:solidFill>
            <a:prstDash val="solid"/>
            <a:miter/>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sng" strike="noStrike" kern="1200" cap="none" spc="0" baseline="0">
                <a:solidFill>
                  <a:srgbClr val="008AB1"/>
                </a:solidFill>
                <a:uFillTx/>
                <a:latin typeface="Source Sans Pro Light" pitchFamily="34"/>
                <a:ea typeface="Source Sans Pro Light" pitchFamily="34"/>
              </a:rPr>
              <a:t>Lock-In amplifier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24" name="Ellipse 25"/>
          <p:cNvSpPr/>
          <p:nvPr/>
        </p:nvSpPr>
        <p:spPr>
          <a:xfrm>
            <a:off x="240148" y="1010887"/>
            <a:ext cx="1224134" cy="11521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5" name="Connecteur droit 26"/>
          <p:cNvCxnSpPr>
            <a:stCxn id="24" idx="0"/>
            <a:endCxn id="24" idx="2"/>
          </p:cNvCxnSpPr>
          <p:nvPr/>
        </p:nvCxnSpPr>
        <p:spPr>
          <a:xfrm>
            <a:off x="852215" y="1010887"/>
            <a:ext cx="0" cy="1152125"/>
          </a:xfrm>
          <a:prstGeom prst="straightConnector1">
            <a:avLst/>
          </a:prstGeom>
          <a:noFill/>
          <a:ln w="6345" cap="flat">
            <a:solidFill>
              <a:srgbClr val="000000"/>
            </a:solidFill>
            <a:prstDash val="solid"/>
            <a:miter/>
          </a:ln>
        </p:spPr>
      </p:cxnSp>
      <p:cxnSp>
        <p:nvCxnSpPr>
          <p:cNvPr id="26" name="Connecteur droit 27"/>
          <p:cNvCxnSpPr/>
          <p:nvPr/>
        </p:nvCxnSpPr>
        <p:spPr>
          <a:xfrm>
            <a:off x="240148" y="1586950"/>
            <a:ext cx="1224135" cy="0"/>
          </a:xfrm>
          <a:prstGeom prst="straightConnector1">
            <a:avLst/>
          </a:prstGeom>
          <a:noFill/>
          <a:ln w="6345" cap="flat">
            <a:solidFill>
              <a:srgbClr val="000000"/>
            </a:solidFill>
            <a:prstDash val="solid"/>
            <a:miter/>
          </a:ln>
        </p:spPr>
      </p:cxnSp>
      <p:sp>
        <p:nvSpPr>
          <p:cNvPr id="27" name="Ellipse 28"/>
          <p:cNvSpPr/>
          <p:nvPr/>
        </p:nvSpPr>
        <p:spPr>
          <a:xfrm>
            <a:off x="744202" y="1257647"/>
            <a:ext cx="216027" cy="216027"/>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8" name="Connecteur droit avec flèche 29"/>
          <p:cNvCxnSpPr/>
          <p:nvPr/>
        </p:nvCxnSpPr>
        <p:spPr>
          <a:xfrm>
            <a:off x="1464283" y="1587617"/>
            <a:ext cx="1458870" cy="0"/>
          </a:xfrm>
          <a:prstGeom prst="straightConnector1">
            <a:avLst/>
          </a:prstGeom>
          <a:noFill/>
          <a:ln w="12701" cap="flat">
            <a:solidFill>
              <a:srgbClr val="008AB1"/>
            </a:solidFill>
            <a:prstDash val="solid"/>
            <a:miter/>
            <a:tailEnd type="arrow"/>
          </a:ln>
        </p:spPr>
      </p:cxnSp>
      <p:sp>
        <p:nvSpPr>
          <p:cNvPr id="29" name="Rectangle 30"/>
          <p:cNvSpPr/>
          <p:nvPr/>
        </p:nvSpPr>
        <p:spPr>
          <a:xfrm>
            <a:off x="2040346" y="1569503"/>
            <a:ext cx="69762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Input</a:t>
            </a:r>
          </a:p>
        </p:txBody>
      </p:sp>
      <p:cxnSp>
        <p:nvCxnSpPr>
          <p:cNvPr id="30" name="Connecteur droit avec flèche 31"/>
          <p:cNvCxnSpPr/>
          <p:nvPr/>
        </p:nvCxnSpPr>
        <p:spPr>
          <a:xfrm flipH="1">
            <a:off x="2389162" y="2325611"/>
            <a:ext cx="1442146" cy="804243"/>
          </a:xfrm>
          <a:prstGeom prst="straightConnector1">
            <a:avLst/>
          </a:prstGeom>
          <a:noFill/>
          <a:ln w="12701" cap="flat">
            <a:solidFill>
              <a:srgbClr val="008AB1"/>
            </a:solidFill>
            <a:prstDash val="solid"/>
            <a:miter/>
            <a:tailEnd type="arrow"/>
          </a:ln>
        </p:spPr>
      </p:cxnSp>
      <p:sp>
        <p:nvSpPr>
          <p:cNvPr id="31" name="Rectangle 32"/>
          <p:cNvSpPr/>
          <p:nvPr/>
        </p:nvSpPr>
        <p:spPr>
          <a:xfrm>
            <a:off x="3657087" y="2325611"/>
            <a:ext cx="10970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Excitation</a:t>
            </a:r>
          </a:p>
        </p:txBody>
      </p:sp>
      <p:sp>
        <p:nvSpPr>
          <p:cNvPr id="32" name="Triangle isocèle 33"/>
          <p:cNvSpPr/>
          <p:nvPr/>
        </p:nvSpPr>
        <p:spPr>
          <a:xfrm rot="19514216" flipV="1">
            <a:off x="1680244" y="4150306"/>
            <a:ext cx="289352" cy="33873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385723"/>
          </a:solidFill>
          <a:ln w="127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3" name="Rectangle 34"/>
          <p:cNvSpPr/>
          <p:nvPr/>
        </p:nvSpPr>
        <p:spPr>
          <a:xfrm rot="19980872">
            <a:off x="2080332" y="3236718"/>
            <a:ext cx="583268" cy="467788"/>
          </a:xfrm>
          <a:prstGeom prst="rect">
            <a:avLst/>
          </a:prstGeom>
          <a:solidFill>
            <a:srgbClr val="7F7F7F"/>
          </a:solidFill>
          <a:ln w="12701" cap="flat">
            <a:solidFill>
              <a:srgbClr val="7F7F7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4" name="Arc 35"/>
          <p:cNvSpPr/>
          <p:nvPr/>
        </p:nvSpPr>
        <p:spPr>
          <a:xfrm rot="18730529">
            <a:off x="970949" y="3918266"/>
            <a:ext cx="2632466" cy="1418517"/>
          </a:xfrm>
          <a:custGeom>
            <a:avLst>
              <a:gd name="f12" fmla="val 166"/>
              <a:gd name="f13" fmla="val 251"/>
            </a:avLst>
            <a:gdLst>
              <a:gd name="f2" fmla="val 10800000"/>
              <a:gd name="f3" fmla="val 5400000"/>
              <a:gd name="f4" fmla="val 16200000"/>
              <a:gd name="f5" fmla="val 180"/>
              <a:gd name="f6" fmla="val w"/>
              <a:gd name="f7" fmla="val h"/>
              <a:gd name="f8" fmla="val ss"/>
              <a:gd name="f9" fmla="val 0"/>
              <a:gd name="f10" fmla="*/ 5419351 1 1725033"/>
              <a:gd name="f11" fmla="+- 0 0 1"/>
              <a:gd name="f12" fmla="val 166"/>
              <a:gd name="f13" fmla="val 251"/>
              <a:gd name="f14" fmla="+- 0 0 -256"/>
              <a:gd name="f15" fmla="+- 0 0 -388"/>
              <a:gd name="f16" fmla="+- 0 0 -521"/>
              <a:gd name="f17" fmla="abs f6"/>
              <a:gd name="f18" fmla="abs f7"/>
              <a:gd name="f19" fmla="abs f8"/>
              <a:gd name="f20" fmla="val f9"/>
              <a:gd name="f21" fmla="+- 0 0 f12"/>
              <a:gd name="f22" fmla="+- 0 0 f13"/>
              <a:gd name="f23" fmla="*/ f14 f2 1"/>
              <a:gd name="f24" fmla="*/ f15 f2 1"/>
              <a:gd name="f25" fmla="*/ f16 f2 1"/>
              <a:gd name="f26" fmla="?: f17 f6 1"/>
              <a:gd name="f27" fmla="?: f18 f7 1"/>
              <a:gd name="f28" fmla="?: f19 f8 1"/>
              <a:gd name="f29" fmla="*/ f21 f2 1"/>
              <a:gd name="f30" fmla="*/ f22 f2 1"/>
              <a:gd name="f31" fmla="*/ f23 1 f5"/>
              <a:gd name="f32" fmla="*/ f24 1 f5"/>
              <a:gd name="f33" fmla="*/ f25 1 f5"/>
              <a:gd name="f34" fmla="*/ f26 1 21600"/>
              <a:gd name="f35" fmla="*/ f27 1 21600"/>
              <a:gd name="f36" fmla="*/ 21600 f26 1"/>
              <a:gd name="f37" fmla="*/ 21600 f27 1"/>
              <a:gd name="f38" fmla="*/ f29 1 f5"/>
              <a:gd name="f39" fmla="*/ f30 1 f5"/>
              <a:gd name="f40" fmla="+- f31 0 f3"/>
              <a:gd name="f41" fmla="+- f32 0 f3"/>
              <a:gd name="f42" fmla="+- f33 0 f3"/>
              <a:gd name="f43" fmla="min f35 f34"/>
              <a:gd name="f44" fmla="*/ f36 1 f28"/>
              <a:gd name="f45" fmla="*/ f37 1 f28"/>
              <a:gd name="f46" fmla="+- f38 0 f3"/>
              <a:gd name="f47" fmla="+- f39 0 f3"/>
              <a:gd name="f48" fmla="val f44"/>
              <a:gd name="f49" fmla="val f45"/>
              <a:gd name="f50" fmla="+- 0 0 f46"/>
              <a:gd name="f51" fmla="+- 0 0 f47"/>
              <a:gd name="f52" fmla="+- f49 0 f20"/>
              <a:gd name="f53" fmla="+- f48 0 f20"/>
              <a:gd name="f54" fmla="val f50"/>
              <a:gd name="f55" fmla="val f51"/>
              <a:gd name="f56" fmla="*/ f52 1 2"/>
              <a:gd name="f57" fmla="*/ f53 1 2"/>
              <a:gd name="f58" fmla="+- f55 0 f54"/>
              <a:gd name="f59" fmla="+- f54 f3 0"/>
              <a:gd name="f60" fmla="+- f55 f3 0"/>
              <a:gd name="f61" fmla="+- 21600000 0 f54"/>
              <a:gd name="f62" fmla="+- f3 0 f54"/>
              <a:gd name="f63" fmla="+- 27000000 0 f54"/>
              <a:gd name="f64" fmla="+- f2 0 f54"/>
              <a:gd name="f65" fmla="+- 32400000 0 f54"/>
              <a:gd name="f66" fmla="+- f4 0 f54"/>
              <a:gd name="f67" fmla="+- 37800000 0 f54"/>
              <a:gd name="f68" fmla="+- f20 f56 0"/>
              <a:gd name="f69" fmla="+- f20 f57 0"/>
              <a:gd name="f70" fmla="+- f58 21600000 0"/>
              <a:gd name="f71" fmla="*/ f59 f10 1"/>
              <a:gd name="f72" fmla="*/ f60 f10 1"/>
              <a:gd name="f73" fmla="?: f62 f62 f63"/>
              <a:gd name="f74" fmla="?: f64 f64 f65"/>
              <a:gd name="f75" fmla="?: f66 f66 f67"/>
              <a:gd name="f76" fmla="*/ f57 f43 1"/>
              <a:gd name="f77" fmla="*/ f56 f43 1"/>
              <a:gd name="f78" fmla="?: f58 f58 f70"/>
              <a:gd name="f79" fmla="*/ f71 1 f2"/>
              <a:gd name="f80" fmla="*/ f72 1 f2"/>
              <a:gd name="f81" fmla="*/ f69 f43 1"/>
              <a:gd name="f82" fmla="*/ f68 f43 1"/>
              <a:gd name="f83" fmla="+- 0 0 f79"/>
              <a:gd name="f84" fmla="+- 0 0 f80"/>
              <a:gd name="f85" fmla="+- f78 0 f61"/>
              <a:gd name="f86" fmla="+- f78 0 f73"/>
              <a:gd name="f87" fmla="+- f78 0 f74"/>
              <a:gd name="f88" fmla="+- f78 0 f75"/>
              <a:gd name="f89" fmla="+- 0 0 f83"/>
              <a:gd name="f90" fmla="+- 0 0 f84"/>
              <a:gd name="f91" fmla="*/ f89 f2 1"/>
              <a:gd name="f92" fmla="*/ f90 f2 1"/>
              <a:gd name="f93" fmla="*/ f91 1 f10"/>
              <a:gd name="f94" fmla="*/ f92 1 f10"/>
              <a:gd name="f95" fmla="+- f93 0 f3"/>
              <a:gd name="f96" fmla="+- f94 0 f3"/>
              <a:gd name="f97" fmla="sin 1 f95"/>
              <a:gd name="f98" fmla="cos 1 f95"/>
              <a:gd name="f99" fmla="sin 1 f96"/>
              <a:gd name="f100" fmla="cos 1 f96"/>
              <a:gd name="f101" fmla="+- 0 0 f97"/>
              <a:gd name="f102" fmla="+- 0 0 f98"/>
              <a:gd name="f103" fmla="+- 0 0 f99"/>
              <a:gd name="f104" fmla="+- 0 0 f100"/>
              <a:gd name="f105" fmla="+- 0 0 f101"/>
              <a:gd name="f106" fmla="+- 0 0 f102"/>
              <a:gd name="f107" fmla="+- 0 0 f103"/>
              <a:gd name="f108" fmla="+- 0 0 f104"/>
              <a:gd name="f109" fmla="*/ f105 f57 1"/>
              <a:gd name="f110" fmla="*/ f106 f56 1"/>
              <a:gd name="f111" fmla="*/ f107 f57 1"/>
              <a:gd name="f112" fmla="*/ f108 f56 1"/>
              <a:gd name="f113" fmla="+- 0 0 f110"/>
              <a:gd name="f114" fmla="+- 0 0 f109"/>
              <a:gd name="f115" fmla="+- 0 0 f112"/>
              <a:gd name="f116" fmla="+- 0 0 f111"/>
              <a:gd name="f117" fmla="+- 0 0 f113"/>
              <a:gd name="f118" fmla="+- 0 0 f114"/>
              <a:gd name="f119" fmla="+- 0 0 f115"/>
              <a:gd name="f120" fmla="+- 0 0 f116"/>
              <a:gd name="f121" fmla="at2 f117 f118"/>
              <a:gd name="f122" fmla="at2 f119 f120"/>
              <a:gd name="f123" fmla="+- f121 f3 0"/>
              <a:gd name="f124" fmla="+- f122 f3 0"/>
              <a:gd name="f125" fmla="*/ f123 f10 1"/>
              <a:gd name="f126" fmla="*/ f124 f10 1"/>
              <a:gd name="f127" fmla="*/ f125 1 f2"/>
              <a:gd name="f128" fmla="*/ f126 1 f2"/>
              <a:gd name="f129" fmla="+- 0 0 f127"/>
              <a:gd name="f130" fmla="+- 0 0 f128"/>
              <a:gd name="f131" fmla="val f129"/>
              <a:gd name="f132" fmla="val f130"/>
              <a:gd name="f133" fmla="+- 0 0 f131"/>
              <a:gd name="f134" fmla="+- 0 0 f132"/>
              <a:gd name="f135" fmla="*/ f133 f2 1"/>
              <a:gd name="f136" fmla="*/ f134 f2 1"/>
              <a:gd name="f137" fmla="*/ f135 1 f10"/>
              <a:gd name="f138" fmla="*/ f136 1 f10"/>
              <a:gd name="f139" fmla="+- f137 0 f3"/>
              <a:gd name="f140" fmla="+- f138 0 f3"/>
              <a:gd name="f141" fmla="cos 1 f139"/>
              <a:gd name="f142" fmla="sin 1 f139"/>
              <a:gd name="f143" fmla="cos 1 f140"/>
              <a:gd name="f144" fmla="sin 1 f140"/>
              <a:gd name="f145" fmla="+- 0 0 f141"/>
              <a:gd name="f146" fmla="+- 0 0 f142"/>
              <a:gd name="f147" fmla="+- 0 0 f143"/>
              <a:gd name="f148" fmla="+- 0 0 f144"/>
              <a:gd name="f149" fmla="*/ f11 f145 1"/>
              <a:gd name="f150" fmla="*/ f11 f146 1"/>
              <a:gd name="f151" fmla="*/ f11 f147 1"/>
              <a:gd name="f152" fmla="*/ f11 f148 1"/>
              <a:gd name="f153" fmla="*/ f149 f57 1"/>
              <a:gd name="f154" fmla="*/ f150 f56 1"/>
              <a:gd name="f155" fmla="*/ f151 f57 1"/>
              <a:gd name="f156" fmla="*/ f152 f56 1"/>
              <a:gd name="f157" fmla="+- f69 f153 0"/>
              <a:gd name="f158" fmla="+- f68 f154 0"/>
              <a:gd name="f159" fmla="+- f69 f155 0"/>
              <a:gd name="f160" fmla="+- f68 f156 0"/>
              <a:gd name="f161" fmla="max f157 f159"/>
              <a:gd name="f162" fmla="max f158 f160"/>
              <a:gd name="f163" fmla="min f157 f159"/>
              <a:gd name="f164" fmla="min f158 f160"/>
              <a:gd name="f165" fmla="*/ f157 f43 1"/>
              <a:gd name="f166" fmla="*/ f158 f43 1"/>
              <a:gd name="f167" fmla="*/ f159 f43 1"/>
              <a:gd name="f168" fmla="*/ f160 f43 1"/>
              <a:gd name="f169" fmla="?: f85 f48 f161"/>
              <a:gd name="f170" fmla="?: f86 f49 f162"/>
              <a:gd name="f171" fmla="?: f87 f20 f163"/>
              <a:gd name="f172" fmla="?: f88 f20 f164"/>
              <a:gd name="f173" fmla="*/ f171 f43 1"/>
              <a:gd name="f174" fmla="*/ f172 f43 1"/>
              <a:gd name="f175" fmla="*/ f169 f43 1"/>
              <a:gd name="f176" fmla="*/ f170 f43 1"/>
            </a:gdLst>
            <a:ahLst/>
            <a:cxnLst>
              <a:cxn ang="3cd4">
                <a:pos x="hc" y="t"/>
              </a:cxn>
              <a:cxn ang="0">
                <a:pos x="r" y="vc"/>
              </a:cxn>
              <a:cxn ang="cd4">
                <a:pos x="hc" y="b"/>
              </a:cxn>
              <a:cxn ang="cd2">
                <a:pos x="l" y="vc"/>
              </a:cxn>
              <a:cxn ang="f40">
                <a:pos x="f165" y="f166"/>
              </a:cxn>
              <a:cxn ang="f41">
                <a:pos x="f81" y="f82"/>
              </a:cxn>
              <a:cxn ang="f42">
                <a:pos x="f167" y="f168"/>
              </a:cxn>
            </a:cxnLst>
            <a:rect l="f173" t="f174" r="f175" b="f176"/>
            <a:pathLst>
              <a:path stroke="0">
                <a:moveTo>
                  <a:pt x="f165" y="f166"/>
                </a:moveTo>
                <a:arcTo wR="f76" hR="f77" stAng="f54" swAng="f78"/>
                <a:lnTo>
                  <a:pt x="f81" y="f82"/>
                </a:lnTo>
                <a:close/>
              </a:path>
              <a:path fill="none">
                <a:moveTo>
                  <a:pt x="f165" y="f166"/>
                </a:moveTo>
                <a:arcTo wR="f76" hR="f77" stAng="f54" swAng="f78"/>
              </a:path>
            </a:pathLst>
          </a:custGeom>
          <a:noFill/>
          <a:ln w="127001" cap="flat">
            <a:solidFill>
              <a:srgbClr val="385723"/>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5" name="Rectangle 36"/>
          <p:cNvSpPr/>
          <p:nvPr/>
        </p:nvSpPr>
        <p:spPr>
          <a:xfrm>
            <a:off x="2542288" y="3101279"/>
            <a:ext cx="69140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Piezo</a:t>
            </a:r>
          </a:p>
        </p:txBody>
      </p:sp>
      <p:sp>
        <p:nvSpPr>
          <p:cNvPr id="36" name="Rectangle 37"/>
          <p:cNvSpPr/>
          <p:nvPr/>
        </p:nvSpPr>
        <p:spPr>
          <a:xfrm>
            <a:off x="3149367" y="3657645"/>
            <a:ext cx="10970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Excitation</a:t>
            </a:r>
          </a:p>
        </p:txBody>
      </p:sp>
      <p:sp>
        <p:nvSpPr>
          <p:cNvPr id="37" name="Triangle isocèle 38"/>
          <p:cNvSpPr/>
          <p:nvPr/>
        </p:nvSpPr>
        <p:spPr>
          <a:xfrm flipV="1">
            <a:off x="1575556" y="1771631"/>
            <a:ext cx="166247" cy="2255349"/>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8" name="Triangle isocèle 39"/>
          <p:cNvSpPr/>
          <p:nvPr/>
        </p:nvSpPr>
        <p:spPr>
          <a:xfrm rot="20707286" flipV="1">
            <a:off x="1205289" y="1455075"/>
            <a:ext cx="127869" cy="2722388"/>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FF0000"/>
          </a:solidFill>
          <a:ln w="12701"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39" name="Connecteur droit avec flèche 40"/>
          <p:cNvCxnSpPr/>
          <p:nvPr/>
        </p:nvCxnSpPr>
        <p:spPr>
          <a:xfrm>
            <a:off x="5724372" y="5188757"/>
            <a:ext cx="0" cy="744437"/>
          </a:xfrm>
          <a:prstGeom prst="straightConnector1">
            <a:avLst/>
          </a:prstGeom>
          <a:noFill/>
          <a:ln w="38103" cap="flat">
            <a:solidFill>
              <a:srgbClr val="008AB1"/>
            </a:solidFill>
            <a:prstDash val="solid"/>
            <a:miter/>
            <a:headEnd type="triangle" w="med" len="med"/>
            <a:tailEnd type="triangle" w="med" len="med"/>
          </a:ln>
        </p:spPr>
      </p:cxnSp>
      <p:sp>
        <p:nvSpPr>
          <p:cNvPr id="40" name="Rectangle 41"/>
          <p:cNvSpPr/>
          <p:nvPr/>
        </p:nvSpPr>
        <p:spPr>
          <a:xfrm>
            <a:off x="5712750" y="5438942"/>
            <a:ext cx="115768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Amplitude</a:t>
            </a:r>
          </a:p>
        </p:txBody>
      </p:sp>
      <p:cxnSp>
        <p:nvCxnSpPr>
          <p:cNvPr id="41" name="Connecteur droit avec flèche 42"/>
          <p:cNvCxnSpPr/>
          <p:nvPr/>
        </p:nvCxnSpPr>
        <p:spPr>
          <a:xfrm>
            <a:off x="4109752" y="5967383"/>
            <a:ext cx="591617" cy="0"/>
          </a:xfrm>
          <a:prstGeom prst="straightConnector1">
            <a:avLst/>
          </a:prstGeom>
          <a:noFill/>
          <a:ln w="38103" cap="flat">
            <a:solidFill>
              <a:srgbClr val="008AB1"/>
            </a:solidFill>
            <a:prstDash val="solid"/>
            <a:miter/>
            <a:headEnd type="triangle" w="med" len="med"/>
            <a:tailEnd type="triangle" w="med" len="med"/>
          </a:ln>
        </p:spPr>
      </p:cxnSp>
      <p:sp>
        <p:nvSpPr>
          <p:cNvPr id="42" name="Rectangle 43"/>
          <p:cNvSpPr/>
          <p:nvPr/>
        </p:nvSpPr>
        <p:spPr>
          <a:xfrm>
            <a:off x="4003334" y="6044156"/>
            <a:ext cx="75213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Phase</a:t>
            </a:r>
          </a:p>
        </p:txBody>
      </p:sp>
      <p:cxnSp>
        <p:nvCxnSpPr>
          <p:cNvPr id="43" name="Connecteur droit avec flèche 44"/>
          <p:cNvCxnSpPr/>
          <p:nvPr/>
        </p:nvCxnSpPr>
        <p:spPr>
          <a:xfrm>
            <a:off x="6198342" y="1404911"/>
            <a:ext cx="1458871" cy="0"/>
          </a:xfrm>
          <a:prstGeom prst="straightConnector1">
            <a:avLst/>
          </a:prstGeom>
          <a:noFill/>
          <a:ln w="12701" cap="flat">
            <a:solidFill>
              <a:srgbClr val="008AB1"/>
            </a:solidFill>
            <a:prstDash val="solid"/>
            <a:miter/>
            <a:tailEnd type="arrow"/>
          </a:ln>
        </p:spPr>
      </p:cxnSp>
      <p:cxnSp>
        <p:nvCxnSpPr>
          <p:cNvPr id="44" name="Connecteur droit avec flèche 45"/>
          <p:cNvCxnSpPr/>
          <p:nvPr/>
        </p:nvCxnSpPr>
        <p:spPr>
          <a:xfrm>
            <a:off x="6198342" y="1922974"/>
            <a:ext cx="1458871" cy="0"/>
          </a:xfrm>
          <a:prstGeom prst="straightConnector1">
            <a:avLst/>
          </a:prstGeom>
          <a:noFill/>
          <a:ln w="12701" cap="flat">
            <a:solidFill>
              <a:srgbClr val="008AB1"/>
            </a:solidFill>
            <a:prstDash val="solid"/>
            <a:miter/>
            <a:tailEnd type="arrow"/>
          </a:ln>
        </p:spPr>
      </p:cxnSp>
      <p:sp>
        <p:nvSpPr>
          <p:cNvPr id="45" name="Rectangle 46"/>
          <p:cNvSpPr/>
          <p:nvPr/>
        </p:nvSpPr>
        <p:spPr>
          <a:xfrm>
            <a:off x="6198342" y="834518"/>
            <a:ext cx="938979"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Outputs</a:t>
            </a:r>
          </a:p>
        </p:txBody>
      </p:sp>
      <p:sp>
        <p:nvSpPr>
          <p:cNvPr id="46" name="Rectangle 47"/>
          <p:cNvSpPr/>
          <p:nvPr/>
        </p:nvSpPr>
        <p:spPr>
          <a:xfrm>
            <a:off x="7657213" y="1220248"/>
            <a:ext cx="115768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Amplitude</a:t>
            </a:r>
          </a:p>
        </p:txBody>
      </p:sp>
      <p:sp>
        <p:nvSpPr>
          <p:cNvPr id="47" name="Rectangle 48"/>
          <p:cNvSpPr/>
          <p:nvPr/>
        </p:nvSpPr>
        <p:spPr>
          <a:xfrm>
            <a:off x="7699851" y="1738301"/>
            <a:ext cx="75213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Phase</a:t>
            </a:r>
          </a:p>
        </p:txBody>
      </p:sp>
      <p:sp>
        <p:nvSpPr>
          <p:cNvPr id="48" name="Forme libre 49"/>
          <p:cNvSpPr/>
          <p:nvPr/>
        </p:nvSpPr>
        <p:spPr>
          <a:xfrm rot="10799991">
            <a:off x="5180176" y="5919176"/>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49" name="Forme libre 50"/>
          <p:cNvSpPr/>
          <p:nvPr/>
        </p:nvSpPr>
        <p:spPr>
          <a:xfrm>
            <a:off x="4128589" y="5289877"/>
            <a:ext cx="1104403" cy="724469"/>
          </a:xfrm>
          <a:custGeom>
            <a:avLst/>
            <a:gdLst>
              <a:gd name="f0" fmla="val 10800000"/>
              <a:gd name="f1" fmla="val 5400000"/>
              <a:gd name="f2" fmla="val 180"/>
              <a:gd name="f3" fmla="val w"/>
              <a:gd name="f4" fmla="val h"/>
              <a:gd name="f5" fmla="val 0"/>
              <a:gd name="f6" fmla="val 1104405"/>
              <a:gd name="f7" fmla="val 724470"/>
              <a:gd name="f8" fmla="val 688844"/>
              <a:gd name="f9" fmla="val 204849"/>
              <a:gd name="f10" fmla="val 341490"/>
              <a:gd name="f11" fmla="val 409699"/>
              <a:gd name="f12" fmla="val -5863"/>
              <a:gd name="f13" fmla="val 593766"/>
              <a:gd name="f14" fmla="val 75"/>
              <a:gd name="f15" fmla="val 777833"/>
              <a:gd name="f16" fmla="val 6013"/>
              <a:gd name="f17" fmla="val 941119"/>
              <a:gd name="f18" fmla="val 365241"/>
              <a:gd name="f19" fmla="+- 0 0 -90"/>
              <a:gd name="f20" fmla="*/ f3 1 1104405"/>
              <a:gd name="f21" fmla="*/ f4 1 724470"/>
              <a:gd name="f22" fmla="val f5"/>
              <a:gd name="f23" fmla="val f6"/>
              <a:gd name="f24" fmla="val f7"/>
              <a:gd name="f25" fmla="*/ f19 f0 1"/>
              <a:gd name="f26" fmla="+- f24 0 f22"/>
              <a:gd name="f27" fmla="+- f23 0 f22"/>
              <a:gd name="f28" fmla="*/ f25 1 f2"/>
              <a:gd name="f29" fmla="*/ f27 1 1104405"/>
              <a:gd name="f30" fmla="*/ f26 1 724470"/>
              <a:gd name="f31" fmla="*/ 0 f27 1"/>
              <a:gd name="f32" fmla="*/ 688844 f26 1"/>
              <a:gd name="f33" fmla="*/ 593766 f27 1"/>
              <a:gd name="f34" fmla="*/ 75 f26 1"/>
              <a:gd name="f35" fmla="*/ 1104405 f27 1"/>
              <a:gd name="f36" fmla="*/ 724470 f26 1"/>
              <a:gd name="f37" fmla="+- f28 0 f1"/>
              <a:gd name="f38" fmla="*/ f31 1 1104405"/>
              <a:gd name="f39" fmla="*/ f32 1 724470"/>
              <a:gd name="f40" fmla="*/ f33 1 1104405"/>
              <a:gd name="f41" fmla="*/ f34 1 724470"/>
              <a:gd name="f42" fmla="*/ f35 1 1104405"/>
              <a:gd name="f43" fmla="*/ f36 1 724470"/>
              <a:gd name="f44" fmla="*/ f22 1 f29"/>
              <a:gd name="f45" fmla="*/ f23 1 f29"/>
              <a:gd name="f46" fmla="*/ f22 1 f30"/>
              <a:gd name="f47" fmla="*/ f24 1 f30"/>
              <a:gd name="f48" fmla="*/ f38 1 f29"/>
              <a:gd name="f49" fmla="*/ f39 1 f30"/>
              <a:gd name="f50" fmla="*/ f40 1 f29"/>
              <a:gd name="f51" fmla="*/ f41 1 f30"/>
              <a:gd name="f52" fmla="*/ f42 1 f29"/>
              <a:gd name="f53" fmla="*/ f43 1 f30"/>
              <a:gd name="f54" fmla="*/ f44 f20 1"/>
              <a:gd name="f55" fmla="*/ f45 f20 1"/>
              <a:gd name="f56" fmla="*/ f47 f21 1"/>
              <a:gd name="f57" fmla="*/ f46 f21 1"/>
              <a:gd name="f58" fmla="*/ f48 f20 1"/>
              <a:gd name="f59" fmla="*/ f49 f21 1"/>
              <a:gd name="f60" fmla="*/ f50 f20 1"/>
              <a:gd name="f61" fmla="*/ f51 f21 1"/>
              <a:gd name="f62" fmla="*/ f52 f20 1"/>
              <a:gd name="f63" fmla="*/ f53 f21 1"/>
            </a:gdLst>
            <a:ahLst/>
            <a:cxnLst>
              <a:cxn ang="3cd4">
                <a:pos x="hc" y="t"/>
              </a:cxn>
              <a:cxn ang="0">
                <a:pos x="r" y="vc"/>
              </a:cxn>
              <a:cxn ang="cd4">
                <a:pos x="hc" y="b"/>
              </a:cxn>
              <a:cxn ang="cd2">
                <a:pos x="l" y="vc"/>
              </a:cxn>
              <a:cxn ang="f37">
                <a:pos x="f58" y="f59"/>
              </a:cxn>
              <a:cxn ang="f37">
                <a:pos x="f60" y="f61"/>
              </a:cxn>
              <a:cxn ang="f37">
                <a:pos x="f62" y="f63"/>
              </a:cxn>
            </a:cxnLst>
            <a:rect l="f54" t="f57" r="f55" b="f56"/>
            <a:pathLst>
              <a:path w="1104405" h="724470">
                <a:moveTo>
                  <a:pt x="f5" y="f8"/>
                </a:moveTo>
                <a:cubicBezTo>
                  <a:pt x="f9" y="f10"/>
                  <a:pt x="f11" y="f12"/>
                  <a:pt x="f13" y="f14"/>
                </a:cubicBezTo>
                <a:cubicBezTo>
                  <a:pt x="f15" y="f16"/>
                  <a:pt x="f17" y="f18"/>
                  <a:pt x="f6" y="f7"/>
                </a:cubicBezTo>
              </a:path>
            </a:pathLst>
          </a:custGeom>
          <a:noFill/>
          <a:ln w="12701" cap="flat">
            <a:solidFill>
              <a:srgbClr val="F8CBAD"/>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1" name="Espace réservé du numéro de diapositive 50"/>
          <p:cNvSpPr>
            <a:spLocks noGrp="1"/>
          </p:cNvSpPr>
          <p:nvPr>
            <p:ph type="sldNum" sz="quarter" idx="8"/>
          </p:nvPr>
        </p:nvSpPr>
        <p:spPr/>
        <p:txBody>
          <a:bodyPr/>
          <a:lstStyle/>
          <a:p>
            <a:pPr lvl="0"/>
            <a:fld id="{076F6770-30F6-4909-B022-5A2181746AF4}" type="slidenum">
              <a:rPr lang="fr-FR" smtClean="0"/>
              <a:t>67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name="Slide72">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Lock-in Amplifier</a:t>
            </a:r>
          </a:p>
        </p:txBody>
      </p:sp>
      <p:sp>
        <p:nvSpPr>
          <p:cNvPr id="3" name="Rectangle 51"/>
          <p:cNvSpPr/>
          <p:nvPr/>
        </p:nvSpPr>
        <p:spPr>
          <a:xfrm>
            <a:off x="1478676" y="1469952"/>
            <a:ext cx="5814971" cy="3970315"/>
          </a:xfrm>
          <a:prstGeom prst="rect">
            <a:avLst/>
          </a:prstGeom>
          <a:noFill/>
          <a:ln w="9528" cap="flat">
            <a:solidFill>
              <a:srgbClr val="8497B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       Lock-In amplifier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4" name="Connecteur droit avec flèche 52"/>
          <p:cNvCxnSpPr/>
          <p:nvPr/>
        </p:nvCxnSpPr>
        <p:spPr>
          <a:xfrm>
            <a:off x="7322972" y="4354848"/>
            <a:ext cx="729435" cy="0"/>
          </a:xfrm>
          <a:prstGeom prst="straightConnector1">
            <a:avLst/>
          </a:prstGeom>
          <a:noFill/>
          <a:ln w="12701" cap="flat">
            <a:solidFill>
              <a:srgbClr val="008AB1"/>
            </a:solidFill>
            <a:prstDash val="solid"/>
            <a:miter/>
            <a:tailEnd type="arrow"/>
          </a:ln>
        </p:spPr>
      </p:cxnSp>
      <p:sp>
        <p:nvSpPr>
          <p:cNvPr id="5" name="Rectangle 53"/>
          <p:cNvSpPr/>
          <p:nvPr/>
        </p:nvSpPr>
        <p:spPr>
          <a:xfrm>
            <a:off x="8023091" y="3686604"/>
            <a:ext cx="1157685"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Amplitude</a:t>
            </a:r>
          </a:p>
        </p:txBody>
      </p:sp>
      <p:sp>
        <p:nvSpPr>
          <p:cNvPr id="6" name="Rectangle 54"/>
          <p:cNvSpPr/>
          <p:nvPr/>
        </p:nvSpPr>
        <p:spPr>
          <a:xfrm>
            <a:off x="8065730" y="4204658"/>
            <a:ext cx="752130"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Phase</a:t>
            </a:r>
          </a:p>
        </p:txBody>
      </p:sp>
      <p:sp>
        <p:nvSpPr>
          <p:cNvPr id="7" name="Rectangle 55"/>
          <p:cNvSpPr/>
          <p:nvPr/>
        </p:nvSpPr>
        <p:spPr>
          <a:xfrm>
            <a:off x="7569439" y="3193386"/>
            <a:ext cx="938979"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Outputs</a:t>
            </a:r>
          </a:p>
        </p:txBody>
      </p:sp>
      <p:cxnSp>
        <p:nvCxnSpPr>
          <p:cNvPr id="8" name="Connecteur droit avec flèche 56"/>
          <p:cNvCxnSpPr/>
          <p:nvPr/>
        </p:nvCxnSpPr>
        <p:spPr>
          <a:xfrm flipH="1">
            <a:off x="2453856" y="5145804"/>
            <a:ext cx="17520" cy="1122078"/>
          </a:xfrm>
          <a:prstGeom prst="straightConnector1">
            <a:avLst/>
          </a:prstGeom>
          <a:noFill/>
          <a:ln w="12701" cap="flat">
            <a:solidFill>
              <a:srgbClr val="008AB1"/>
            </a:solidFill>
            <a:prstDash val="solid"/>
            <a:miter/>
            <a:tailEnd type="arrow"/>
          </a:ln>
        </p:spPr>
      </p:cxnSp>
      <p:sp>
        <p:nvSpPr>
          <p:cNvPr id="9" name="Rectangle 57"/>
          <p:cNvSpPr/>
          <p:nvPr/>
        </p:nvSpPr>
        <p:spPr>
          <a:xfrm>
            <a:off x="2413604" y="5420444"/>
            <a:ext cx="109709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Excitation</a:t>
            </a:r>
          </a:p>
        </p:txBody>
      </p:sp>
      <p:cxnSp>
        <p:nvCxnSpPr>
          <p:cNvPr id="10" name="Connecteur droit avec flèche 58"/>
          <p:cNvCxnSpPr/>
          <p:nvPr/>
        </p:nvCxnSpPr>
        <p:spPr>
          <a:xfrm>
            <a:off x="19805" y="2622700"/>
            <a:ext cx="1572275" cy="0"/>
          </a:xfrm>
          <a:prstGeom prst="straightConnector1">
            <a:avLst/>
          </a:prstGeom>
          <a:noFill/>
          <a:ln w="12701" cap="flat">
            <a:solidFill>
              <a:srgbClr val="008AB1"/>
            </a:solidFill>
            <a:prstDash val="solid"/>
            <a:miter/>
            <a:tailEnd type="arrow"/>
          </a:ln>
        </p:spPr>
      </p:cxnSp>
      <p:sp>
        <p:nvSpPr>
          <p:cNvPr id="11" name="Rectangle 59"/>
          <p:cNvSpPr/>
          <p:nvPr/>
        </p:nvSpPr>
        <p:spPr>
          <a:xfrm>
            <a:off x="240148" y="2632914"/>
            <a:ext cx="1131588" cy="1200332"/>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Input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deflection</a:t>
            </a:r>
          </a:p>
        </p:txBody>
      </p:sp>
      <p:cxnSp>
        <p:nvCxnSpPr>
          <p:cNvPr id="12" name="Connecteur droit avec flèche 60"/>
          <p:cNvCxnSpPr/>
          <p:nvPr/>
        </p:nvCxnSpPr>
        <p:spPr>
          <a:xfrm>
            <a:off x="1741931" y="2896014"/>
            <a:ext cx="1458880" cy="0"/>
          </a:xfrm>
          <a:prstGeom prst="straightConnector1">
            <a:avLst/>
          </a:prstGeom>
          <a:noFill/>
          <a:ln w="12701" cap="flat">
            <a:solidFill>
              <a:srgbClr val="000000"/>
            </a:solidFill>
            <a:prstDash val="solid"/>
            <a:miter/>
            <a:tailEnd type="arrow"/>
          </a:ln>
        </p:spPr>
      </p:cxnSp>
      <p:cxnSp>
        <p:nvCxnSpPr>
          <p:cNvPr id="13" name="Connecteur droit avec flèche 61"/>
          <p:cNvCxnSpPr/>
          <p:nvPr/>
        </p:nvCxnSpPr>
        <p:spPr>
          <a:xfrm flipV="1">
            <a:off x="1845515" y="1737387"/>
            <a:ext cx="0" cy="1311030"/>
          </a:xfrm>
          <a:prstGeom prst="straightConnector1">
            <a:avLst/>
          </a:prstGeom>
          <a:noFill/>
          <a:ln w="12701" cap="flat">
            <a:solidFill>
              <a:srgbClr val="000000"/>
            </a:solidFill>
            <a:prstDash val="solid"/>
            <a:miter/>
            <a:tailEnd type="arrow"/>
          </a:ln>
        </p:spPr>
      </p:cxnSp>
      <p:sp>
        <p:nvSpPr>
          <p:cNvPr id="14" name="Rectangle 62"/>
          <p:cNvSpPr/>
          <p:nvPr/>
        </p:nvSpPr>
        <p:spPr>
          <a:xfrm>
            <a:off x="1592080" y="3048417"/>
            <a:ext cx="162961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High-pass filter</a:t>
            </a:r>
          </a:p>
        </p:txBody>
      </p:sp>
      <p:cxnSp>
        <p:nvCxnSpPr>
          <p:cNvPr id="15" name="Connecteur droit 63"/>
          <p:cNvCxnSpPr/>
          <p:nvPr/>
        </p:nvCxnSpPr>
        <p:spPr>
          <a:xfrm flipV="1">
            <a:off x="2081265" y="2085910"/>
            <a:ext cx="443960" cy="810104"/>
          </a:xfrm>
          <a:prstGeom prst="straightConnector1">
            <a:avLst/>
          </a:prstGeom>
          <a:noFill/>
          <a:ln w="28575" cap="flat">
            <a:solidFill>
              <a:srgbClr val="FF0000"/>
            </a:solidFill>
            <a:prstDash val="solid"/>
            <a:miter/>
          </a:ln>
        </p:spPr>
      </p:cxnSp>
      <p:cxnSp>
        <p:nvCxnSpPr>
          <p:cNvPr id="16" name="Connecteur droit 64"/>
          <p:cNvCxnSpPr/>
          <p:nvPr/>
        </p:nvCxnSpPr>
        <p:spPr>
          <a:xfrm flipH="1">
            <a:off x="2525225" y="2085910"/>
            <a:ext cx="675586" cy="0"/>
          </a:xfrm>
          <a:prstGeom prst="straightConnector1">
            <a:avLst/>
          </a:prstGeom>
          <a:noFill/>
          <a:ln w="28575" cap="flat">
            <a:solidFill>
              <a:srgbClr val="FF0000"/>
            </a:solidFill>
            <a:prstDash val="solid"/>
            <a:miter/>
          </a:ln>
        </p:spPr>
      </p:cxnSp>
      <p:cxnSp>
        <p:nvCxnSpPr>
          <p:cNvPr id="17" name="Connecteur droit avec flèche 65"/>
          <p:cNvCxnSpPr/>
          <p:nvPr/>
        </p:nvCxnSpPr>
        <p:spPr>
          <a:xfrm>
            <a:off x="3315632" y="2490962"/>
            <a:ext cx="565831" cy="0"/>
          </a:xfrm>
          <a:prstGeom prst="straightConnector1">
            <a:avLst/>
          </a:prstGeom>
          <a:noFill/>
          <a:ln w="12701" cap="flat">
            <a:solidFill>
              <a:srgbClr val="008AB1"/>
            </a:solidFill>
            <a:prstDash val="solid"/>
            <a:miter/>
            <a:tailEnd type="arrow"/>
          </a:ln>
        </p:spPr>
      </p:cxnSp>
      <p:cxnSp>
        <p:nvCxnSpPr>
          <p:cNvPr id="18" name="Connecteur droit avec flèche 66"/>
          <p:cNvCxnSpPr/>
          <p:nvPr/>
        </p:nvCxnSpPr>
        <p:spPr>
          <a:xfrm>
            <a:off x="3881463" y="2490962"/>
            <a:ext cx="0" cy="1468197"/>
          </a:xfrm>
          <a:prstGeom prst="straightConnector1">
            <a:avLst/>
          </a:prstGeom>
          <a:noFill/>
          <a:ln w="12701" cap="flat">
            <a:solidFill>
              <a:srgbClr val="008AB1"/>
            </a:solidFill>
            <a:prstDash val="solid"/>
            <a:miter/>
            <a:tailEnd type="arrow"/>
          </a:ln>
        </p:spPr>
      </p:cxnSp>
      <p:sp>
        <p:nvSpPr>
          <p:cNvPr id="19" name="Ellipse 67"/>
          <p:cNvSpPr/>
          <p:nvPr/>
        </p:nvSpPr>
        <p:spPr>
          <a:xfrm>
            <a:off x="3828336" y="3973516"/>
            <a:ext cx="394536" cy="40992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20" name="Connecteur droit avec flèche 68"/>
          <p:cNvCxnSpPr/>
          <p:nvPr/>
        </p:nvCxnSpPr>
        <p:spPr>
          <a:xfrm flipV="1">
            <a:off x="3891210" y="4389330"/>
            <a:ext cx="0" cy="334853"/>
          </a:xfrm>
          <a:prstGeom prst="straightConnector1">
            <a:avLst/>
          </a:prstGeom>
          <a:noFill/>
          <a:ln w="12701" cap="flat">
            <a:solidFill>
              <a:srgbClr val="008AB1"/>
            </a:solidFill>
            <a:prstDash val="solid"/>
            <a:miter/>
            <a:tailEnd type="arrow"/>
          </a:ln>
        </p:spPr>
      </p:cxnSp>
      <p:sp>
        <p:nvSpPr>
          <p:cNvPr id="21" name="Rectangle 69"/>
          <p:cNvSpPr/>
          <p:nvPr/>
        </p:nvSpPr>
        <p:spPr>
          <a:xfrm>
            <a:off x="3884901" y="3985512"/>
            <a:ext cx="295278"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X</a:t>
            </a:r>
          </a:p>
        </p:txBody>
      </p:sp>
      <p:cxnSp>
        <p:nvCxnSpPr>
          <p:cNvPr id="22" name="Connecteur droit avec flèche 70"/>
          <p:cNvCxnSpPr/>
          <p:nvPr/>
        </p:nvCxnSpPr>
        <p:spPr>
          <a:xfrm>
            <a:off x="4222872" y="4180435"/>
            <a:ext cx="450681" cy="0"/>
          </a:xfrm>
          <a:prstGeom prst="straightConnector1">
            <a:avLst/>
          </a:prstGeom>
          <a:noFill/>
          <a:ln w="12701" cap="flat">
            <a:solidFill>
              <a:srgbClr val="008AB1"/>
            </a:solidFill>
            <a:prstDash val="solid"/>
            <a:miter/>
            <a:tailEnd type="arrow"/>
          </a:ln>
        </p:spPr>
      </p:cxnSp>
      <p:cxnSp>
        <p:nvCxnSpPr>
          <p:cNvPr id="23" name="Connecteur droit avec flèche 71"/>
          <p:cNvCxnSpPr/>
          <p:nvPr/>
        </p:nvCxnSpPr>
        <p:spPr>
          <a:xfrm>
            <a:off x="4823405" y="4202445"/>
            <a:ext cx="1458870" cy="0"/>
          </a:xfrm>
          <a:prstGeom prst="straightConnector1">
            <a:avLst/>
          </a:prstGeom>
          <a:noFill/>
          <a:ln w="12701" cap="flat">
            <a:solidFill>
              <a:srgbClr val="000000"/>
            </a:solidFill>
            <a:prstDash val="solid"/>
            <a:miter/>
            <a:tailEnd type="arrow"/>
          </a:ln>
        </p:spPr>
      </p:cxnSp>
      <p:cxnSp>
        <p:nvCxnSpPr>
          <p:cNvPr id="24" name="Connecteur droit avec flèche 72"/>
          <p:cNvCxnSpPr/>
          <p:nvPr/>
        </p:nvCxnSpPr>
        <p:spPr>
          <a:xfrm flipV="1">
            <a:off x="4926979" y="3043827"/>
            <a:ext cx="0" cy="1311021"/>
          </a:xfrm>
          <a:prstGeom prst="straightConnector1">
            <a:avLst/>
          </a:prstGeom>
          <a:noFill/>
          <a:ln w="12701" cap="flat">
            <a:solidFill>
              <a:srgbClr val="000000"/>
            </a:solidFill>
            <a:prstDash val="solid"/>
            <a:miter/>
            <a:tailEnd type="arrow"/>
          </a:ln>
        </p:spPr>
      </p:cxnSp>
      <p:sp>
        <p:nvSpPr>
          <p:cNvPr id="25" name="Rectangle 73"/>
          <p:cNvSpPr/>
          <p:nvPr/>
        </p:nvSpPr>
        <p:spPr>
          <a:xfrm>
            <a:off x="4673553" y="4354848"/>
            <a:ext cx="1532214"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Low-pass filter</a:t>
            </a:r>
          </a:p>
        </p:txBody>
      </p:sp>
      <p:cxnSp>
        <p:nvCxnSpPr>
          <p:cNvPr id="26" name="Connecteur droit 74"/>
          <p:cNvCxnSpPr/>
          <p:nvPr/>
        </p:nvCxnSpPr>
        <p:spPr>
          <a:xfrm flipH="1" flipV="1">
            <a:off x="5541574" y="3417743"/>
            <a:ext cx="212827" cy="810104"/>
          </a:xfrm>
          <a:prstGeom prst="straightConnector1">
            <a:avLst/>
          </a:prstGeom>
          <a:noFill/>
          <a:ln w="28575" cap="flat">
            <a:solidFill>
              <a:srgbClr val="FF0000"/>
            </a:solidFill>
            <a:prstDash val="solid"/>
            <a:miter/>
          </a:ln>
        </p:spPr>
      </p:cxnSp>
      <p:cxnSp>
        <p:nvCxnSpPr>
          <p:cNvPr id="27" name="Connecteur droit 75"/>
          <p:cNvCxnSpPr/>
          <p:nvPr/>
        </p:nvCxnSpPr>
        <p:spPr>
          <a:xfrm flipH="1">
            <a:off x="4877254" y="3413775"/>
            <a:ext cx="675586" cy="0"/>
          </a:xfrm>
          <a:prstGeom prst="straightConnector1">
            <a:avLst/>
          </a:prstGeom>
          <a:noFill/>
          <a:ln w="28575" cap="flat">
            <a:solidFill>
              <a:srgbClr val="FF0000"/>
            </a:solidFill>
            <a:prstDash val="solid"/>
            <a:miter/>
          </a:ln>
        </p:spPr>
      </p:cxnSp>
      <p:cxnSp>
        <p:nvCxnSpPr>
          <p:cNvPr id="28" name="Connecteur droit avec flèche 76"/>
          <p:cNvCxnSpPr/>
          <p:nvPr/>
        </p:nvCxnSpPr>
        <p:spPr>
          <a:xfrm flipV="1">
            <a:off x="6688003" y="3855503"/>
            <a:ext cx="602837" cy="354175"/>
          </a:xfrm>
          <a:prstGeom prst="straightConnector1">
            <a:avLst/>
          </a:prstGeom>
          <a:noFill/>
          <a:ln w="12701" cap="flat">
            <a:solidFill>
              <a:srgbClr val="008AB1"/>
            </a:solidFill>
            <a:prstDash val="solid"/>
            <a:miter/>
            <a:tailEnd type="arrow"/>
          </a:ln>
        </p:spPr>
      </p:cxnSp>
      <p:cxnSp>
        <p:nvCxnSpPr>
          <p:cNvPr id="29" name="Connecteur droit avec flèche 77"/>
          <p:cNvCxnSpPr/>
          <p:nvPr/>
        </p:nvCxnSpPr>
        <p:spPr>
          <a:xfrm>
            <a:off x="6688003" y="4209678"/>
            <a:ext cx="602837" cy="163878"/>
          </a:xfrm>
          <a:prstGeom prst="straightConnector1">
            <a:avLst/>
          </a:prstGeom>
          <a:noFill/>
          <a:ln w="12701" cap="flat">
            <a:solidFill>
              <a:srgbClr val="008AB1"/>
            </a:solidFill>
            <a:prstDash val="solid"/>
            <a:miter/>
            <a:tailEnd type="arrow"/>
          </a:ln>
        </p:spPr>
      </p:cxnSp>
      <p:sp>
        <p:nvSpPr>
          <p:cNvPr id="30" name="Rectangle 78"/>
          <p:cNvSpPr/>
          <p:nvPr/>
        </p:nvSpPr>
        <p:spPr>
          <a:xfrm>
            <a:off x="1996363" y="4313627"/>
            <a:ext cx="1419103"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Function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generator</a:t>
            </a:r>
          </a:p>
        </p:txBody>
      </p:sp>
      <p:sp>
        <p:nvSpPr>
          <p:cNvPr id="31" name="Rectangle 79"/>
          <p:cNvSpPr/>
          <p:nvPr/>
        </p:nvSpPr>
        <p:spPr>
          <a:xfrm>
            <a:off x="1769775" y="4148577"/>
            <a:ext cx="1530412" cy="997226"/>
          </a:xfrm>
          <a:prstGeom prst="rect">
            <a:avLst/>
          </a:prstGeom>
          <a:noFill/>
          <a:ln w="9528" cap="flat">
            <a:solidFill>
              <a:srgbClr val="8497B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32" name="Connecteur droit avec flèche 80"/>
          <p:cNvCxnSpPr/>
          <p:nvPr/>
        </p:nvCxnSpPr>
        <p:spPr>
          <a:xfrm>
            <a:off x="3315632" y="4724183"/>
            <a:ext cx="575578" cy="0"/>
          </a:xfrm>
          <a:prstGeom prst="straightConnector1">
            <a:avLst/>
          </a:prstGeom>
          <a:noFill/>
          <a:ln w="12701" cap="flat">
            <a:solidFill>
              <a:srgbClr val="008AB1"/>
            </a:solidFill>
            <a:prstDash val="solid"/>
            <a:miter/>
            <a:tailEnd type="arrow"/>
          </a:ln>
        </p:spPr>
      </p:cxnSp>
      <p:sp>
        <p:nvSpPr>
          <p:cNvPr id="33" name="Rectangle 81"/>
          <p:cNvSpPr/>
          <p:nvPr/>
        </p:nvSpPr>
        <p:spPr>
          <a:xfrm>
            <a:off x="1625163" y="3044494"/>
            <a:ext cx="1723552" cy="369335"/>
          </a:xfrm>
          <a:prstGeom prst="rect">
            <a:avLst/>
          </a:prstGeom>
          <a:noFill/>
          <a:ln w="9528" cap="flat">
            <a:solidFill>
              <a:srgbClr val="8497B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34" name="Rectangle 82"/>
          <p:cNvSpPr/>
          <p:nvPr/>
        </p:nvSpPr>
        <p:spPr>
          <a:xfrm>
            <a:off x="4688137" y="4326126"/>
            <a:ext cx="1672254" cy="369335"/>
          </a:xfrm>
          <a:prstGeom prst="rect">
            <a:avLst/>
          </a:prstGeom>
          <a:noFill/>
          <a:ln w="9528" cap="flat">
            <a:solidFill>
              <a:srgbClr val="8497B0"/>
            </a:solidFill>
            <a:prstDash val="solid"/>
            <a:miter/>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35" name="Connecteur droit avec flèche 83"/>
          <p:cNvCxnSpPr/>
          <p:nvPr/>
        </p:nvCxnSpPr>
        <p:spPr>
          <a:xfrm>
            <a:off x="7290840" y="3871267"/>
            <a:ext cx="729435" cy="0"/>
          </a:xfrm>
          <a:prstGeom prst="straightConnector1">
            <a:avLst/>
          </a:prstGeom>
          <a:noFill/>
          <a:ln w="12701" cap="flat">
            <a:solidFill>
              <a:srgbClr val="008AB1"/>
            </a:solidFill>
            <a:prstDash val="solid"/>
            <a:miter/>
            <a:tailEnd type="arrow"/>
          </a:ln>
        </p:spPr>
      </p:cxnSp>
      <p:cxnSp>
        <p:nvCxnSpPr>
          <p:cNvPr id="36" name="Connecteur droit avec flèche 84"/>
          <p:cNvCxnSpPr/>
          <p:nvPr/>
        </p:nvCxnSpPr>
        <p:spPr>
          <a:xfrm>
            <a:off x="6345423" y="4198888"/>
            <a:ext cx="359030" cy="3557"/>
          </a:xfrm>
          <a:prstGeom prst="straightConnector1">
            <a:avLst/>
          </a:prstGeom>
          <a:noFill/>
          <a:ln w="12701" cap="flat">
            <a:solidFill>
              <a:srgbClr val="008AB1"/>
            </a:solidFill>
            <a:prstDash val="solid"/>
            <a:miter/>
            <a:tailEnd type="arrow"/>
          </a:ln>
        </p:spPr>
      </p:cxnSp>
      <p:sp>
        <p:nvSpPr>
          <p:cNvPr id="37" name="Espace réservé du numéro de diapositive 36"/>
          <p:cNvSpPr>
            <a:spLocks noGrp="1"/>
          </p:cNvSpPr>
          <p:nvPr>
            <p:ph type="sldNum" sz="quarter" idx="8"/>
          </p:nvPr>
        </p:nvSpPr>
        <p:spPr/>
        <p:txBody>
          <a:bodyPr/>
          <a:lstStyle/>
          <a:p>
            <a:pPr lvl="0"/>
            <a:fld id="{076F6770-30F6-4909-B022-5A2181746AF4}" type="slidenum">
              <a:rPr lang="fr-FR" smtClean="0"/>
              <a:t>68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Outline</a:t>
            </a:r>
          </a:p>
        </p:txBody>
      </p:sp>
      <p:sp>
        <p:nvSpPr>
          <p:cNvPr id="3" name="ZoneTexte 8"/>
          <p:cNvSpPr txBox="1"/>
          <p:nvPr/>
        </p:nvSpPr>
        <p:spPr>
          <a:xfrm>
            <a:off x="331387" y="999055"/>
            <a:ext cx="6320643" cy="44935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1) Introduction to Scanning Probe </a:t>
            </a:r>
            <a:r>
              <a:rPr lang="fr-FR" sz="2600" b="0" i="0" u="none" strike="noStrike" kern="1200" cap="none" spc="0" baseline="0" dirty="0" err="1">
                <a:solidFill>
                  <a:srgbClr val="008AB1"/>
                </a:solidFill>
                <a:uFillTx/>
                <a:latin typeface="Source Sans Pro Light" pitchFamily="34"/>
                <a:ea typeface="Source Sans Pro Light" pitchFamily="34"/>
              </a:rPr>
              <a:t>Microscopy</a:t>
            </a: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2) The </a:t>
            </a:r>
            <a:r>
              <a:rPr lang="fr-FR" sz="2600" b="1" i="0" u="none" strike="noStrike" kern="1200" cap="none" spc="0" baseline="0" dirty="0">
                <a:solidFill>
                  <a:srgbClr val="008AB1"/>
                </a:solidFill>
                <a:uFillTx/>
                <a:latin typeface="Source Sans Pro Light" pitchFamily="34"/>
                <a:ea typeface="Source Sans Pro Light" pitchFamily="34"/>
              </a:rPr>
              <a:t>Force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1"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3)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Cantilevers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Static and Dynamic AFM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4) Instruments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5) Advanced and novel AFM methods</a:t>
            </a:r>
          </a:p>
        </p:txBody>
      </p:sp>
      <p:sp>
        <p:nvSpPr>
          <p:cNvPr id="4" name="Rectangle 10"/>
          <p:cNvSpPr/>
          <p:nvPr/>
        </p:nvSpPr>
        <p:spPr>
          <a:xfrm>
            <a:off x="217307" y="999055"/>
            <a:ext cx="8751201" cy="3706291"/>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Triangle isocèle 11"/>
          <p:cNvSpPr/>
          <p:nvPr/>
        </p:nvSpPr>
        <p:spPr>
          <a:xfrm rot="10799991">
            <a:off x="4458147" y="1710961"/>
            <a:ext cx="270872" cy="52704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6" name="Connecteur droit 18"/>
          <p:cNvCxnSpPr/>
          <p:nvPr/>
        </p:nvCxnSpPr>
        <p:spPr>
          <a:xfrm>
            <a:off x="4270001" y="2280833"/>
            <a:ext cx="793964" cy="0"/>
          </a:xfrm>
          <a:prstGeom prst="straightConnector1">
            <a:avLst/>
          </a:prstGeom>
          <a:noFill/>
          <a:ln w="76196" cap="flat">
            <a:solidFill>
              <a:srgbClr val="404040"/>
            </a:solidFill>
            <a:prstDash val="solid"/>
            <a:miter/>
          </a:ln>
        </p:spPr>
      </p:cxnSp>
      <p:sp>
        <p:nvSpPr>
          <p:cNvPr id="7" name="Ellipse 19"/>
          <p:cNvSpPr/>
          <p:nvPr/>
        </p:nvSpPr>
        <p:spPr>
          <a:xfrm>
            <a:off x="4413561" y="2055379"/>
            <a:ext cx="358691" cy="3625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8" name="Connecteur droit avec flèche 21"/>
          <p:cNvCxnSpPr/>
          <p:nvPr/>
        </p:nvCxnSpPr>
        <p:spPr>
          <a:xfrm>
            <a:off x="2145877" y="2058003"/>
            <a:ext cx="2224442" cy="111420"/>
          </a:xfrm>
          <a:prstGeom prst="straightConnector1">
            <a:avLst/>
          </a:prstGeom>
          <a:noFill/>
          <a:ln w="57150" cap="flat">
            <a:solidFill>
              <a:srgbClr val="008AB1"/>
            </a:solidFill>
            <a:prstDash val="solid"/>
            <a:miter/>
            <a:headEnd type="none" w="med" len="med"/>
            <a:tailEnd type="triangle" w="med" len="med"/>
          </a:ln>
        </p:spPr>
      </p:cxnSp>
      <p:sp>
        <p:nvSpPr>
          <p:cNvPr id="9" name="Espace réservé du numéro de diapositive 8"/>
          <p:cNvSpPr>
            <a:spLocks noGrp="1"/>
          </p:cNvSpPr>
          <p:nvPr>
            <p:ph type="sldNum" sz="quarter" idx="8"/>
          </p:nvPr>
        </p:nvSpPr>
        <p:spPr/>
        <p:txBody>
          <a:bodyPr/>
          <a:lstStyle/>
          <a:p>
            <a:pPr lvl="0"/>
            <a:fld id="{076F6770-30F6-4909-B022-5A2181746AF4}" type="slidenum">
              <a:rPr lang="fr-FR" smtClean="0"/>
              <a:t>69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Techniques in Structural Biology</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342744" y="1309384"/>
            <a:ext cx="8420096" cy="3190871"/>
          </a:xfrm>
          <a:prstGeom prst="rect">
            <a:avLst/>
          </a:prstGeom>
          <a:noFill/>
          <a:ln cap="flat">
            <a:noFill/>
          </a:ln>
        </p:spPr>
      </p:pic>
      <p:sp>
        <p:nvSpPr>
          <p:cNvPr id="4" name="Rectangle 13"/>
          <p:cNvSpPr/>
          <p:nvPr/>
        </p:nvSpPr>
        <p:spPr>
          <a:xfrm>
            <a:off x="1421846" y="940048"/>
            <a:ext cx="593027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8AB1"/>
                </a:solidFill>
                <a:uFillTx/>
                <a:latin typeface="Source Sans Pro Light" pitchFamily="34"/>
                <a:ea typeface="Source Sans Pro Light" pitchFamily="34"/>
              </a:rPr>
              <a:t>Dimensions in life science – what technique is appropriate</a:t>
            </a: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4"/>
          <p:cNvSpPr/>
          <p:nvPr/>
        </p:nvSpPr>
        <p:spPr>
          <a:xfrm>
            <a:off x="1436101" y="4617363"/>
            <a:ext cx="5540486"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S. Scheuring, AFMBioMed Summer School, Marcoule 2011</a:t>
            </a:r>
          </a:p>
        </p:txBody>
      </p:sp>
      <p:sp>
        <p:nvSpPr>
          <p:cNvPr id="6" name="Rectangle 15"/>
          <p:cNvSpPr/>
          <p:nvPr/>
        </p:nvSpPr>
        <p:spPr>
          <a:xfrm>
            <a:off x="2738061" y="5137684"/>
            <a:ext cx="3988914" cy="86177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0" i="0" u="none" strike="noStrike" kern="1200" cap="none" spc="0" baseline="0">
                <a:solidFill>
                  <a:srgbClr val="008AB1"/>
                </a:solidFill>
                <a:uFillTx/>
                <a:latin typeface="Source Sans Pro Light" pitchFamily="34"/>
                <a:ea typeface="Source Sans Pro Light" pitchFamily="34"/>
              </a:rPr>
              <a:t>LENGHTSCALE</a:t>
            </a:r>
          </a:p>
        </p:txBody>
      </p:sp>
      <p:sp>
        <p:nvSpPr>
          <p:cNvPr id="7" name="Rectangle 16"/>
          <p:cNvSpPr/>
          <p:nvPr/>
        </p:nvSpPr>
        <p:spPr>
          <a:xfrm>
            <a:off x="3066797" y="5872075"/>
            <a:ext cx="3119768" cy="86177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5000" b="0" i="0" u="none" strike="noStrike" kern="1200" cap="none" spc="0" baseline="0">
                <a:solidFill>
                  <a:srgbClr val="008AB1"/>
                </a:solidFill>
                <a:uFillTx/>
                <a:latin typeface="Source Sans Pro Light" pitchFamily="34"/>
                <a:ea typeface="Source Sans Pro Light" pitchFamily="34"/>
              </a:rPr>
              <a:t>TIMESCALE</a:t>
            </a:r>
          </a:p>
        </p:txBody>
      </p:sp>
      <p:sp>
        <p:nvSpPr>
          <p:cNvPr id="8" name="Rectangle 17"/>
          <p:cNvSpPr/>
          <p:nvPr/>
        </p:nvSpPr>
        <p:spPr>
          <a:xfrm>
            <a:off x="97237" y="965642"/>
            <a:ext cx="8926692" cy="4021055"/>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Espace réservé du numéro de diapositive 8"/>
          <p:cNvSpPr>
            <a:spLocks noGrp="1"/>
          </p:cNvSpPr>
          <p:nvPr>
            <p:ph type="sldNum" sz="quarter" idx="8"/>
          </p:nvPr>
        </p:nvSpPr>
        <p:spPr/>
        <p:txBody>
          <a:bodyPr/>
          <a:lstStyle/>
          <a:p>
            <a:pPr lvl="0"/>
            <a:fld id="{076F6770-30F6-4909-B022-5A2181746AF4}" type="slidenum">
              <a:rPr lang="fr-FR" smtClean="0"/>
              <a:t>7</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High-Speed AFM</a:t>
            </a:r>
          </a:p>
        </p:txBody>
      </p:sp>
      <p:sp>
        <p:nvSpPr>
          <p:cNvPr id="3" name="Rectangle 2"/>
          <p:cNvSpPr/>
          <p:nvPr/>
        </p:nvSpPr>
        <p:spPr>
          <a:xfrm>
            <a:off x="1347734" y="821670"/>
            <a:ext cx="195636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ELF3 LLPS droplets</a:t>
            </a:r>
          </a:p>
        </p:txBody>
      </p:sp>
      <p:pic>
        <p:nvPicPr>
          <p:cNvPr id="6" name="Picture 2" descr="Risultati immagini per toshio ando">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7184632" y="1287859"/>
            <a:ext cx="1714500" cy="1714500"/>
          </a:xfrm>
          <a:prstGeom prst="rect">
            <a:avLst/>
          </a:prstGeom>
          <a:noFill/>
          <a:ln cap="flat">
            <a:noFill/>
          </a:ln>
        </p:spPr>
      </p:pic>
      <p:sp>
        <p:nvSpPr>
          <p:cNvPr id="7" name="Rectangle 7"/>
          <p:cNvSpPr/>
          <p:nvPr/>
        </p:nvSpPr>
        <p:spPr>
          <a:xfrm>
            <a:off x="7321107" y="856408"/>
            <a:ext cx="134581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Toshio Ando</a:t>
            </a:r>
          </a:p>
        </p:txBody>
      </p:sp>
      <p:sp>
        <p:nvSpPr>
          <p:cNvPr id="8" name="Rectangle 8"/>
          <p:cNvSpPr/>
          <p:nvPr/>
        </p:nvSpPr>
        <p:spPr>
          <a:xfrm>
            <a:off x="6910230" y="3002359"/>
            <a:ext cx="2233769" cy="83099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8AB1"/>
                </a:solidFill>
                <a:uFillTx/>
                <a:latin typeface="Source Sans Pro Light" pitchFamily="34"/>
                <a:ea typeface="Source Sans Pro Light" pitchFamily="34"/>
              </a:rPr>
              <a:t>Ando T. et al, PNAS 98(22), 12468-12472, 2001</a:t>
            </a:r>
          </a:p>
        </p:txBody>
      </p:sp>
      <p:pic>
        <p:nvPicPr>
          <p:cNvPr id="9" name="normal-height">
            <a:extLst>
              <a:ext uri="{FF2B5EF4-FFF2-40B4-BE49-F238E27FC236}">
                <a16:creationId xmlns:a16="http://schemas.microsoft.com/office/drawing/2014/main" id="{00000000-0000-0000-0000-00000000000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2268" y="1107548"/>
            <a:ext cx="2758653" cy="2758653"/>
          </a:xfrm>
          <a:prstGeom prst="rect">
            <a:avLst/>
          </a:prstGeom>
          <a:noFill/>
          <a:ln cap="flat">
            <a:noFill/>
          </a:ln>
        </p:spPr>
      </p:pic>
      <p:sp>
        <p:nvSpPr>
          <p:cNvPr id="10" name="Rectangle 10"/>
          <p:cNvSpPr/>
          <p:nvPr/>
        </p:nvSpPr>
        <p:spPr>
          <a:xfrm>
            <a:off x="1464118" y="3813496"/>
            <a:ext cx="149496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Nessim Louafi</a:t>
            </a:r>
          </a:p>
        </p:txBody>
      </p: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70</a:t>
            </a:fld>
            <a:endParaRPr lang="fr-FR"/>
          </a:p>
        </p:txBody>
      </p:sp>
      <p:sp>
        <p:nvSpPr>
          <p:cNvPr id="12" name="Rectangle 4"/>
          <p:cNvSpPr/>
          <p:nvPr/>
        </p:nvSpPr>
        <p:spPr>
          <a:xfrm>
            <a:off x="4350999" y="1097220"/>
            <a:ext cx="1650260" cy="369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Walking myosin</a:t>
            </a:r>
            <a:endParaRPr lang="fr-FR" sz="1800" b="0" i="0" u="none" strike="noStrike" kern="1200" cap="none" spc="0" baseline="0" dirty="0">
              <a:solidFill>
                <a:srgbClr val="008AB1"/>
              </a:solidFill>
              <a:uFillTx/>
              <a:latin typeface="Source Sans Pro Light" pitchFamily="34"/>
              <a:ea typeface="Source Sans Pro Light" pitchFamily="34"/>
            </a:endParaRPr>
          </a:p>
        </p:txBody>
      </p:sp>
      <p:pic>
        <p:nvPicPr>
          <p:cNvPr id="13" name="waliking myosi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r="34289" b="29677"/>
          <a:stretch/>
        </p:blipFill>
        <p:spPr>
          <a:xfrm>
            <a:off x="3769585" y="1501733"/>
            <a:ext cx="2972881" cy="15006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interactiveSeq">
                <p:stCondLst>
                  <p:cond evt="onClick" delay="0">
                    <p:tgtEl>
                      <p:spTgt spid="9"/>
                    </p:tgtEl>
                  </p:cond>
                </p:stCondLst>
                <p:childTnLst>
                  <p:par>
                    <p:cTn id="3" fill="hold">
                      <p:stCondLst>
                        <p:cond evt="onBegin" delay="0">
                          <p:tn val="2"/>
                        </p:cond>
                      </p:stCondLst>
                      <p:childTnLst>
                        <p:par>
                          <p:cTn id="4" fill="hold">
                            <p:stCondLst>
                              <p:cond delay="0"/>
                            </p:stCondLst>
                            <p:childTnLst>
                              <p:par>
                                <p:cTn id="5" presetID="2" presetClass="mediacall" presetSubtype="0" fill="hold" nodeType="clickEffect">
                                  <p:stCondLst>
                                    <p:cond delay="0"/>
                                  </p:stCondLst>
                                  <p:childTnLst>
                                    <p:cmd type="call" cmd="togglePause">
                                      <p:cBhvr>
                                        <p:cTn id="6"/>
                                        <p:tgtEl>
                                          <p:spTgt spid="9"/>
                                        </p:tgtEl>
                                      </p:cBhvr>
                                    </p:cmd>
                                  </p:childTnLst>
                                </p:cTn>
                              </p:par>
                            </p:childTnLst>
                          </p:cTn>
                        </p:par>
                      </p:childTnLst>
                    </p:cTn>
                  </p:par>
                </p:childTnLst>
              </p:cTn>
              <p:nextCondLst>
                <p:cond evt="onClick" delay="0">
                  <p:tgtEl>
                    <p:spTgt spid="9"/>
                  </p:tgtEl>
                </p:cond>
              </p:nextCondLst>
            </p:seq>
            <p:video>
              <p:cMediaNode>
                <p:cTn id="7">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name="Slide7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High-Speed AFM</a:t>
            </a:r>
          </a:p>
        </p:txBody>
      </p:sp>
      <p:sp>
        <p:nvSpPr>
          <p:cNvPr id="3" name="Rectangle 2"/>
          <p:cNvSpPr/>
          <p:nvPr/>
        </p:nvSpPr>
        <p:spPr>
          <a:xfrm>
            <a:off x="1347734" y="821670"/>
            <a:ext cx="1956367"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ELF3 LLPS droplets</a:t>
            </a:r>
          </a:p>
        </p:txBody>
      </p:sp>
      <p:sp>
        <p:nvSpPr>
          <p:cNvPr id="4" name="Rectangle 4"/>
          <p:cNvSpPr/>
          <p:nvPr/>
        </p:nvSpPr>
        <p:spPr>
          <a:xfrm>
            <a:off x="4350999" y="1097220"/>
            <a:ext cx="1650260" cy="36933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Walking myosin</a:t>
            </a:r>
            <a:endParaRPr lang="fr-FR" sz="1800" b="0" i="0" u="none" strike="noStrike" kern="1200" cap="none" spc="0" baseline="0" dirty="0">
              <a:solidFill>
                <a:srgbClr val="008AB1"/>
              </a:solidFill>
              <a:uFillTx/>
              <a:latin typeface="Source Sans Pro Light" pitchFamily="34"/>
              <a:ea typeface="Source Sans Pro Light" pitchFamily="34"/>
            </a:endParaRPr>
          </a:p>
        </p:txBody>
      </p:sp>
      <p:pic>
        <p:nvPicPr>
          <p:cNvPr id="6" name="Picture 2" descr="Risultati immagini per toshio ando">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7184632" y="1287859"/>
            <a:ext cx="1714500" cy="1714500"/>
          </a:xfrm>
          <a:prstGeom prst="rect">
            <a:avLst/>
          </a:prstGeom>
          <a:noFill/>
          <a:ln cap="flat">
            <a:noFill/>
          </a:ln>
        </p:spPr>
      </p:pic>
      <p:sp>
        <p:nvSpPr>
          <p:cNvPr id="7" name="Rectangle 7"/>
          <p:cNvSpPr/>
          <p:nvPr/>
        </p:nvSpPr>
        <p:spPr>
          <a:xfrm>
            <a:off x="7321107" y="856408"/>
            <a:ext cx="134581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Toshio Ando</a:t>
            </a:r>
          </a:p>
        </p:txBody>
      </p:sp>
      <p:sp>
        <p:nvSpPr>
          <p:cNvPr id="8" name="Rectangle 8"/>
          <p:cNvSpPr/>
          <p:nvPr/>
        </p:nvSpPr>
        <p:spPr>
          <a:xfrm>
            <a:off x="6910230" y="3002359"/>
            <a:ext cx="2233769" cy="830997"/>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a:solidFill>
                  <a:srgbClr val="008AB1"/>
                </a:solidFill>
                <a:uFillTx/>
                <a:latin typeface="Source Sans Pro Light" pitchFamily="34"/>
                <a:ea typeface="Source Sans Pro Light" pitchFamily="34"/>
              </a:rPr>
              <a:t>Ando T. et al, PNAS 98(22), 12468-12472, 2001</a:t>
            </a:r>
          </a:p>
        </p:txBody>
      </p:sp>
      <p:pic>
        <p:nvPicPr>
          <p:cNvPr id="9" name="normal-height">
            <a:extLst>
              <a:ext uri="{FF2B5EF4-FFF2-40B4-BE49-F238E27FC236}">
                <a16:creationId xmlns:a16="http://schemas.microsoft.com/office/drawing/2014/main" id="{00000000-0000-0000-0000-00000000000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32268" y="1107548"/>
            <a:ext cx="2758653" cy="2758653"/>
          </a:xfrm>
          <a:prstGeom prst="rect">
            <a:avLst/>
          </a:prstGeom>
          <a:noFill/>
          <a:ln cap="flat">
            <a:noFill/>
          </a:ln>
        </p:spPr>
      </p:pic>
      <p:sp>
        <p:nvSpPr>
          <p:cNvPr id="10" name="Rectangle 10"/>
          <p:cNvSpPr/>
          <p:nvPr/>
        </p:nvSpPr>
        <p:spPr>
          <a:xfrm>
            <a:off x="1464118" y="3813496"/>
            <a:ext cx="1494961"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Nessim Louafi</a:t>
            </a:r>
          </a:p>
        </p:txBody>
      </p:sp>
      <p:pic>
        <p:nvPicPr>
          <p:cNvPr id="11" name="Picture 2" descr="http://www.cbs.cnrs.fr/images/combp.png">
            <a:extLst>
              <a:ext uri="{FF2B5EF4-FFF2-40B4-BE49-F238E27FC236}">
                <a16:creationId xmlns:a16="http://schemas.microsoft.com/office/drawing/2014/main" id="{00000000-0000-0000-0000-000000000000}"/>
              </a:ext>
            </a:extLst>
          </p:cNvPr>
          <p:cNvPicPr>
            <a:picLocks noChangeAspect="1"/>
          </p:cNvPicPr>
          <p:nvPr/>
        </p:nvPicPr>
        <p:blipFill>
          <a:blip r:embed="rId9"/>
          <a:srcRect l="45500" t="13010" r="40850"/>
          <a:stretch>
            <a:fillRect/>
          </a:stretch>
        </p:blipFill>
        <p:spPr>
          <a:xfrm>
            <a:off x="4068357" y="5681139"/>
            <a:ext cx="1106533" cy="1073450"/>
          </a:xfrm>
          <a:prstGeom prst="rect">
            <a:avLst/>
          </a:prstGeom>
          <a:noFill/>
          <a:ln cap="flat">
            <a:noFill/>
          </a:ln>
        </p:spPr>
      </p:pic>
      <p:sp>
        <p:nvSpPr>
          <p:cNvPr id="12" name="ZoneTexte 12"/>
          <p:cNvSpPr txBox="1"/>
          <p:nvPr/>
        </p:nvSpPr>
        <p:spPr>
          <a:xfrm>
            <a:off x="6117656" y="5233751"/>
            <a:ext cx="1095167" cy="923333"/>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FAST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XYZ</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SCANNER</a:t>
            </a:r>
          </a:p>
        </p:txBody>
      </p:sp>
      <p:pic>
        <p:nvPicPr>
          <p:cNvPr id="13" name="Picture 4" descr="http://www.cbs.cnrs.fr/images/combp.png">
            <a:extLst>
              <a:ext uri="{FF2B5EF4-FFF2-40B4-BE49-F238E27FC236}">
                <a16:creationId xmlns:a16="http://schemas.microsoft.com/office/drawing/2014/main" id="{00000000-0000-0000-0000-000000000000}"/>
              </a:ext>
            </a:extLst>
          </p:cNvPr>
          <p:cNvPicPr>
            <a:picLocks noChangeAspect="1"/>
          </p:cNvPicPr>
          <p:nvPr/>
        </p:nvPicPr>
        <p:blipFill>
          <a:blip r:embed="rId9"/>
          <a:srcRect l="80845"/>
          <a:stretch>
            <a:fillRect/>
          </a:stretch>
        </p:blipFill>
        <p:spPr>
          <a:xfrm>
            <a:off x="7184632" y="4911141"/>
            <a:ext cx="1760704" cy="1399260"/>
          </a:xfrm>
          <a:prstGeom prst="rect">
            <a:avLst/>
          </a:prstGeom>
          <a:noFill/>
          <a:ln cap="flat">
            <a:noFill/>
          </a:ln>
        </p:spPr>
      </p:pic>
      <p:pic>
        <p:nvPicPr>
          <p:cNvPr id="14" name="Picture 8" descr="M:\LUCA COSTA\TESI\thesis_images\magneticresonance.bmp">
            <a:extLst>
              <a:ext uri="{FF2B5EF4-FFF2-40B4-BE49-F238E27FC236}">
                <a16:creationId xmlns:a16="http://schemas.microsoft.com/office/drawing/2014/main" id="{00000000-0000-0000-0000-000000000000}"/>
              </a:ext>
            </a:extLst>
          </p:cNvPr>
          <p:cNvPicPr>
            <a:picLocks noChangeAspect="1"/>
          </p:cNvPicPr>
          <p:nvPr/>
        </p:nvPicPr>
        <p:blipFill>
          <a:blip r:embed="rId10"/>
          <a:srcRect b="17847"/>
          <a:stretch>
            <a:fillRect/>
          </a:stretch>
        </p:blipFill>
        <p:spPr>
          <a:xfrm>
            <a:off x="134224" y="4946337"/>
            <a:ext cx="2742614" cy="1489575"/>
          </a:xfrm>
          <a:prstGeom prst="rect">
            <a:avLst/>
          </a:prstGeom>
          <a:noFill/>
          <a:ln cap="flat">
            <a:noFill/>
          </a:ln>
        </p:spPr>
      </p:pic>
      <p:sp>
        <p:nvSpPr>
          <p:cNvPr id="15" name="Rectangle 17"/>
          <p:cNvSpPr/>
          <p:nvPr/>
        </p:nvSpPr>
        <p:spPr>
          <a:xfrm>
            <a:off x="1074227" y="6390174"/>
            <a:ext cx="1346463"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MEGAHERTZ</a:t>
            </a:r>
          </a:p>
        </p:txBody>
      </p:sp>
      <p:pic>
        <p:nvPicPr>
          <p:cNvPr id="16" name="Picture 4" descr="Risultati immagini per small cantilever cypher">
            <a:extLst>
              <a:ext uri="{FF2B5EF4-FFF2-40B4-BE49-F238E27FC236}">
                <a16:creationId xmlns:a16="http://schemas.microsoft.com/office/drawing/2014/main" id="{00000000-0000-0000-0000-000000000000}"/>
              </a:ext>
            </a:extLst>
          </p:cNvPr>
          <p:cNvPicPr>
            <a:picLocks noChangeAspect="1"/>
          </p:cNvPicPr>
          <p:nvPr/>
        </p:nvPicPr>
        <p:blipFill>
          <a:blip r:embed="rId11"/>
          <a:srcRect t="60986" r="6779"/>
          <a:stretch>
            <a:fillRect/>
          </a:stretch>
        </p:blipFill>
        <p:spPr>
          <a:xfrm>
            <a:off x="3000960" y="4473299"/>
            <a:ext cx="2736122" cy="1137477"/>
          </a:xfrm>
          <a:prstGeom prst="rect">
            <a:avLst/>
          </a:prstGeom>
          <a:noFill/>
          <a:ln cap="flat">
            <a:noFill/>
          </a:ln>
        </p:spPr>
      </p:pic>
      <p:sp>
        <p:nvSpPr>
          <p:cNvPr id="17" name="ZoneTexte 19"/>
          <p:cNvSpPr txBox="1"/>
          <p:nvPr/>
        </p:nvSpPr>
        <p:spPr>
          <a:xfrm>
            <a:off x="509485" y="4340985"/>
            <a:ext cx="1486174" cy="646334"/>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FAST (SMALL)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CANTILEVERS</a:t>
            </a:r>
          </a:p>
        </p:txBody>
      </p:sp>
      <p:sp>
        <p:nvSpPr>
          <p:cNvPr id="18" name="Espace réservé du numéro de diapositive 17"/>
          <p:cNvSpPr>
            <a:spLocks noGrp="1"/>
          </p:cNvSpPr>
          <p:nvPr>
            <p:ph type="sldNum" sz="quarter" idx="8"/>
          </p:nvPr>
        </p:nvSpPr>
        <p:spPr/>
        <p:txBody>
          <a:bodyPr/>
          <a:lstStyle/>
          <a:p>
            <a:pPr lvl="0"/>
            <a:fld id="{076F6770-30F6-4909-B022-5A2181746AF4}" type="slidenum">
              <a:rPr lang="fr-FR" smtClean="0"/>
              <a:t>71</a:t>
            </a:fld>
            <a:endParaRPr lang="fr-FR"/>
          </a:p>
        </p:txBody>
      </p:sp>
      <p:pic>
        <p:nvPicPr>
          <p:cNvPr id="19" name="waliking myosi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r="34289" b="29677"/>
          <a:stretch/>
        </p:blipFill>
        <p:spPr>
          <a:xfrm>
            <a:off x="3769585" y="1501733"/>
            <a:ext cx="2972881" cy="15006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interactiveSeq">
                <p:stCondLst>
                  <p:cond evt="onClick" delay="0">
                    <p:tgtEl>
                      <p:spTgt spid="9"/>
                    </p:tgtEl>
                  </p:cond>
                </p:stCondLst>
                <p:childTnLst>
                  <p:par>
                    <p:cTn id="3" fill="hold">
                      <p:stCondLst>
                        <p:cond evt="onBegin" delay="0">
                          <p:tn val="2"/>
                        </p:cond>
                      </p:stCondLst>
                      <p:childTnLst>
                        <p:par>
                          <p:cTn id="4" fill="hold">
                            <p:stCondLst>
                              <p:cond delay="0"/>
                            </p:stCondLst>
                            <p:childTnLst>
                              <p:par>
                                <p:cTn id="5" presetID="2" presetClass="mediacall" presetSubtype="0" fill="hold" nodeType="clickEffect">
                                  <p:stCondLst>
                                    <p:cond delay="0"/>
                                  </p:stCondLst>
                                  <p:childTnLst>
                                    <p:cmd type="call" cmd="togglePause">
                                      <p:cBhvr>
                                        <p:cTn id="6"/>
                                        <p:tgtEl>
                                          <p:spTgt spid="9"/>
                                        </p:tgtEl>
                                      </p:cBhvr>
                                    </p:cmd>
                                  </p:childTnLst>
                                </p:cTn>
                              </p:par>
                            </p:childTnLst>
                          </p:cTn>
                        </p:par>
                      </p:childTnLst>
                    </p:cTn>
                  </p:par>
                </p:childTnLst>
              </p:cTn>
              <p:nextCondLst>
                <p:cond evt="onClick" delay="0">
                  <p:tgtEl>
                    <p:spTgt spid="9"/>
                  </p:tgtEl>
                </p:cond>
              </p:nextCondLst>
            </p:seq>
            <p:video>
              <p:cMediaNode>
                <p:cTn id="7">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video>
              <p:cMediaNode vol="80000">
                <p:cTn id="13" fill="hold" display="0">
                  <p:stCondLst>
                    <p:cond delay="indefinite"/>
                  </p:stCondLst>
                </p:cTn>
                <p:tgtEl>
                  <p:spTgt spid="19"/>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Fast Force-</a:t>
            </a:r>
            <a:r>
              <a:rPr lang="fr-FR" sz="2400" dirty="0" err="1">
                <a:solidFill>
                  <a:srgbClr val="008AB1"/>
                </a:solidFill>
                <a:latin typeface="Source Sans Pro" pitchFamily="34"/>
                <a:ea typeface="Source Sans Pro" pitchFamily="34"/>
              </a:rPr>
              <a:t>Curves</a:t>
            </a:r>
            <a:r>
              <a:rPr lang="fr-FR" sz="2400" dirty="0">
                <a:solidFill>
                  <a:srgbClr val="008AB1"/>
                </a:solidFill>
                <a:latin typeface="Source Sans Pro" pitchFamily="34"/>
                <a:ea typeface="Source Sans Pro" pitchFamily="34"/>
              </a:rPr>
              <a:t> Imaging</a:t>
            </a:r>
          </a:p>
        </p:txBody>
      </p:sp>
      <p:sp>
        <p:nvSpPr>
          <p:cNvPr id="3" name="ZoneTexte 2"/>
          <p:cNvSpPr txBox="1"/>
          <p:nvPr/>
        </p:nvSpPr>
        <p:spPr>
          <a:xfrm>
            <a:off x="0" y="820692"/>
            <a:ext cx="4429609" cy="218521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Bruker: PeakForce Tapping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JPK: QI quantitative imaging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2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200" b="0" i="0" u="none" strike="noStrike" kern="1200" cap="none" spc="0" baseline="0" dirty="0">
                <a:solidFill>
                  <a:srgbClr val="008AB1"/>
                </a:solidFill>
                <a:uFillTx/>
                <a:latin typeface="Source Sans Pro Light" pitchFamily="34"/>
                <a:ea typeface="Source Sans Pro Light" pitchFamily="34"/>
              </a:rPr>
              <a:t>Asylum Research: Fast Force Mapping</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p:txBody>
      </p:sp>
      <p:pic>
        <p:nvPicPr>
          <p:cNvPr id="4" name="Picture 4" descr="Risultati immagini per peak force tapping">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71340" y="2768784"/>
            <a:ext cx="4476582" cy="3760323"/>
          </a:xfrm>
          <a:prstGeom prst="rect">
            <a:avLst/>
          </a:prstGeom>
          <a:noFill/>
          <a:ln cap="flat">
            <a:noFill/>
          </a:ln>
        </p:spPr>
      </p:pic>
      <p:sp>
        <p:nvSpPr>
          <p:cNvPr id="5" name="Rectangle 4"/>
          <p:cNvSpPr/>
          <p:nvPr/>
        </p:nvSpPr>
        <p:spPr>
          <a:xfrm>
            <a:off x="1570262" y="6375224"/>
            <a:ext cx="1678728" cy="307777"/>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From Bruker website</a:t>
            </a:r>
          </a:p>
        </p:txBody>
      </p:sp>
      <p:pic>
        <p:nvPicPr>
          <p:cNvPr id="6" name="Picture 3">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4659828" y="2687540"/>
            <a:ext cx="4280260" cy="3922812"/>
          </a:xfrm>
          <a:prstGeom prst="rect">
            <a:avLst/>
          </a:prstGeom>
          <a:noFill/>
          <a:ln cap="flat">
            <a:noFill/>
          </a:ln>
        </p:spPr>
      </p:pic>
      <p:sp>
        <p:nvSpPr>
          <p:cNvPr id="7" name="Rectangle 6"/>
          <p:cNvSpPr/>
          <p:nvPr/>
        </p:nvSpPr>
        <p:spPr>
          <a:xfrm>
            <a:off x="4952966" y="2783589"/>
            <a:ext cx="667173"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FFFFF"/>
                </a:solidFill>
                <a:uFillTx/>
                <a:latin typeface="Source Sans Pro Light" pitchFamily="34"/>
                <a:ea typeface="Source Sans Pro Light" pitchFamily="34"/>
              </a:rPr>
              <a:t>Height</a:t>
            </a:r>
          </a:p>
        </p:txBody>
      </p:sp>
      <p:sp>
        <p:nvSpPr>
          <p:cNvPr id="8" name="Rectangle 7"/>
          <p:cNvSpPr/>
          <p:nvPr/>
        </p:nvSpPr>
        <p:spPr>
          <a:xfrm>
            <a:off x="7115595" y="2789614"/>
            <a:ext cx="864336" cy="307777"/>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a:solidFill>
                  <a:srgbClr val="FFFFFF"/>
                </a:solidFill>
                <a:uFillTx/>
                <a:latin typeface="Source Sans Pro Light" pitchFamily="34"/>
                <a:ea typeface="Source Sans Pro Light" pitchFamily="34"/>
              </a:rPr>
              <a:t>Adhesion</a:t>
            </a:r>
          </a:p>
        </p:txBody>
      </p:sp>
      <p:sp>
        <p:nvSpPr>
          <p:cNvPr id="9" name="Rectangle 8"/>
          <p:cNvSpPr/>
          <p:nvPr/>
        </p:nvSpPr>
        <p:spPr>
          <a:xfrm>
            <a:off x="4839013" y="4700710"/>
            <a:ext cx="1313691" cy="52321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FFFFFF"/>
                </a:solidFill>
                <a:uFillTx/>
                <a:latin typeface="Source Sans Pro Light" pitchFamily="34"/>
                <a:ea typeface="Source Sans Pro Light" pitchFamily="34"/>
              </a:rPr>
              <a:t>Young </a:t>
            </a:r>
            <a:r>
              <a:rPr lang="fr-FR" sz="1400" b="0" i="0" u="none" strike="noStrike" kern="1200" cap="none" spc="0" baseline="0" dirty="0" err="1">
                <a:solidFill>
                  <a:srgbClr val="FFFFFF"/>
                </a:solidFill>
                <a:uFillTx/>
                <a:latin typeface="Source Sans Pro Light" pitchFamily="34"/>
                <a:ea typeface="Source Sans Pro Light" pitchFamily="34"/>
              </a:rPr>
              <a:t>modulus</a:t>
            </a:r>
            <a:endParaRPr lang="fr-FR" sz="1400" b="0" i="0" u="none" strike="noStrike" kern="1200" cap="none" spc="0" baseline="0" dirty="0">
              <a:solidFill>
                <a:srgbClr val="FFFFFF"/>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err="1">
                <a:solidFill>
                  <a:srgbClr val="FFFFFF"/>
                </a:solidFill>
                <a:uFillTx/>
                <a:latin typeface="Source Sans Pro Light" pitchFamily="34"/>
                <a:ea typeface="Source Sans Pro Light" pitchFamily="34"/>
              </a:rPr>
              <a:t>elasticity</a:t>
            </a:r>
            <a:endParaRPr lang="fr-FR" sz="1400" b="0" i="0" u="none" strike="noStrike" kern="1200" cap="none" spc="0" baseline="0" dirty="0">
              <a:solidFill>
                <a:srgbClr val="FFFFFF"/>
              </a:solidFill>
              <a:uFillTx/>
              <a:latin typeface="Source Sans Pro Light" pitchFamily="34"/>
              <a:ea typeface="Source Sans Pro Light" pitchFamily="34"/>
            </a:endParaRPr>
          </a:p>
        </p:txBody>
      </p:sp>
      <p:sp>
        <p:nvSpPr>
          <p:cNvPr id="10" name="Rectangle 9"/>
          <p:cNvSpPr/>
          <p:nvPr/>
        </p:nvSpPr>
        <p:spPr>
          <a:xfrm>
            <a:off x="7042114" y="5370042"/>
            <a:ext cx="1752209" cy="52321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HERPES virus capside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400" b="0" i="0" u="none" strike="noStrike" kern="1200" cap="none" spc="0" baseline="0" dirty="0">
                <a:solidFill>
                  <a:srgbClr val="008AB1"/>
                </a:solidFill>
                <a:uFillTx/>
                <a:latin typeface="Source Sans Pro Light" pitchFamily="34"/>
                <a:ea typeface="Source Sans Pro Light" pitchFamily="34"/>
              </a:rPr>
              <a:t>from JPK QI website</a:t>
            </a:r>
          </a:p>
        </p:txBody>
      </p: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72</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Correlative AFM - Fluorescence</a:t>
            </a:r>
          </a:p>
        </p:txBody>
      </p:sp>
      <p:sp>
        <p:nvSpPr>
          <p:cNvPr id="3" name="ZoneTexte 2"/>
          <p:cNvSpPr txBox="1"/>
          <p:nvPr/>
        </p:nvSpPr>
        <p:spPr>
          <a:xfrm>
            <a:off x="132240" y="706675"/>
            <a:ext cx="6312304"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Wide field illumination</a:t>
            </a:r>
          </a:p>
        </p:txBody>
      </p:sp>
      <p:sp>
        <p:nvSpPr>
          <p:cNvPr id="5" name="ZoneTexte 4"/>
          <p:cNvSpPr txBox="1"/>
          <p:nvPr/>
        </p:nvSpPr>
        <p:spPr>
          <a:xfrm>
            <a:off x="133822" y="3809920"/>
            <a:ext cx="6179003"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Confocal illumination</a:t>
            </a:r>
          </a:p>
        </p:txBody>
      </p:sp>
      <p:sp>
        <p:nvSpPr>
          <p:cNvPr id="7" name="Espace réservé du numéro de diapositive 6"/>
          <p:cNvSpPr>
            <a:spLocks noGrp="1"/>
          </p:cNvSpPr>
          <p:nvPr>
            <p:ph type="sldNum" sz="quarter" idx="8"/>
          </p:nvPr>
        </p:nvSpPr>
        <p:spPr/>
        <p:txBody>
          <a:bodyPr/>
          <a:lstStyle/>
          <a:p>
            <a:pPr lvl="0"/>
            <a:fld id="{076F6770-30F6-4909-B022-5A2181746AF4}" type="slidenum">
              <a:rPr lang="fr-FR" smtClean="0"/>
              <a:t>73</a:t>
            </a:fld>
            <a:endParaRPr lang="fr-FR"/>
          </a:p>
        </p:txBody>
      </p:sp>
      <p:pic>
        <p:nvPicPr>
          <p:cNvPr id="8" name="Picture 3" descr="D:\Luca\Projects and trainees\2017.05.11 - BCN master classes\IMG_0967.JPG">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132240" y="1233845"/>
            <a:ext cx="3300535" cy="2475399"/>
          </a:xfrm>
          <a:prstGeom prst="rect">
            <a:avLst/>
          </a:prstGeom>
          <a:noFill/>
          <a:ln cap="flat">
            <a:noFill/>
          </a:ln>
        </p:spPr>
      </p:pic>
      <p:pic>
        <p:nvPicPr>
          <p:cNvPr id="9" name="Picture 13" descr="C:\Users\selma\Downloads\IMG_1799.JPG">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32239" y="4302360"/>
            <a:ext cx="3300535" cy="2475408"/>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Correlative AFM - Fluorescence</a:t>
            </a:r>
          </a:p>
        </p:txBody>
      </p:sp>
      <p:sp>
        <p:nvSpPr>
          <p:cNvPr id="3" name="ZoneTexte 2"/>
          <p:cNvSpPr txBox="1"/>
          <p:nvPr/>
        </p:nvSpPr>
        <p:spPr>
          <a:xfrm>
            <a:off x="132240" y="706675"/>
            <a:ext cx="6312304"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Wide field illumination</a:t>
            </a:r>
          </a:p>
        </p:txBody>
      </p:sp>
      <p:sp>
        <p:nvSpPr>
          <p:cNvPr id="5" name="ZoneTexte 4"/>
          <p:cNvSpPr txBox="1"/>
          <p:nvPr/>
        </p:nvSpPr>
        <p:spPr>
          <a:xfrm>
            <a:off x="133822" y="3809920"/>
            <a:ext cx="6179003"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Confocal illumination</a:t>
            </a:r>
          </a:p>
        </p:txBody>
      </p:sp>
      <p:pic>
        <p:nvPicPr>
          <p:cNvPr id="7" name="Picture 2" descr="D:\Luca\JPK\2017-02-17 - ALPS_normal_mica_with_casein_in_DPBS\Detail10-fit-2017.02.17-16.57.36.820.jpg">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6444544" y="1329199"/>
            <a:ext cx="1230105" cy="1230105"/>
          </a:xfrm>
          <a:prstGeom prst="rect">
            <a:avLst/>
          </a:prstGeom>
          <a:noFill/>
          <a:ln cap="flat">
            <a:noFill/>
          </a:ln>
        </p:spPr>
      </p:pic>
      <p:pic>
        <p:nvPicPr>
          <p:cNvPr id="8" name="Picture 2" descr="D:\Luca\JPK\2017-02-17 - ALPS_normal_mica_with_casein_in_DPBS\AVG_spool_10stack-gwy.tif">
            <a:extLst>
              <a:ext uri="{FF2B5EF4-FFF2-40B4-BE49-F238E27FC236}">
                <a16:creationId xmlns:a16="http://schemas.microsoft.com/office/drawing/2014/main" id="{00000000-0000-0000-0000-000000000000}"/>
              </a:ext>
            </a:extLst>
          </p:cNvPr>
          <p:cNvPicPr>
            <a:picLocks noChangeAspect="1"/>
          </p:cNvPicPr>
          <p:nvPr/>
        </p:nvPicPr>
        <p:blipFill>
          <a:blip r:embed="rId4"/>
          <a:srcRect l="62585" t="40754" r="18100" b="41098"/>
          <a:stretch>
            <a:fillRect/>
          </a:stretch>
        </p:blipFill>
        <p:spPr>
          <a:xfrm>
            <a:off x="6444544" y="2654082"/>
            <a:ext cx="1230105" cy="1155838"/>
          </a:xfrm>
          <a:prstGeom prst="rect">
            <a:avLst/>
          </a:prstGeom>
          <a:noFill/>
          <a:ln cap="flat">
            <a:noFill/>
          </a:ln>
        </p:spPr>
      </p:pic>
      <p:sp>
        <p:nvSpPr>
          <p:cNvPr id="9" name="Rectangle 8"/>
          <p:cNvSpPr/>
          <p:nvPr/>
        </p:nvSpPr>
        <p:spPr>
          <a:xfrm>
            <a:off x="7581491" y="2878064"/>
            <a:ext cx="1636922" cy="707882"/>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TIRF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Fluorescence</a:t>
            </a:r>
            <a:endParaRPr lang="fr-FR" sz="2000" b="0" i="0" u="none" strike="noStrike" kern="1200" cap="none" spc="0" baseline="0">
              <a:solidFill>
                <a:srgbClr val="008AB1"/>
              </a:solidFill>
              <a:uFillTx/>
              <a:latin typeface="Source Sans Pro Light" pitchFamily="34"/>
              <a:ea typeface="Source Sans Pro Light" pitchFamily="34"/>
            </a:endParaRPr>
          </a:p>
        </p:txBody>
      </p:sp>
      <p:sp>
        <p:nvSpPr>
          <p:cNvPr id="10" name="Rectangle 9"/>
          <p:cNvSpPr/>
          <p:nvPr/>
        </p:nvSpPr>
        <p:spPr>
          <a:xfrm>
            <a:off x="8078385" y="1636428"/>
            <a:ext cx="643124" cy="40011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AFM</a:t>
            </a:r>
            <a:endParaRPr lang="fr-FR" sz="2000" b="0" i="0" u="none" strike="noStrike" kern="1200" cap="none" spc="0" baseline="0">
              <a:solidFill>
                <a:srgbClr val="008AB1"/>
              </a:solidFill>
              <a:uFillTx/>
              <a:latin typeface="Source Sans Pro Light" pitchFamily="34"/>
              <a:ea typeface="Source Sans Pro Light" pitchFamily="34"/>
            </a:endParaRPr>
          </a:p>
        </p:txBody>
      </p: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74</a:t>
            </a:fld>
            <a:endParaRPr lang="fr-FR"/>
          </a:p>
        </p:txBody>
      </p:sp>
      <p:pic>
        <p:nvPicPr>
          <p:cNvPr id="12" name="Picture 13" descr="C:\Users\selma\Downloads\IMG_1799.JPG">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132239" y="4302360"/>
            <a:ext cx="3300535" cy="2475408"/>
          </a:xfrm>
          <a:prstGeom prst="rect">
            <a:avLst/>
          </a:prstGeom>
          <a:noFill/>
          <a:ln cap="flat">
            <a:noFill/>
          </a:ln>
        </p:spPr>
      </p:pic>
      <p:pic>
        <p:nvPicPr>
          <p:cNvPr id="13" name="Picture 3" descr="D:\Luca\Projects and trainees\2017.05.11 - BCN master classes\IMG_0967.JPG">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132240" y="1233845"/>
            <a:ext cx="3300535" cy="2475399"/>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Correlative AFM - Fluorescence</a:t>
            </a:r>
          </a:p>
        </p:txBody>
      </p:sp>
      <p:sp>
        <p:nvSpPr>
          <p:cNvPr id="3" name="ZoneTexte 2"/>
          <p:cNvSpPr txBox="1"/>
          <p:nvPr/>
        </p:nvSpPr>
        <p:spPr>
          <a:xfrm>
            <a:off x="132240" y="706675"/>
            <a:ext cx="6312304"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Wide field illumination</a:t>
            </a:r>
          </a:p>
        </p:txBody>
      </p:sp>
      <p:sp>
        <p:nvSpPr>
          <p:cNvPr id="5" name="ZoneTexte 4"/>
          <p:cNvSpPr txBox="1"/>
          <p:nvPr/>
        </p:nvSpPr>
        <p:spPr>
          <a:xfrm>
            <a:off x="133822" y="3809920"/>
            <a:ext cx="6179003"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Confocal illumination</a:t>
            </a:r>
          </a:p>
        </p:txBody>
      </p:sp>
      <p:pic>
        <p:nvPicPr>
          <p:cNvPr id="7" name="Picture 1">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4184074" y="1231477"/>
            <a:ext cx="3453661" cy="2543101"/>
          </a:xfrm>
          <a:prstGeom prst="rect">
            <a:avLst/>
          </a:prstGeom>
          <a:noFill/>
          <a:ln cap="flat">
            <a:noFill/>
          </a:ln>
        </p:spPr>
      </p:pic>
      <p:sp>
        <p:nvSpPr>
          <p:cNvPr id="8" name="Rectangle 11"/>
          <p:cNvSpPr/>
          <p:nvPr/>
        </p:nvSpPr>
        <p:spPr>
          <a:xfrm>
            <a:off x="7877409" y="1347414"/>
            <a:ext cx="964426" cy="101566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AFM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STORM</a:t>
            </a:r>
            <a:endParaRPr lang="fr-FR" sz="2000" b="0" i="0" u="none" strike="noStrike" kern="1200" cap="none" spc="0" baseline="0">
              <a:solidFill>
                <a:srgbClr val="008AB1"/>
              </a:solidFill>
              <a:uFillTx/>
              <a:latin typeface="Source Sans Pro Light" pitchFamily="34"/>
              <a:ea typeface="Source Sans Pro Light" pitchFamily="34"/>
            </a:endParaRPr>
          </a:p>
        </p:txBody>
      </p:sp>
      <p:sp>
        <p:nvSpPr>
          <p:cNvPr id="9" name="Rectangle 12"/>
          <p:cNvSpPr/>
          <p:nvPr/>
        </p:nvSpPr>
        <p:spPr>
          <a:xfrm>
            <a:off x="7698059" y="2506553"/>
            <a:ext cx="1344341" cy="12003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Dahmane, S. et al. , Nanoscale, 2019</a:t>
            </a:r>
          </a:p>
        </p:txBody>
      </p: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75</a:t>
            </a:fld>
            <a:endParaRPr lang="fr-FR"/>
          </a:p>
        </p:txBody>
      </p:sp>
      <p:pic>
        <p:nvPicPr>
          <p:cNvPr id="12" name="Picture 13" descr="C:\Users\selma\Downloads\IMG_1799.JPG">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132239" y="4302360"/>
            <a:ext cx="3300535" cy="2475408"/>
          </a:xfrm>
          <a:prstGeom prst="rect">
            <a:avLst/>
          </a:prstGeom>
          <a:noFill/>
          <a:ln cap="flat">
            <a:noFill/>
          </a:ln>
        </p:spPr>
      </p:pic>
      <p:pic>
        <p:nvPicPr>
          <p:cNvPr id="13" name="Picture 3" descr="D:\Luca\Projects and trainees\2017.05.11 - BCN master classes\IMG_0967.JPG">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132240" y="1233845"/>
            <a:ext cx="3300535" cy="2475399"/>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Correlative AFM - Fluorescence</a:t>
            </a:r>
          </a:p>
        </p:txBody>
      </p:sp>
      <p:sp>
        <p:nvSpPr>
          <p:cNvPr id="3" name="ZoneTexte 2"/>
          <p:cNvSpPr txBox="1"/>
          <p:nvPr/>
        </p:nvSpPr>
        <p:spPr>
          <a:xfrm>
            <a:off x="132240" y="706675"/>
            <a:ext cx="6312304"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Wide field illumination</a:t>
            </a:r>
          </a:p>
        </p:txBody>
      </p:sp>
      <p:sp>
        <p:nvSpPr>
          <p:cNvPr id="5" name="ZoneTexte 4"/>
          <p:cNvSpPr txBox="1"/>
          <p:nvPr/>
        </p:nvSpPr>
        <p:spPr>
          <a:xfrm>
            <a:off x="133822" y="3809920"/>
            <a:ext cx="6179003"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AFM + Fluorescence </a:t>
            </a:r>
            <a:r>
              <a:rPr lang="fr-FR" sz="2600" b="0" i="0" u="none" strike="noStrike" kern="1200" cap="none" spc="0" baseline="0" dirty="0">
                <a:solidFill>
                  <a:srgbClr val="008AB1"/>
                </a:solidFill>
                <a:uFillTx/>
                <a:latin typeface="Wingdings" pitchFamily="2"/>
                <a:ea typeface="Source Sans Pro Light" pitchFamily="34"/>
              </a:rPr>
              <a:t></a:t>
            </a:r>
            <a:r>
              <a:rPr lang="fr-FR" sz="2600" b="0" i="0" u="none" strike="noStrike" kern="1200" cap="none" spc="0" baseline="0" dirty="0">
                <a:solidFill>
                  <a:srgbClr val="008AB1"/>
                </a:solidFill>
                <a:uFillTx/>
                <a:latin typeface="Source Sans Pro Light" pitchFamily="34"/>
                <a:ea typeface="Source Sans Pro Light" pitchFamily="34"/>
              </a:rPr>
              <a:t> </a:t>
            </a:r>
            <a:r>
              <a:rPr lang="fr-FR" sz="2600" b="0" i="0" u="none" strike="noStrike" kern="1200" cap="none" spc="0" baseline="0" dirty="0" err="1">
                <a:solidFill>
                  <a:srgbClr val="008AB1"/>
                </a:solidFill>
                <a:uFillTx/>
                <a:latin typeface="Source Sans Pro Light" pitchFamily="34"/>
                <a:ea typeface="Source Sans Pro Light" pitchFamily="34"/>
              </a:rPr>
              <a:t>Confocal</a:t>
            </a:r>
            <a:r>
              <a:rPr lang="fr-FR" sz="2600" b="0" i="0" u="none" strike="noStrike" kern="1200" cap="none" spc="0" baseline="0" dirty="0">
                <a:solidFill>
                  <a:srgbClr val="008AB1"/>
                </a:solidFill>
                <a:uFillTx/>
                <a:latin typeface="Source Sans Pro Light" pitchFamily="34"/>
                <a:ea typeface="Source Sans Pro Light" pitchFamily="34"/>
              </a:rPr>
              <a:t> illumination</a:t>
            </a:r>
          </a:p>
        </p:txBody>
      </p:sp>
      <p:pic>
        <p:nvPicPr>
          <p:cNvPr id="7" name="Picture 1">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4184074" y="1231477"/>
            <a:ext cx="3453661" cy="2543101"/>
          </a:xfrm>
          <a:prstGeom prst="rect">
            <a:avLst/>
          </a:prstGeom>
          <a:noFill/>
          <a:ln cap="flat">
            <a:noFill/>
          </a:ln>
        </p:spPr>
      </p:pic>
      <p:sp>
        <p:nvSpPr>
          <p:cNvPr id="8" name="Rectangle 11"/>
          <p:cNvSpPr/>
          <p:nvPr/>
        </p:nvSpPr>
        <p:spPr>
          <a:xfrm>
            <a:off x="7877409" y="1347414"/>
            <a:ext cx="964426" cy="101566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AFM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STORM</a:t>
            </a:r>
            <a:endParaRPr lang="fr-FR" sz="2000" b="0" i="0" u="none" strike="noStrike" kern="1200" cap="none" spc="0" baseline="0">
              <a:solidFill>
                <a:srgbClr val="008AB1"/>
              </a:solidFill>
              <a:uFillTx/>
              <a:latin typeface="Source Sans Pro Light" pitchFamily="34"/>
              <a:ea typeface="Source Sans Pro Light" pitchFamily="34"/>
            </a:endParaRPr>
          </a:p>
        </p:txBody>
      </p:sp>
      <p:sp>
        <p:nvSpPr>
          <p:cNvPr id="9" name="Rectangle 12"/>
          <p:cNvSpPr/>
          <p:nvPr/>
        </p:nvSpPr>
        <p:spPr>
          <a:xfrm>
            <a:off x="7698059" y="2506553"/>
            <a:ext cx="1344341" cy="1200332"/>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8AB1"/>
                </a:solidFill>
                <a:uFillTx/>
                <a:latin typeface="Source Sans Pro Light" pitchFamily="34"/>
                <a:ea typeface="Source Sans Pro Light" pitchFamily="34"/>
              </a:rPr>
              <a:t>Dahmane</a:t>
            </a:r>
            <a:r>
              <a:rPr lang="fr-FR" sz="1800" b="0" i="0" u="none" strike="noStrike" kern="1200" cap="none" spc="0" baseline="0" dirty="0">
                <a:solidFill>
                  <a:srgbClr val="008AB1"/>
                </a:solidFill>
                <a:uFillTx/>
                <a:latin typeface="Source Sans Pro Light" pitchFamily="34"/>
                <a:ea typeface="Source Sans Pro Light" pitchFamily="34"/>
              </a:rPr>
              <a:t>, S. et al. , </a:t>
            </a:r>
            <a:r>
              <a:rPr lang="fr-FR" sz="1800" b="0" i="0" u="none" strike="noStrike" kern="1200" cap="none" spc="0" baseline="0" dirty="0" err="1">
                <a:solidFill>
                  <a:srgbClr val="008AB1"/>
                </a:solidFill>
                <a:uFillTx/>
                <a:latin typeface="Source Sans Pro Light" pitchFamily="34"/>
                <a:ea typeface="Source Sans Pro Light" pitchFamily="34"/>
              </a:rPr>
              <a:t>Nanoscale</a:t>
            </a:r>
            <a:r>
              <a:rPr lang="fr-FR" sz="1800" b="0" i="0" u="none" strike="noStrike" kern="1200" cap="none" spc="0" baseline="0" dirty="0">
                <a:solidFill>
                  <a:srgbClr val="008AB1"/>
                </a:solidFill>
                <a:uFillTx/>
                <a:latin typeface="Source Sans Pro Light" pitchFamily="34"/>
                <a:ea typeface="Source Sans Pro Light" pitchFamily="34"/>
              </a:rPr>
              <a:t>, 2019</a:t>
            </a:r>
          </a:p>
        </p:txBody>
      </p: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76</a:t>
            </a:fld>
            <a:endParaRPr lang="fr-FR"/>
          </a:p>
        </p:txBody>
      </p:sp>
      <p:pic>
        <p:nvPicPr>
          <p:cNvPr id="11" name="Enregistrement 2023-07-03 1723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19930" y="4631755"/>
            <a:ext cx="3629375" cy="1550057"/>
          </a:xfrm>
          <a:prstGeom prst="rect">
            <a:avLst/>
          </a:prstGeom>
        </p:spPr>
      </p:pic>
      <p:pic>
        <p:nvPicPr>
          <p:cNvPr id="12" name="Picture 13" descr="C:\Users\selma\Downloads\IMG_1799.JPG">
            <a:extLst>
              <a:ext uri="{FF2B5EF4-FFF2-40B4-BE49-F238E27FC236}">
                <a16:creationId xmlns:a16="http://schemas.microsoft.com/office/drawing/2014/main" id="{00000000-0000-0000-0000-000000000000}"/>
              </a:ext>
            </a:extLst>
          </p:cNvPr>
          <p:cNvPicPr>
            <a:picLocks noChangeAspect="1"/>
          </p:cNvPicPr>
          <p:nvPr/>
        </p:nvPicPr>
        <p:blipFill>
          <a:blip r:embed="rId7"/>
          <a:srcRect/>
          <a:stretch>
            <a:fillRect/>
          </a:stretch>
        </p:blipFill>
        <p:spPr>
          <a:xfrm>
            <a:off x="132239" y="4302360"/>
            <a:ext cx="3300535" cy="2475408"/>
          </a:xfrm>
          <a:prstGeom prst="rect">
            <a:avLst/>
          </a:prstGeom>
          <a:noFill/>
          <a:ln cap="flat">
            <a:noFill/>
          </a:ln>
        </p:spPr>
      </p:pic>
      <p:pic>
        <p:nvPicPr>
          <p:cNvPr id="13" name="Picture 3" descr="D:\Luca\Projects and trainees\2017.05.11 - BCN master classes\IMG_0967.JPG">
            <a:extLst>
              <a:ext uri="{FF2B5EF4-FFF2-40B4-BE49-F238E27FC236}">
                <a16:creationId xmlns:a16="http://schemas.microsoft.com/office/drawing/2014/main" id="{00000000-0000-0000-0000-000000000000}"/>
              </a:ext>
            </a:extLst>
          </p:cNvPr>
          <p:cNvPicPr>
            <a:picLocks noChangeAspect="1"/>
          </p:cNvPicPr>
          <p:nvPr/>
        </p:nvPicPr>
        <p:blipFill>
          <a:blip r:embed="rId8"/>
          <a:srcRect/>
          <a:stretch>
            <a:fillRect/>
          </a:stretch>
        </p:blipFill>
        <p:spPr>
          <a:xfrm>
            <a:off x="132240" y="1233845"/>
            <a:ext cx="3300535" cy="2475399"/>
          </a:xfrm>
          <a:prstGeom prst="rect">
            <a:avLst/>
          </a:prstGeom>
          <a:noFill/>
          <a:ln cap="flat">
            <a:noFill/>
          </a:ln>
        </p:spPr>
      </p:pic>
      <p:pic>
        <p:nvPicPr>
          <p:cNvPr id="14" name="Image 13"/>
          <p:cNvPicPr>
            <a:picLocks noChangeAspect="1"/>
          </p:cNvPicPr>
          <p:nvPr/>
        </p:nvPicPr>
        <p:blipFill>
          <a:blip r:embed="rId9"/>
          <a:stretch>
            <a:fillRect/>
          </a:stretch>
        </p:blipFill>
        <p:spPr>
          <a:xfrm>
            <a:off x="3705199" y="4705446"/>
            <a:ext cx="1342305" cy="1402673"/>
          </a:xfrm>
          <a:prstGeom prst="rect">
            <a:avLst/>
          </a:prstGeom>
        </p:spPr>
      </p:pic>
      <p:sp>
        <p:nvSpPr>
          <p:cNvPr id="15" name="Rectangle 12"/>
          <p:cNvSpPr/>
          <p:nvPr/>
        </p:nvSpPr>
        <p:spPr>
          <a:xfrm>
            <a:off x="3705199" y="6211669"/>
            <a:ext cx="4980169" cy="646331"/>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Tip and excitation volume are </a:t>
            </a:r>
            <a:r>
              <a:rPr lang="fr-FR" sz="1800" b="0" i="0" u="none" strike="noStrike" kern="1200" cap="none" spc="0" baseline="0" dirty="0" err="1" smtClean="0">
                <a:solidFill>
                  <a:srgbClr val="008AB1"/>
                </a:solidFill>
                <a:uFillTx/>
                <a:latin typeface="Source Sans Pro Light" pitchFamily="34"/>
                <a:ea typeface="Source Sans Pro Light" pitchFamily="34"/>
              </a:rPr>
              <a:t>aligned</a:t>
            </a:r>
            <a:r>
              <a:rPr lang="fr-FR" sz="1800" b="0" i="0" u="none" strike="noStrike" kern="1200" cap="none" spc="0" baseline="0" dirty="0" smtClean="0">
                <a:solidFill>
                  <a:srgbClr val="008AB1"/>
                </a:solidFill>
                <a:uFillTx/>
                <a:latin typeface="Source Sans Pro Light" pitchFamily="34"/>
                <a:ea typeface="Source Sans Pro Light" pitchFamily="34"/>
              </a:rPr>
              <a:t> </a:t>
            </a:r>
            <a:r>
              <a:rPr lang="fr-FR" sz="1800" b="0" i="0" u="none" strike="noStrike" kern="1200" cap="none" spc="0" baseline="0" dirty="0" smtClean="0">
                <a:solidFill>
                  <a:srgbClr val="008AB1"/>
                </a:solidFill>
                <a:uFillTx/>
                <a:latin typeface="Source Sans Pro Light" pitchFamily="34"/>
                <a:ea typeface="Source Sans Pro Light" pitchFamily="34"/>
                <a:sym typeface="Wingdings" panose="05000000000000000000" pitchFamily="2" charset="2"/>
              </a:rPr>
              <a:t> the </a:t>
            </a:r>
            <a:r>
              <a:rPr lang="fr-FR" sz="1800" b="0" i="0" u="none" strike="noStrike" kern="1200" cap="none" spc="0" baseline="0" dirty="0" err="1" smtClean="0">
                <a:solidFill>
                  <a:srgbClr val="008AB1"/>
                </a:solidFill>
                <a:uFillTx/>
                <a:latin typeface="Source Sans Pro Light" pitchFamily="34"/>
                <a:ea typeface="Source Sans Pro Light" pitchFamily="34"/>
                <a:sym typeface="Wingdings" panose="05000000000000000000" pitchFamily="2" charset="2"/>
              </a:rPr>
              <a:t>sample</a:t>
            </a:r>
            <a:r>
              <a:rPr lang="fr-FR" sz="1800" b="0" i="0" u="none" strike="noStrike" kern="1200" cap="none" spc="0" dirty="0" smtClean="0">
                <a:solidFill>
                  <a:srgbClr val="008AB1"/>
                </a:solidFill>
                <a:uFillTx/>
                <a:latin typeface="Source Sans Pro Light" pitchFamily="34"/>
                <a:ea typeface="Source Sans Pro Light" pitchFamily="34"/>
                <a:sym typeface="Wingdings" panose="05000000000000000000" pitchFamily="2" charset="2"/>
              </a:rPr>
              <a:t> </a:t>
            </a:r>
            <a:r>
              <a:rPr lang="fr-FR" sz="1800" b="0" i="0" u="none" strike="noStrike" kern="1200" cap="none" spc="0" dirty="0" err="1" smtClean="0">
                <a:solidFill>
                  <a:srgbClr val="008AB1"/>
                </a:solidFill>
                <a:uFillTx/>
                <a:latin typeface="Source Sans Pro Light" pitchFamily="34"/>
                <a:ea typeface="Source Sans Pro Light" pitchFamily="34"/>
                <a:sym typeface="Wingdings" panose="05000000000000000000" pitchFamily="2" charset="2"/>
              </a:rPr>
              <a:t>is</a:t>
            </a:r>
            <a:r>
              <a:rPr lang="fr-FR" sz="1800" b="0" i="0" u="none" strike="noStrike" kern="1200" cap="none" spc="0" dirty="0" smtClean="0">
                <a:solidFill>
                  <a:srgbClr val="008AB1"/>
                </a:solidFill>
                <a:uFillTx/>
                <a:latin typeface="Source Sans Pro Light" pitchFamily="34"/>
                <a:ea typeface="Source Sans Pro Light" pitchFamily="34"/>
                <a:sym typeface="Wingdings" panose="05000000000000000000" pitchFamily="2" charset="2"/>
              </a:rPr>
              <a:t> </a:t>
            </a:r>
            <a:r>
              <a:rPr lang="fr-FR" sz="1800" b="0" i="0" u="none" strike="noStrike" kern="1200" cap="none" spc="0" dirty="0" err="1" smtClean="0">
                <a:solidFill>
                  <a:srgbClr val="008AB1"/>
                </a:solidFill>
                <a:uFillTx/>
                <a:latin typeface="Source Sans Pro Light" pitchFamily="34"/>
                <a:ea typeface="Source Sans Pro Light" pitchFamily="34"/>
                <a:sym typeface="Wingdings" panose="05000000000000000000" pitchFamily="2" charset="2"/>
              </a:rPr>
              <a:t>scanned</a:t>
            </a:r>
            <a:endParaRPr lang="fr-FR" sz="1800" b="0" i="0" u="none" strike="noStrike" kern="1200" cap="none" spc="0" baseline="0" dirty="0">
              <a:solidFill>
                <a:srgbClr val="008AB1"/>
              </a:solidFill>
              <a:uFillTx/>
              <a:latin typeface="Source Sans Pro Light" pitchFamily="34"/>
              <a:ea typeface="Source Sans Pro Light" pitchFamily="34"/>
            </a:endParaRPr>
          </a:p>
        </p:txBody>
      </p:sp>
    </p:spTree>
    <p:extLst>
      <p:ext uri="{BB962C8B-B14F-4D97-AF65-F5344CB8AC3E}">
        <p14:creationId xmlns:p14="http://schemas.microsoft.com/office/powerpoint/2010/main" val="138706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Correlative AFM - Fluorescence</a:t>
            </a:r>
          </a:p>
        </p:txBody>
      </p:sp>
      <p:sp>
        <p:nvSpPr>
          <p:cNvPr id="3" name="ZoneTexte 2"/>
          <p:cNvSpPr txBox="1"/>
          <p:nvPr/>
        </p:nvSpPr>
        <p:spPr>
          <a:xfrm>
            <a:off x="132240" y="706675"/>
            <a:ext cx="6312304"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Wide field illumination</a:t>
            </a:r>
          </a:p>
        </p:txBody>
      </p:sp>
      <p:sp>
        <p:nvSpPr>
          <p:cNvPr id="5" name="ZoneTexte 4"/>
          <p:cNvSpPr txBox="1"/>
          <p:nvPr/>
        </p:nvSpPr>
        <p:spPr>
          <a:xfrm>
            <a:off x="133822" y="3809920"/>
            <a:ext cx="8035792" cy="492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AFM + Fluorescence Spectroscopy </a:t>
            </a:r>
            <a:r>
              <a:rPr lang="fr-FR" sz="2600" b="0" i="0" u="none" strike="noStrike" kern="1200" cap="none" spc="0" baseline="0">
                <a:solidFill>
                  <a:srgbClr val="008AB1"/>
                </a:solidFill>
                <a:uFillTx/>
                <a:latin typeface="Wingdings" pitchFamily="2"/>
                <a:ea typeface="Source Sans Pro Light" pitchFamily="34"/>
              </a:rPr>
              <a:t></a:t>
            </a:r>
            <a:r>
              <a:rPr lang="fr-FR" sz="2600" b="0" i="0" u="none" strike="noStrike" kern="1200" cap="none" spc="0" baseline="0">
                <a:solidFill>
                  <a:srgbClr val="008AB1"/>
                </a:solidFill>
                <a:uFillTx/>
                <a:latin typeface="Source Sans Pro Light" pitchFamily="34"/>
                <a:ea typeface="Source Sans Pro Light" pitchFamily="34"/>
              </a:rPr>
              <a:t> Confocal illumination</a:t>
            </a:r>
          </a:p>
        </p:txBody>
      </p:sp>
      <p:pic>
        <p:nvPicPr>
          <p:cNvPr id="7" name="Picture 1">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4184074" y="1231477"/>
            <a:ext cx="3453661" cy="2543101"/>
          </a:xfrm>
          <a:prstGeom prst="rect">
            <a:avLst/>
          </a:prstGeom>
          <a:noFill/>
          <a:ln cap="flat">
            <a:noFill/>
          </a:ln>
        </p:spPr>
      </p:pic>
      <p:sp>
        <p:nvSpPr>
          <p:cNvPr id="8" name="Rectangle 11"/>
          <p:cNvSpPr/>
          <p:nvPr/>
        </p:nvSpPr>
        <p:spPr>
          <a:xfrm>
            <a:off x="7817086" y="1884075"/>
            <a:ext cx="964426" cy="1015660"/>
          </a:xfrm>
          <a:prstGeom prst="rect">
            <a:avLst/>
          </a:prstGeom>
          <a:noFill/>
          <a:ln cap="flat">
            <a:noFill/>
            <a:prstDash val="solid"/>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AFM</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and</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2000" b="1" i="0" u="none" strike="noStrike" kern="1200" cap="none" spc="0" baseline="0">
                <a:solidFill>
                  <a:srgbClr val="008AB1"/>
                </a:solidFill>
                <a:uFillTx/>
                <a:latin typeface="Source Sans Pro Light" pitchFamily="34"/>
                <a:ea typeface="Source Sans Pro Light" pitchFamily="34"/>
              </a:rPr>
              <a:t>STORM</a:t>
            </a:r>
            <a:endParaRPr lang="fr-FR" sz="2000" b="0" i="0" u="none" strike="noStrike" kern="1200" cap="none" spc="0" baseline="0">
              <a:solidFill>
                <a:srgbClr val="008AB1"/>
              </a:solidFill>
              <a:uFillTx/>
              <a:latin typeface="Source Sans Pro Light" pitchFamily="34"/>
              <a:ea typeface="Source Sans Pro Light" pitchFamily="34"/>
            </a:endParaRPr>
          </a:p>
        </p:txBody>
      </p:sp>
      <p:pic>
        <p:nvPicPr>
          <p:cNvPr id="9" name="Picture 2">
            <a:extLst>
              <a:ext uri="{FF2B5EF4-FFF2-40B4-BE49-F238E27FC236}">
                <a16:creationId xmlns:a16="http://schemas.microsoft.com/office/drawing/2014/main" id="{00000000-0000-0000-0000-000000000000}"/>
              </a:ext>
            </a:extLst>
          </p:cNvPr>
          <p:cNvPicPr>
            <a:picLocks noChangeAspect="1"/>
          </p:cNvPicPr>
          <p:nvPr/>
        </p:nvPicPr>
        <p:blipFill>
          <a:blip r:embed="rId4"/>
          <a:srcRect/>
          <a:stretch>
            <a:fillRect/>
          </a:stretch>
        </p:blipFill>
        <p:spPr>
          <a:xfrm>
            <a:off x="3816367" y="4194315"/>
            <a:ext cx="5132938" cy="2177369"/>
          </a:xfrm>
          <a:prstGeom prst="rect">
            <a:avLst/>
          </a:prstGeom>
          <a:noFill/>
          <a:ln cap="flat">
            <a:noFill/>
          </a:ln>
        </p:spPr>
      </p:pic>
      <p:sp>
        <p:nvSpPr>
          <p:cNvPr id="10" name="Rectangle 9"/>
          <p:cNvSpPr/>
          <p:nvPr/>
        </p:nvSpPr>
        <p:spPr>
          <a:xfrm>
            <a:off x="3816367" y="6402542"/>
            <a:ext cx="4641851" cy="369335"/>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8AB1"/>
                </a:solidFill>
                <a:uFillTx/>
                <a:latin typeface="Source Sans Pro Light" pitchFamily="34"/>
                <a:ea typeface="Source Sans Pro Light" pitchFamily="34"/>
              </a:rPr>
              <a:t>Fernandes T.  et al., </a:t>
            </a:r>
            <a:r>
              <a:rPr lang="fr-FR" sz="1800" b="0" i="0" u="none" strike="noStrike" kern="1200" cap="none" spc="0" baseline="0" dirty="0" smtClean="0">
                <a:solidFill>
                  <a:srgbClr val="008AB1"/>
                </a:solidFill>
                <a:uFillTx/>
                <a:latin typeface="Source Sans Pro Light" pitchFamily="34"/>
                <a:ea typeface="Source Sans Pro Light" pitchFamily="34"/>
              </a:rPr>
              <a:t>Scientific Reports, </a:t>
            </a:r>
            <a:r>
              <a:rPr lang="fr-FR" sz="1800" b="0" i="0" u="none" strike="noStrike" kern="1200" cap="none" spc="0" baseline="0" dirty="0">
                <a:solidFill>
                  <a:srgbClr val="008AB1"/>
                </a:solidFill>
                <a:uFillTx/>
                <a:latin typeface="Source Sans Pro Light" pitchFamily="34"/>
                <a:ea typeface="Source Sans Pro Light" pitchFamily="34"/>
              </a:rPr>
              <a:t>2020</a:t>
            </a:r>
          </a:p>
        </p:txBody>
      </p: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77</a:t>
            </a:fld>
            <a:endParaRPr lang="fr-FR" dirty="0"/>
          </a:p>
        </p:txBody>
      </p:sp>
      <p:pic>
        <p:nvPicPr>
          <p:cNvPr id="12" name="Picture 13" descr="C:\Users\selma\Downloads\IMG_1799.JPG">
            <a:extLst>
              <a:ext uri="{FF2B5EF4-FFF2-40B4-BE49-F238E27FC236}">
                <a16:creationId xmlns:a16="http://schemas.microsoft.com/office/drawing/2014/main" id="{00000000-0000-0000-0000-000000000000}"/>
              </a:ext>
            </a:extLst>
          </p:cNvPr>
          <p:cNvPicPr>
            <a:picLocks noChangeAspect="1"/>
          </p:cNvPicPr>
          <p:nvPr/>
        </p:nvPicPr>
        <p:blipFill>
          <a:blip r:embed="rId5"/>
          <a:srcRect/>
          <a:stretch>
            <a:fillRect/>
          </a:stretch>
        </p:blipFill>
        <p:spPr>
          <a:xfrm>
            <a:off x="132239" y="4302360"/>
            <a:ext cx="3300535" cy="2475408"/>
          </a:xfrm>
          <a:prstGeom prst="rect">
            <a:avLst/>
          </a:prstGeom>
          <a:noFill/>
          <a:ln cap="flat">
            <a:noFill/>
          </a:ln>
        </p:spPr>
      </p:pic>
      <p:pic>
        <p:nvPicPr>
          <p:cNvPr id="13" name="Picture 3" descr="D:\Luca\Projects and trainees\2017.05.11 - BCN master classes\IMG_0967.JPG">
            <a:extLst>
              <a:ext uri="{FF2B5EF4-FFF2-40B4-BE49-F238E27FC236}">
                <a16:creationId xmlns:a16="http://schemas.microsoft.com/office/drawing/2014/main" id="{00000000-0000-0000-0000-000000000000}"/>
              </a:ext>
            </a:extLst>
          </p:cNvPr>
          <p:cNvPicPr>
            <a:picLocks noChangeAspect="1"/>
          </p:cNvPicPr>
          <p:nvPr/>
        </p:nvPicPr>
        <p:blipFill>
          <a:blip r:embed="rId6"/>
          <a:srcRect/>
          <a:stretch>
            <a:fillRect/>
          </a:stretch>
        </p:blipFill>
        <p:spPr>
          <a:xfrm>
            <a:off x="132240" y="1233845"/>
            <a:ext cx="3300535" cy="2475399"/>
          </a:xfrm>
          <a:prstGeom prst="rect">
            <a:avLst/>
          </a:prstGeom>
          <a:noFill/>
          <a:ln cap="flat">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TP </a:t>
            </a:r>
            <a:r>
              <a:rPr lang="fr-FR" sz="2400" dirty="0">
                <a:solidFill>
                  <a:srgbClr val="008AB1"/>
                </a:solidFill>
                <a:latin typeface="Source Sans Pro" pitchFamily="34"/>
                <a:ea typeface="Source Sans Pro" pitchFamily="34"/>
              </a:rPr>
              <a:t>A</a:t>
            </a:r>
            <a:r>
              <a:rPr lang="fr-FR" sz="2400" dirty="0" smtClean="0">
                <a:solidFill>
                  <a:srgbClr val="008AB1"/>
                </a:solidFill>
                <a:latin typeface="Source Sans Pro" pitchFamily="34"/>
                <a:ea typeface="Source Sans Pro" pitchFamily="34"/>
              </a:rPr>
              <a:t>dvanced </a:t>
            </a:r>
            <a:r>
              <a:rPr lang="fr-FR" sz="2400" dirty="0" err="1" smtClean="0">
                <a:solidFill>
                  <a:srgbClr val="008AB1"/>
                </a:solidFill>
                <a:latin typeface="Source Sans Pro" pitchFamily="34"/>
                <a:ea typeface="Source Sans Pro" pitchFamily="34"/>
              </a:rPr>
              <a:t>Microscopy</a:t>
            </a:r>
            <a:r>
              <a:rPr lang="fr-FR" sz="2400" dirty="0" smtClean="0">
                <a:solidFill>
                  <a:srgbClr val="008AB1"/>
                </a:solidFill>
                <a:latin typeface="Source Sans Pro" pitchFamily="34"/>
                <a:ea typeface="Source Sans Pro" pitchFamily="34"/>
              </a:rPr>
              <a:t> (AFM-</a:t>
            </a:r>
            <a:r>
              <a:rPr lang="fr-FR" sz="2400" dirty="0" err="1" smtClean="0">
                <a:solidFill>
                  <a:srgbClr val="008AB1"/>
                </a:solidFill>
                <a:latin typeface="Source Sans Pro" pitchFamily="34"/>
                <a:ea typeface="Source Sans Pro" pitchFamily="34"/>
              </a:rPr>
              <a:t>confocal</a:t>
            </a:r>
            <a:r>
              <a:rPr lang="fr-FR" sz="2400" dirty="0" smtClean="0">
                <a:solidFill>
                  <a:srgbClr val="008AB1"/>
                </a:solidFill>
                <a:latin typeface="Source Sans Pro" pitchFamily="34"/>
                <a:ea typeface="Source Sans Pro" pitchFamily="34"/>
              </a:rPr>
              <a:t>)</a:t>
            </a:r>
            <a:endParaRPr lang="fr-FR" sz="2400" dirty="0">
              <a:solidFill>
                <a:srgbClr val="008AB1"/>
              </a:solidFill>
              <a:latin typeface="Source Sans Pro" pitchFamily="34"/>
              <a:ea typeface="Source Sans Pro" pitchFamily="34"/>
            </a:endParaRPr>
          </a:p>
        </p:txBody>
      </p:sp>
      <p:sp>
        <p:nvSpPr>
          <p:cNvPr id="3" name="Rectangle 2"/>
          <p:cNvSpPr/>
          <p:nvPr/>
        </p:nvSpPr>
        <p:spPr>
          <a:xfrm>
            <a:off x="143771" y="1187549"/>
            <a:ext cx="8724006" cy="646331"/>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smtClean="0">
                <a:solidFill>
                  <a:srgbClr val="008AB1"/>
                </a:solidFill>
                <a:latin typeface="Source Sans Pro Light" pitchFamily="34"/>
                <a:ea typeface="Source Sans Pro Light" pitchFamily="34"/>
              </a:rPr>
              <a:t>Mount an AFM cantilever </a:t>
            </a:r>
            <a:r>
              <a:rPr lang="fr-FR" b="1" dirty="0" err="1" smtClean="0">
                <a:solidFill>
                  <a:srgbClr val="008AB1"/>
                </a:solidFill>
                <a:latin typeface="Source Sans Pro Light" pitchFamily="34"/>
                <a:ea typeface="Source Sans Pro Light" pitchFamily="34"/>
              </a:rPr>
              <a:t>inside</a:t>
            </a:r>
            <a:r>
              <a:rPr lang="fr-FR" b="1" dirty="0" smtClean="0">
                <a:solidFill>
                  <a:srgbClr val="008AB1"/>
                </a:solidFill>
                <a:latin typeface="Source Sans Pro Light" pitchFamily="34"/>
                <a:ea typeface="Source Sans Pro Light" pitchFamily="34"/>
              </a:rPr>
              <a:t> an AFM,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a laser on the cantilever </a:t>
            </a:r>
            <a:r>
              <a:rPr lang="fr-FR" b="1" dirty="0" err="1" smtClean="0">
                <a:solidFill>
                  <a:srgbClr val="008AB1"/>
                </a:solidFill>
                <a:latin typeface="Source Sans Pro Light" pitchFamily="34"/>
                <a:ea typeface="Source Sans Pro Light" pitchFamily="34"/>
              </a:rPr>
              <a:t>backside</a:t>
            </a:r>
            <a:r>
              <a:rPr lang="fr-FR" b="1" dirty="0" smtClean="0">
                <a:solidFill>
                  <a:srgbClr val="008AB1"/>
                </a:solidFill>
                <a:latin typeface="Source Sans Pro Light" pitchFamily="34"/>
                <a:ea typeface="Source Sans Pro Light" pitchFamily="34"/>
              </a:rPr>
              <a:t> for the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detection</a:t>
            </a:r>
            <a:endParaRPr lang="fr-FR" b="1" dirty="0" smtClean="0">
              <a:solidFill>
                <a:srgbClr val="008AB1"/>
              </a:solidFill>
              <a:latin typeface="Source Sans Pro Light" pitchFamily="34"/>
              <a:ea typeface="Source Sans Pro Light" pitchFamily="34"/>
            </a:endParaRP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78</a:t>
            </a:fld>
            <a:endParaRPr lang="fr-FR"/>
          </a:p>
        </p:txBody>
      </p:sp>
    </p:spTree>
    <p:extLst>
      <p:ext uri="{BB962C8B-B14F-4D97-AF65-F5344CB8AC3E}">
        <p14:creationId xmlns:p14="http://schemas.microsoft.com/office/powerpoint/2010/main" val="1196520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TP </a:t>
            </a:r>
            <a:r>
              <a:rPr lang="fr-FR" sz="2400" dirty="0">
                <a:solidFill>
                  <a:srgbClr val="008AB1"/>
                </a:solidFill>
                <a:latin typeface="Source Sans Pro" pitchFamily="34"/>
                <a:ea typeface="Source Sans Pro" pitchFamily="34"/>
              </a:rPr>
              <a:t>A</a:t>
            </a:r>
            <a:r>
              <a:rPr lang="fr-FR" sz="2400" dirty="0" smtClean="0">
                <a:solidFill>
                  <a:srgbClr val="008AB1"/>
                </a:solidFill>
                <a:latin typeface="Source Sans Pro" pitchFamily="34"/>
                <a:ea typeface="Source Sans Pro" pitchFamily="34"/>
              </a:rPr>
              <a:t>dvanced </a:t>
            </a:r>
            <a:r>
              <a:rPr lang="fr-FR" sz="2400" dirty="0" err="1" smtClean="0">
                <a:solidFill>
                  <a:srgbClr val="008AB1"/>
                </a:solidFill>
                <a:latin typeface="Source Sans Pro" pitchFamily="34"/>
                <a:ea typeface="Source Sans Pro" pitchFamily="34"/>
              </a:rPr>
              <a:t>Microscopy</a:t>
            </a:r>
            <a:r>
              <a:rPr lang="fr-FR" sz="2400" dirty="0" smtClean="0">
                <a:solidFill>
                  <a:srgbClr val="008AB1"/>
                </a:solidFill>
                <a:latin typeface="Source Sans Pro" pitchFamily="34"/>
                <a:ea typeface="Source Sans Pro" pitchFamily="34"/>
              </a:rPr>
              <a:t> (AFM-</a:t>
            </a:r>
            <a:r>
              <a:rPr lang="fr-FR" sz="2400" dirty="0" err="1" smtClean="0">
                <a:solidFill>
                  <a:srgbClr val="008AB1"/>
                </a:solidFill>
                <a:latin typeface="Source Sans Pro" pitchFamily="34"/>
                <a:ea typeface="Source Sans Pro" pitchFamily="34"/>
              </a:rPr>
              <a:t>confocal</a:t>
            </a:r>
            <a:r>
              <a:rPr lang="fr-FR" sz="2400" dirty="0" smtClean="0">
                <a:solidFill>
                  <a:srgbClr val="008AB1"/>
                </a:solidFill>
                <a:latin typeface="Source Sans Pro" pitchFamily="34"/>
                <a:ea typeface="Source Sans Pro" pitchFamily="34"/>
              </a:rPr>
              <a:t>)</a:t>
            </a:r>
            <a:endParaRPr lang="fr-FR" sz="2400" dirty="0">
              <a:solidFill>
                <a:srgbClr val="008AB1"/>
              </a:solidFill>
              <a:latin typeface="Source Sans Pro" pitchFamily="34"/>
              <a:ea typeface="Source Sans Pro" pitchFamily="34"/>
            </a:endParaRPr>
          </a:p>
        </p:txBody>
      </p:sp>
      <p:sp>
        <p:nvSpPr>
          <p:cNvPr id="3" name="Rectangle 2"/>
          <p:cNvSpPr/>
          <p:nvPr/>
        </p:nvSpPr>
        <p:spPr>
          <a:xfrm>
            <a:off x="143771" y="1187549"/>
            <a:ext cx="8724006" cy="1200329"/>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smtClean="0">
                <a:solidFill>
                  <a:srgbClr val="008AB1"/>
                </a:solidFill>
                <a:latin typeface="Source Sans Pro Light" pitchFamily="34"/>
                <a:ea typeface="Source Sans Pro Light" pitchFamily="34"/>
              </a:rPr>
              <a:t>Mount an AFM cantilever </a:t>
            </a:r>
            <a:r>
              <a:rPr lang="fr-FR" b="1" dirty="0" err="1" smtClean="0">
                <a:solidFill>
                  <a:srgbClr val="008AB1"/>
                </a:solidFill>
                <a:latin typeface="Source Sans Pro Light" pitchFamily="34"/>
                <a:ea typeface="Source Sans Pro Light" pitchFamily="34"/>
              </a:rPr>
              <a:t>inside</a:t>
            </a:r>
            <a:r>
              <a:rPr lang="fr-FR" b="1" dirty="0" smtClean="0">
                <a:solidFill>
                  <a:srgbClr val="008AB1"/>
                </a:solidFill>
                <a:latin typeface="Source Sans Pro Light" pitchFamily="34"/>
                <a:ea typeface="Source Sans Pro Light" pitchFamily="34"/>
              </a:rPr>
              <a:t> an AFM,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a laser on the cantilever </a:t>
            </a:r>
            <a:r>
              <a:rPr lang="fr-FR" b="1" dirty="0" err="1" smtClean="0">
                <a:solidFill>
                  <a:srgbClr val="008AB1"/>
                </a:solidFill>
                <a:latin typeface="Source Sans Pro Light" pitchFamily="34"/>
                <a:ea typeface="Source Sans Pro Light" pitchFamily="34"/>
              </a:rPr>
              <a:t>backside</a:t>
            </a:r>
            <a:r>
              <a:rPr lang="fr-FR" b="1" dirty="0" smtClean="0">
                <a:solidFill>
                  <a:srgbClr val="008AB1"/>
                </a:solidFill>
                <a:latin typeface="Source Sans Pro Light" pitchFamily="34"/>
                <a:ea typeface="Source Sans Pro Light" pitchFamily="34"/>
              </a:rPr>
              <a:t> for the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detection</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Calibrate</a:t>
            </a:r>
            <a:r>
              <a:rPr lang="fr-FR" b="1" dirty="0" smtClean="0">
                <a:solidFill>
                  <a:srgbClr val="008AB1"/>
                </a:solidFill>
                <a:latin typeface="Source Sans Pro Light" pitchFamily="34"/>
                <a:ea typeface="Source Sans Pro Light" pitchFamily="34"/>
              </a:rPr>
              <a:t> cantilever </a:t>
            </a:r>
            <a:r>
              <a:rPr lang="fr-FR" b="1" dirty="0" err="1" smtClean="0">
                <a:solidFill>
                  <a:srgbClr val="008AB1"/>
                </a:solidFill>
                <a:latin typeface="Source Sans Pro Light" pitchFamily="34"/>
                <a:ea typeface="Source Sans Pro Light" pitchFamily="34"/>
              </a:rPr>
              <a:t>stiffness</a:t>
            </a:r>
            <a:r>
              <a:rPr lang="fr-FR" b="1" dirty="0" smtClean="0">
                <a:solidFill>
                  <a:srgbClr val="008AB1"/>
                </a:solidFill>
                <a:latin typeface="Source Sans Pro Light" pitchFamily="34"/>
                <a:ea typeface="Source Sans Pro Light" pitchFamily="34"/>
              </a:rPr>
              <a:t> and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sensitivity</a:t>
            </a:r>
            <a:endParaRPr lang="fr-FR" b="1" dirty="0" smtClean="0">
              <a:solidFill>
                <a:srgbClr val="008AB1"/>
              </a:solidFill>
              <a:latin typeface="Source Sans Pro Light" pitchFamily="34"/>
              <a:ea typeface="Source Sans Pro Light" pitchFamily="34"/>
            </a:endParaRP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79</a:t>
            </a:fld>
            <a:endParaRPr lang="fr-FR"/>
          </a:p>
        </p:txBody>
      </p:sp>
    </p:spTree>
    <p:extLst>
      <p:ext uri="{BB962C8B-B14F-4D97-AF65-F5344CB8AC3E}">
        <p14:creationId xmlns:p14="http://schemas.microsoft.com/office/powerpoint/2010/main" val="3119992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Outline</a:t>
            </a:r>
          </a:p>
        </p:txBody>
      </p:sp>
      <p:sp>
        <p:nvSpPr>
          <p:cNvPr id="3" name="ZoneTexte 8"/>
          <p:cNvSpPr txBox="1"/>
          <p:nvPr/>
        </p:nvSpPr>
        <p:spPr>
          <a:xfrm>
            <a:off x="331387" y="999055"/>
            <a:ext cx="6320643" cy="44935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1) Introduction to Scanning Probe </a:t>
            </a:r>
            <a:r>
              <a:rPr lang="fr-FR" sz="2600" b="0" i="0" u="none" strike="noStrike" kern="1200" cap="none" spc="0" baseline="0" dirty="0" err="1">
                <a:solidFill>
                  <a:srgbClr val="008AB1"/>
                </a:solidFill>
                <a:uFillTx/>
                <a:latin typeface="Source Sans Pro Light" pitchFamily="34"/>
                <a:ea typeface="Source Sans Pro Light" pitchFamily="34"/>
              </a:rPr>
              <a:t>Microscopy</a:t>
            </a: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2) The </a:t>
            </a:r>
            <a:r>
              <a:rPr lang="fr-FR" sz="2600" b="1" i="0" u="none" strike="noStrike" kern="1200" cap="none" spc="0" baseline="0" dirty="0">
                <a:solidFill>
                  <a:srgbClr val="008AB1"/>
                </a:solidFill>
                <a:uFillTx/>
                <a:latin typeface="Source Sans Pro Light" pitchFamily="34"/>
                <a:ea typeface="Source Sans Pro Light" pitchFamily="34"/>
              </a:rPr>
              <a:t>Force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1"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3) Methods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Cantilevers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Static and Dynamic AFM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4) Instruments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2600" b="0" i="0" u="none" strike="noStrike" kern="1200" cap="none" spc="0" baseline="0" dirty="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dirty="0">
                <a:solidFill>
                  <a:srgbClr val="008AB1"/>
                </a:solidFill>
                <a:uFillTx/>
                <a:latin typeface="Source Sans Pro Light" pitchFamily="34"/>
                <a:ea typeface="Source Sans Pro Light" pitchFamily="34"/>
              </a:rPr>
              <a:t>5) Advanced and novel AFM methods</a:t>
            </a:r>
          </a:p>
        </p:txBody>
      </p:sp>
      <p:sp>
        <p:nvSpPr>
          <p:cNvPr id="4" name="Rectangle 9"/>
          <p:cNvSpPr/>
          <p:nvPr/>
        </p:nvSpPr>
        <p:spPr>
          <a:xfrm>
            <a:off x="217307" y="2526587"/>
            <a:ext cx="8751201" cy="3774268"/>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5" name="Rectangle 10"/>
          <p:cNvSpPr/>
          <p:nvPr/>
        </p:nvSpPr>
        <p:spPr>
          <a:xfrm>
            <a:off x="217307" y="999055"/>
            <a:ext cx="8751201" cy="654253"/>
          </a:xfrm>
          <a:prstGeom prst="rect">
            <a:avLst/>
          </a:prstGeom>
          <a:solidFill>
            <a:srgbClr val="FFFFFF">
              <a:alpha val="75000"/>
            </a:srgbClr>
          </a:solidFill>
          <a:ln w="12701" cap="flat">
            <a:solidFill>
              <a:srgbClr val="FFFFF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6" name="Triangle isocèle 11"/>
          <p:cNvSpPr/>
          <p:nvPr/>
        </p:nvSpPr>
        <p:spPr>
          <a:xfrm rot="10799991">
            <a:off x="4458147" y="1710961"/>
            <a:ext cx="270872" cy="52704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7F7F7F"/>
          </a:solidFill>
          <a:ln w="12701" cap="flat">
            <a:solidFill>
              <a:srgbClr val="3B3838"/>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7" name="Connecteur droit 18"/>
          <p:cNvCxnSpPr/>
          <p:nvPr/>
        </p:nvCxnSpPr>
        <p:spPr>
          <a:xfrm>
            <a:off x="4270001" y="2280833"/>
            <a:ext cx="793964" cy="0"/>
          </a:xfrm>
          <a:prstGeom prst="straightConnector1">
            <a:avLst/>
          </a:prstGeom>
          <a:noFill/>
          <a:ln w="76196" cap="flat">
            <a:solidFill>
              <a:srgbClr val="404040"/>
            </a:solidFill>
            <a:prstDash val="solid"/>
            <a:miter/>
          </a:ln>
        </p:spPr>
      </p:cxnSp>
      <p:sp>
        <p:nvSpPr>
          <p:cNvPr id="8" name="Ellipse 19"/>
          <p:cNvSpPr/>
          <p:nvPr/>
        </p:nvSpPr>
        <p:spPr>
          <a:xfrm>
            <a:off x="4413561" y="2055379"/>
            <a:ext cx="358691" cy="3625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00">
              <a:alpha val="55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cxnSp>
        <p:nvCxnSpPr>
          <p:cNvPr id="9" name="Connecteur droit avec flèche 21"/>
          <p:cNvCxnSpPr/>
          <p:nvPr/>
        </p:nvCxnSpPr>
        <p:spPr>
          <a:xfrm>
            <a:off x="2145877" y="2058003"/>
            <a:ext cx="2224442" cy="111420"/>
          </a:xfrm>
          <a:prstGeom prst="straightConnector1">
            <a:avLst/>
          </a:prstGeom>
          <a:noFill/>
          <a:ln w="57150" cap="flat">
            <a:solidFill>
              <a:srgbClr val="008AB1"/>
            </a:solidFill>
            <a:prstDash val="solid"/>
            <a:miter/>
            <a:headEnd type="none" w="med" len="med"/>
            <a:tailEnd type="triangle" w="med" len="med"/>
          </a:ln>
        </p:spPr>
      </p:cxnSp>
      <p:sp>
        <p:nvSpPr>
          <p:cNvPr id="10" name="Espace réservé du numéro de diapositive 9"/>
          <p:cNvSpPr>
            <a:spLocks noGrp="1"/>
          </p:cNvSpPr>
          <p:nvPr>
            <p:ph type="sldNum" sz="quarter" idx="8"/>
          </p:nvPr>
        </p:nvSpPr>
        <p:spPr/>
        <p:txBody>
          <a:bodyPr/>
          <a:lstStyle/>
          <a:p>
            <a:pPr lvl="0"/>
            <a:fld id="{076F6770-30F6-4909-B022-5A2181746AF4}" type="slidenum">
              <a:rPr lang="fr-FR" smtClean="0"/>
              <a:t>8</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TP </a:t>
            </a:r>
            <a:r>
              <a:rPr lang="fr-FR" sz="2400" dirty="0">
                <a:solidFill>
                  <a:srgbClr val="008AB1"/>
                </a:solidFill>
                <a:latin typeface="Source Sans Pro" pitchFamily="34"/>
                <a:ea typeface="Source Sans Pro" pitchFamily="34"/>
              </a:rPr>
              <a:t>A</a:t>
            </a:r>
            <a:r>
              <a:rPr lang="fr-FR" sz="2400" dirty="0" smtClean="0">
                <a:solidFill>
                  <a:srgbClr val="008AB1"/>
                </a:solidFill>
                <a:latin typeface="Source Sans Pro" pitchFamily="34"/>
                <a:ea typeface="Source Sans Pro" pitchFamily="34"/>
              </a:rPr>
              <a:t>dvanced </a:t>
            </a:r>
            <a:r>
              <a:rPr lang="fr-FR" sz="2400" dirty="0" err="1" smtClean="0">
                <a:solidFill>
                  <a:srgbClr val="008AB1"/>
                </a:solidFill>
                <a:latin typeface="Source Sans Pro" pitchFamily="34"/>
                <a:ea typeface="Source Sans Pro" pitchFamily="34"/>
              </a:rPr>
              <a:t>Microscopy</a:t>
            </a:r>
            <a:r>
              <a:rPr lang="fr-FR" sz="2400" dirty="0" smtClean="0">
                <a:solidFill>
                  <a:srgbClr val="008AB1"/>
                </a:solidFill>
                <a:latin typeface="Source Sans Pro" pitchFamily="34"/>
                <a:ea typeface="Source Sans Pro" pitchFamily="34"/>
              </a:rPr>
              <a:t> (AFM-</a:t>
            </a:r>
            <a:r>
              <a:rPr lang="fr-FR" sz="2400" dirty="0" err="1" smtClean="0">
                <a:solidFill>
                  <a:srgbClr val="008AB1"/>
                </a:solidFill>
                <a:latin typeface="Source Sans Pro" pitchFamily="34"/>
                <a:ea typeface="Source Sans Pro" pitchFamily="34"/>
              </a:rPr>
              <a:t>confocal</a:t>
            </a:r>
            <a:r>
              <a:rPr lang="fr-FR" sz="2400" dirty="0" smtClean="0">
                <a:solidFill>
                  <a:srgbClr val="008AB1"/>
                </a:solidFill>
                <a:latin typeface="Source Sans Pro" pitchFamily="34"/>
                <a:ea typeface="Source Sans Pro" pitchFamily="34"/>
              </a:rPr>
              <a:t>)</a:t>
            </a:r>
            <a:endParaRPr lang="fr-FR" sz="2400" dirty="0">
              <a:solidFill>
                <a:srgbClr val="008AB1"/>
              </a:solidFill>
              <a:latin typeface="Source Sans Pro" pitchFamily="34"/>
              <a:ea typeface="Source Sans Pro" pitchFamily="34"/>
            </a:endParaRPr>
          </a:p>
        </p:txBody>
      </p:sp>
      <p:sp>
        <p:nvSpPr>
          <p:cNvPr id="3" name="Rectangle 2"/>
          <p:cNvSpPr/>
          <p:nvPr/>
        </p:nvSpPr>
        <p:spPr>
          <a:xfrm>
            <a:off x="143771" y="1187549"/>
            <a:ext cx="8724006" cy="2031325"/>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smtClean="0">
                <a:solidFill>
                  <a:srgbClr val="008AB1"/>
                </a:solidFill>
                <a:latin typeface="Source Sans Pro Light" pitchFamily="34"/>
                <a:ea typeface="Source Sans Pro Light" pitchFamily="34"/>
              </a:rPr>
              <a:t>Mount an AFM cantilever </a:t>
            </a:r>
            <a:r>
              <a:rPr lang="fr-FR" b="1" dirty="0" err="1" smtClean="0">
                <a:solidFill>
                  <a:srgbClr val="008AB1"/>
                </a:solidFill>
                <a:latin typeface="Source Sans Pro Light" pitchFamily="34"/>
                <a:ea typeface="Source Sans Pro Light" pitchFamily="34"/>
              </a:rPr>
              <a:t>inside</a:t>
            </a:r>
            <a:r>
              <a:rPr lang="fr-FR" b="1" dirty="0" smtClean="0">
                <a:solidFill>
                  <a:srgbClr val="008AB1"/>
                </a:solidFill>
                <a:latin typeface="Source Sans Pro Light" pitchFamily="34"/>
                <a:ea typeface="Source Sans Pro Light" pitchFamily="34"/>
              </a:rPr>
              <a:t> an AFM,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a laser on the cantilever </a:t>
            </a:r>
            <a:r>
              <a:rPr lang="fr-FR" b="1" dirty="0" err="1" smtClean="0">
                <a:solidFill>
                  <a:srgbClr val="008AB1"/>
                </a:solidFill>
                <a:latin typeface="Source Sans Pro Light" pitchFamily="34"/>
                <a:ea typeface="Source Sans Pro Light" pitchFamily="34"/>
              </a:rPr>
              <a:t>backside</a:t>
            </a:r>
            <a:r>
              <a:rPr lang="fr-FR" b="1" dirty="0" smtClean="0">
                <a:solidFill>
                  <a:srgbClr val="008AB1"/>
                </a:solidFill>
                <a:latin typeface="Source Sans Pro Light" pitchFamily="34"/>
                <a:ea typeface="Source Sans Pro Light" pitchFamily="34"/>
              </a:rPr>
              <a:t> for the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detection</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Calibrate</a:t>
            </a:r>
            <a:r>
              <a:rPr lang="fr-FR" b="1" dirty="0" smtClean="0">
                <a:solidFill>
                  <a:srgbClr val="008AB1"/>
                </a:solidFill>
                <a:latin typeface="Source Sans Pro Light" pitchFamily="34"/>
                <a:ea typeface="Source Sans Pro Light" pitchFamily="34"/>
              </a:rPr>
              <a:t> cantilever </a:t>
            </a:r>
            <a:r>
              <a:rPr lang="fr-FR" b="1" dirty="0" err="1" smtClean="0">
                <a:solidFill>
                  <a:srgbClr val="008AB1"/>
                </a:solidFill>
                <a:latin typeface="Source Sans Pro Light" pitchFamily="34"/>
                <a:ea typeface="Source Sans Pro Light" pitchFamily="34"/>
              </a:rPr>
              <a:t>stiffness</a:t>
            </a:r>
            <a:r>
              <a:rPr lang="fr-FR" b="1" dirty="0" smtClean="0">
                <a:solidFill>
                  <a:srgbClr val="008AB1"/>
                </a:solidFill>
                <a:latin typeface="Source Sans Pro Light" pitchFamily="34"/>
                <a:ea typeface="Source Sans Pro Light" pitchFamily="34"/>
              </a:rPr>
              <a:t> and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sensitivity</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Approach</a:t>
            </a:r>
            <a:r>
              <a:rPr lang="fr-FR" b="1" dirty="0" smtClean="0">
                <a:solidFill>
                  <a:srgbClr val="008AB1"/>
                </a:solidFill>
                <a:latin typeface="Source Sans Pro Light" pitchFamily="34"/>
                <a:ea typeface="Source Sans Pro Light" pitchFamily="34"/>
              </a:rPr>
              <a:t> the AFM tip in close </a:t>
            </a:r>
            <a:r>
              <a:rPr lang="fr-FR" b="1" dirty="0" err="1" smtClean="0">
                <a:solidFill>
                  <a:srgbClr val="008AB1"/>
                </a:solidFill>
                <a:latin typeface="Source Sans Pro Light" pitchFamily="34"/>
                <a:ea typeface="Source Sans Pro Light" pitchFamily="34"/>
              </a:rPr>
              <a:t>vicinity</a:t>
            </a:r>
            <a:r>
              <a:rPr lang="fr-FR" b="1" dirty="0" smtClean="0">
                <a:solidFill>
                  <a:srgbClr val="008AB1"/>
                </a:solidFill>
                <a:latin typeface="Source Sans Pro Light" pitchFamily="34"/>
                <a:ea typeface="Source Sans Pro Light" pitchFamily="34"/>
              </a:rPr>
              <a:t> of a </a:t>
            </a:r>
            <a:r>
              <a:rPr lang="fr-FR" b="1" dirty="0" err="1" smtClean="0">
                <a:solidFill>
                  <a:srgbClr val="008AB1"/>
                </a:solidFill>
                <a:latin typeface="Source Sans Pro Light" pitchFamily="34"/>
                <a:ea typeface="Source Sans Pro Light" pitchFamily="34"/>
              </a:rPr>
              <a:t>biological</a:t>
            </a:r>
            <a:r>
              <a:rPr lang="fr-FR" b="1" dirty="0" smtClean="0">
                <a:solidFill>
                  <a:srgbClr val="008AB1"/>
                </a:solidFill>
                <a:latin typeface="Source Sans Pro Light" pitchFamily="34"/>
                <a:ea typeface="Source Sans Pro Light" pitchFamily="34"/>
              </a:rPr>
              <a:t> membrane,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the AFM tip </a:t>
            </a:r>
            <a:r>
              <a:rPr lang="fr-FR" b="1" dirty="0" err="1" smtClean="0">
                <a:solidFill>
                  <a:srgbClr val="008AB1"/>
                </a:solidFill>
                <a:latin typeface="Source Sans Pro Light" pitchFamily="34"/>
                <a:ea typeface="Source Sans Pro Light" pitchFamily="34"/>
              </a:rPr>
              <a:t>with</a:t>
            </a:r>
            <a:r>
              <a:rPr lang="fr-FR" b="1" dirty="0" smtClean="0">
                <a:solidFill>
                  <a:srgbClr val="008AB1"/>
                </a:solidFill>
                <a:latin typeface="Source Sans Pro Light" pitchFamily="34"/>
                <a:ea typeface="Source Sans Pro Light" pitchFamily="34"/>
              </a:rPr>
              <a:t> a </a:t>
            </a:r>
            <a:r>
              <a:rPr lang="fr-FR" b="1" dirty="0" err="1" smtClean="0">
                <a:solidFill>
                  <a:srgbClr val="008AB1"/>
                </a:solidFill>
                <a:latin typeface="Source Sans Pro Light" pitchFamily="34"/>
                <a:ea typeface="Source Sans Pro Light" pitchFamily="34"/>
              </a:rPr>
              <a:t>confocal</a:t>
            </a:r>
            <a:r>
              <a:rPr lang="fr-FR" b="1" dirty="0" smtClean="0">
                <a:solidFill>
                  <a:srgbClr val="008AB1"/>
                </a:solidFill>
                <a:latin typeface="Source Sans Pro Light" pitchFamily="34"/>
                <a:ea typeface="Source Sans Pro Light" pitchFamily="34"/>
              </a:rPr>
              <a:t> microscope excitation spot</a:t>
            </a: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80</a:t>
            </a:fld>
            <a:endParaRPr lang="fr-FR"/>
          </a:p>
        </p:txBody>
      </p:sp>
    </p:spTree>
    <p:extLst>
      <p:ext uri="{BB962C8B-B14F-4D97-AF65-F5344CB8AC3E}">
        <p14:creationId xmlns:p14="http://schemas.microsoft.com/office/powerpoint/2010/main" val="363462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TP </a:t>
            </a:r>
            <a:r>
              <a:rPr lang="fr-FR" sz="2400" dirty="0">
                <a:solidFill>
                  <a:srgbClr val="008AB1"/>
                </a:solidFill>
                <a:latin typeface="Source Sans Pro" pitchFamily="34"/>
                <a:ea typeface="Source Sans Pro" pitchFamily="34"/>
              </a:rPr>
              <a:t>A</a:t>
            </a:r>
            <a:r>
              <a:rPr lang="fr-FR" sz="2400" dirty="0" smtClean="0">
                <a:solidFill>
                  <a:srgbClr val="008AB1"/>
                </a:solidFill>
                <a:latin typeface="Source Sans Pro" pitchFamily="34"/>
                <a:ea typeface="Source Sans Pro" pitchFamily="34"/>
              </a:rPr>
              <a:t>dvanced </a:t>
            </a:r>
            <a:r>
              <a:rPr lang="fr-FR" sz="2400" dirty="0" err="1" smtClean="0">
                <a:solidFill>
                  <a:srgbClr val="008AB1"/>
                </a:solidFill>
                <a:latin typeface="Source Sans Pro" pitchFamily="34"/>
                <a:ea typeface="Source Sans Pro" pitchFamily="34"/>
              </a:rPr>
              <a:t>Microscopy</a:t>
            </a:r>
            <a:r>
              <a:rPr lang="fr-FR" sz="2400" dirty="0" smtClean="0">
                <a:solidFill>
                  <a:srgbClr val="008AB1"/>
                </a:solidFill>
                <a:latin typeface="Source Sans Pro" pitchFamily="34"/>
                <a:ea typeface="Source Sans Pro" pitchFamily="34"/>
              </a:rPr>
              <a:t> (AFM-</a:t>
            </a:r>
            <a:r>
              <a:rPr lang="fr-FR" sz="2400" dirty="0" err="1" smtClean="0">
                <a:solidFill>
                  <a:srgbClr val="008AB1"/>
                </a:solidFill>
                <a:latin typeface="Source Sans Pro" pitchFamily="34"/>
                <a:ea typeface="Source Sans Pro" pitchFamily="34"/>
              </a:rPr>
              <a:t>confocal</a:t>
            </a:r>
            <a:r>
              <a:rPr lang="fr-FR" sz="2400" dirty="0" smtClean="0">
                <a:solidFill>
                  <a:srgbClr val="008AB1"/>
                </a:solidFill>
                <a:latin typeface="Source Sans Pro" pitchFamily="34"/>
                <a:ea typeface="Source Sans Pro" pitchFamily="34"/>
              </a:rPr>
              <a:t>)</a:t>
            </a:r>
            <a:endParaRPr lang="fr-FR" sz="2400" dirty="0">
              <a:solidFill>
                <a:srgbClr val="008AB1"/>
              </a:solidFill>
              <a:latin typeface="Source Sans Pro" pitchFamily="34"/>
              <a:ea typeface="Source Sans Pro" pitchFamily="34"/>
            </a:endParaRPr>
          </a:p>
        </p:txBody>
      </p:sp>
      <p:sp>
        <p:nvSpPr>
          <p:cNvPr id="3" name="Rectangle 2"/>
          <p:cNvSpPr/>
          <p:nvPr/>
        </p:nvSpPr>
        <p:spPr>
          <a:xfrm>
            <a:off x="143771" y="1187549"/>
            <a:ext cx="8724006" cy="2862322"/>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smtClean="0">
                <a:solidFill>
                  <a:srgbClr val="008AB1"/>
                </a:solidFill>
                <a:latin typeface="Source Sans Pro Light" pitchFamily="34"/>
                <a:ea typeface="Source Sans Pro Light" pitchFamily="34"/>
              </a:rPr>
              <a:t>Mount an AFM cantilever </a:t>
            </a:r>
            <a:r>
              <a:rPr lang="fr-FR" b="1" dirty="0" err="1" smtClean="0">
                <a:solidFill>
                  <a:srgbClr val="008AB1"/>
                </a:solidFill>
                <a:latin typeface="Source Sans Pro Light" pitchFamily="34"/>
                <a:ea typeface="Source Sans Pro Light" pitchFamily="34"/>
              </a:rPr>
              <a:t>inside</a:t>
            </a:r>
            <a:r>
              <a:rPr lang="fr-FR" b="1" dirty="0" smtClean="0">
                <a:solidFill>
                  <a:srgbClr val="008AB1"/>
                </a:solidFill>
                <a:latin typeface="Source Sans Pro Light" pitchFamily="34"/>
                <a:ea typeface="Source Sans Pro Light" pitchFamily="34"/>
              </a:rPr>
              <a:t> an AFM,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a laser on the cantilever </a:t>
            </a:r>
            <a:r>
              <a:rPr lang="fr-FR" b="1" dirty="0" err="1" smtClean="0">
                <a:solidFill>
                  <a:srgbClr val="008AB1"/>
                </a:solidFill>
                <a:latin typeface="Source Sans Pro Light" pitchFamily="34"/>
                <a:ea typeface="Source Sans Pro Light" pitchFamily="34"/>
              </a:rPr>
              <a:t>backside</a:t>
            </a:r>
            <a:r>
              <a:rPr lang="fr-FR" b="1" dirty="0" smtClean="0">
                <a:solidFill>
                  <a:srgbClr val="008AB1"/>
                </a:solidFill>
                <a:latin typeface="Source Sans Pro Light" pitchFamily="34"/>
                <a:ea typeface="Source Sans Pro Light" pitchFamily="34"/>
              </a:rPr>
              <a:t> for the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detection</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Calibrate</a:t>
            </a:r>
            <a:r>
              <a:rPr lang="fr-FR" b="1" dirty="0" smtClean="0">
                <a:solidFill>
                  <a:srgbClr val="008AB1"/>
                </a:solidFill>
                <a:latin typeface="Source Sans Pro Light" pitchFamily="34"/>
                <a:ea typeface="Source Sans Pro Light" pitchFamily="34"/>
              </a:rPr>
              <a:t> cantilever </a:t>
            </a:r>
            <a:r>
              <a:rPr lang="fr-FR" b="1" dirty="0" err="1" smtClean="0">
                <a:solidFill>
                  <a:srgbClr val="008AB1"/>
                </a:solidFill>
                <a:latin typeface="Source Sans Pro Light" pitchFamily="34"/>
                <a:ea typeface="Source Sans Pro Light" pitchFamily="34"/>
              </a:rPr>
              <a:t>stiffness</a:t>
            </a:r>
            <a:r>
              <a:rPr lang="fr-FR" b="1" dirty="0" smtClean="0">
                <a:solidFill>
                  <a:srgbClr val="008AB1"/>
                </a:solidFill>
                <a:latin typeface="Source Sans Pro Light" pitchFamily="34"/>
                <a:ea typeface="Source Sans Pro Light" pitchFamily="34"/>
              </a:rPr>
              <a:t> and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sensitivity</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Approach</a:t>
            </a:r>
            <a:r>
              <a:rPr lang="fr-FR" b="1" dirty="0" smtClean="0">
                <a:solidFill>
                  <a:srgbClr val="008AB1"/>
                </a:solidFill>
                <a:latin typeface="Source Sans Pro Light" pitchFamily="34"/>
                <a:ea typeface="Source Sans Pro Light" pitchFamily="34"/>
              </a:rPr>
              <a:t> the AFM tip in close </a:t>
            </a:r>
            <a:r>
              <a:rPr lang="fr-FR" b="1" dirty="0" err="1" smtClean="0">
                <a:solidFill>
                  <a:srgbClr val="008AB1"/>
                </a:solidFill>
                <a:latin typeface="Source Sans Pro Light" pitchFamily="34"/>
                <a:ea typeface="Source Sans Pro Light" pitchFamily="34"/>
              </a:rPr>
              <a:t>vicinity</a:t>
            </a:r>
            <a:r>
              <a:rPr lang="fr-FR" b="1" dirty="0" smtClean="0">
                <a:solidFill>
                  <a:srgbClr val="008AB1"/>
                </a:solidFill>
                <a:latin typeface="Source Sans Pro Light" pitchFamily="34"/>
                <a:ea typeface="Source Sans Pro Light" pitchFamily="34"/>
              </a:rPr>
              <a:t> of a </a:t>
            </a:r>
            <a:r>
              <a:rPr lang="fr-FR" b="1" dirty="0" err="1" smtClean="0">
                <a:solidFill>
                  <a:srgbClr val="008AB1"/>
                </a:solidFill>
                <a:latin typeface="Source Sans Pro Light" pitchFamily="34"/>
                <a:ea typeface="Source Sans Pro Light" pitchFamily="34"/>
              </a:rPr>
              <a:t>biological</a:t>
            </a:r>
            <a:r>
              <a:rPr lang="fr-FR" b="1" dirty="0" smtClean="0">
                <a:solidFill>
                  <a:srgbClr val="008AB1"/>
                </a:solidFill>
                <a:latin typeface="Source Sans Pro Light" pitchFamily="34"/>
                <a:ea typeface="Source Sans Pro Light" pitchFamily="34"/>
              </a:rPr>
              <a:t> membrane,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the AFM tip </a:t>
            </a:r>
            <a:r>
              <a:rPr lang="fr-FR" b="1" dirty="0" err="1" smtClean="0">
                <a:solidFill>
                  <a:srgbClr val="008AB1"/>
                </a:solidFill>
                <a:latin typeface="Source Sans Pro Light" pitchFamily="34"/>
                <a:ea typeface="Source Sans Pro Light" pitchFamily="34"/>
              </a:rPr>
              <a:t>with</a:t>
            </a:r>
            <a:r>
              <a:rPr lang="fr-FR" b="1" dirty="0" smtClean="0">
                <a:solidFill>
                  <a:srgbClr val="008AB1"/>
                </a:solidFill>
                <a:latin typeface="Source Sans Pro Light" pitchFamily="34"/>
                <a:ea typeface="Source Sans Pro Light" pitchFamily="34"/>
              </a:rPr>
              <a:t> a </a:t>
            </a:r>
            <a:r>
              <a:rPr lang="fr-FR" b="1" dirty="0" err="1" smtClean="0">
                <a:solidFill>
                  <a:srgbClr val="008AB1"/>
                </a:solidFill>
                <a:latin typeface="Source Sans Pro Light" pitchFamily="34"/>
                <a:ea typeface="Source Sans Pro Light" pitchFamily="34"/>
              </a:rPr>
              <a:t>confocal</a:t>
            </a:r>
            <a:r>
              <a:rPr lang="fr-FR" b="1" dirty="0" smtClean="0">
                <a:solidFill>
                  <a:srgbClr val="008AB1"/>
                </a:solidFill>
                <a:latin typeface="Source Sans Pro Light" pitchFamily="34"/>
                <a:ea typeface="Source Sans Pro Light" pitchFamily="34"/>
              </a:rPr>
              <a:t> microscope excitation spot</a:t>
            </a: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Acquire</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simultaneously</a:t>
            </a:r>
            <a:r>
              <a:rPr lang="fr-FR" b="1" dirty="0" smtClean="0">
                <a:solidFill>
                  <a:srgbClr val="008AB1"/>
                </a:solidFill>
                <a:latin typeface="Source Sans Pro Light" pitchFamily="34"/>
                <a:ea typeface="Source Sans Pro Light" pitchFamily="34"/>
              </a:rPr>
              <a:t> AFM (QI mode) and </a:t>
            </a:r>
            <a:r>
              <a:rPr lang="fr-FR" b="1" dirty="0" err="1" smtClean="0">
                <a:solidFill>
                  <a:srgbClr val="008AB1"/>
                </a:solidFill>
                <a:latin typeface="Source Sans Pro Light" pitchFamily="34"/>
                <a:ea typeface="Source Sans Pro Light" pitchFamily="34"/>
              </a:rPr>
              <a:t>confocal</a:t>
            </a:r>
            <a:r>
              <a:rPr lang="fr-FR" b="1" dirty="0" smtClean="0">
                <a:solidFill>
                  <a:srgbClr val="008AB1"/>
                </a:solidFill>
                <a:latin typeface="Source Sans Pro Light" pitchFamily="34"/>
                <a:ea typeface="Source Sans Pro Light" pitchFamily="34"/>
              </a:rPr>
              <a:t> images of fluorescent </a:t>
            </a:r>
            <a:r>
              <a:rPr lang="fr-FR" b="1" dirty="0" err="1" smtClean="0">
                <a:solidFill>
                  <a:srgbClr val="008AB1"/>
                </a:solidFill>
                <a:latin typeface="Source Sans Pro Light" pitchFamily="34"/>
                <a:ea typeface="Source Sans Pro Light" pitchFamily="34"/>
              </a:rPr>
              <a:t>biological</a:t>
            </a:r>
            <a:r>
              <a:rPr lang="fr-FR" b="1" dirty="0" smtClean="0">
                <a:solidFill>
                  <a:srgbClr val="008AB1"/>
                </a:solidFill>
                <a:latin typeface="Source Sans Pro Light" pitchFamily="34"/>
                <a:ea typeface="Source Sans Pro Light" pitchFamily="34"/>
              </a:rPr>
              <a:t> membranes</a:t>
            </a: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81</a:t>
            </a:fld>
            <a:endParaRPr lang="fr-FR"/>
          </a:p>
        </p:txBody>
      </p:sp>
    </p:spTree>
    <p:extLst>
      <p:ext uri="{BB962C8B-B14F-4D97-AF65-F5344CB8AC3E}">
        <p14:creationId xmlns:p14="http://schemas.microsoft.com/office/powerpoint/2010/main" val="16588713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TP </a:t>
            </a:r>
            <a:r>
              <a:rPr lang="fr-FR" sz="2400" dirty="0">
                <a:solidFill>
                  <a:srgbClr val="008AB1"/>
                </a:solidFill>
                <a:latin typeface="Source Sans Pro" pitchFamily="34"/>
                <a:ea typeface="Source Sans Pro" pitchFamily="34"/>
              </a:rPr>
              <a:t>A</a:t>
            </a:r>
            <a:r>
              <a:rPr lang="fr-FR" sz="2400" dirty="0" smtClean="0">
                <a:solidFill>
                  <a:srgbClr val="008AB1"/>
                </a:solidFill>
                <a:latin typeface="Source Sans Pro" pitchFamily="34"/>
                <a:ea typeface="Source Sans Pro" pitchFamily="34"/>
              </a:rPr>
              <a:t>dvanced </a:t>
            </a:r>
            <a:r>
              <a:rPr lang="fr-FR" sz="2400" dirty="0" err="1" smtClean="0">
                <a:solidFill>
                  <a:srgbClr val="008AB1"/>
                </a:solidFill>
                <a:latin typeface="Source Sans Pro" pitchFamily="34"/>
                <a:ea typeface="Source Sans Pro" pitchFamily="34"/>
              </a:rPr>
              <a:t>Microscopy</a:t>
            </a:r>
            <a:r>
              <a:rPr lang="fr-FR" sz="2400" dirty="0" smtClean="0">
                <a:solidFill>
                  <a:srgbClr val="008AB1"/>
                </a:solidFill>
                <a:latin typeface="Source Sans Pro" pitchFamily="34"/>
                <a:ea typeface="Source Sans Pro" pitchFamily="34"/>
              </a:rPr>
              <a:t> (AFM-</a:t>
            </a:r>
            <a:r>
              <a:rPr lang="fr-FR" sz="2400" dirty="0" err="1" smtClean="0">
                <a:solidFill>
                  <a:srgbClr val="008AB1"/>
                </a:solidFill>
                <a:latin typeface="Source Sans Pro" pitchFamily="34"/>
                <a:ea typeface="Source Sans Pro" pitchFamily="34"/>
              </a:rPr>
              <a:t>confocal</a:t>
            </a:r>
            <a:r>
              <a:rPr lang="fr-FR" sz="2400" dirty="0" smtClean="0">
                <a:solidFill>
                  <a:srgbClr val="008AB1"/>
                </a:solidFill>
                <a:latin typeface="Source Sans Pro" pitchFamily="34"/>
                <a:ea typeface="Source Sans Pro" pitchFamily="34"/>
              </a:rPr>
              <a:t>)</a:t>
            </a:r>
            <a:endParaRPr lang="fr-FR" sz="2400" dirty="0">
              <a:solidFill>
                <a:srgbClr val="008AB1"/>
              </a:solidFill>
              <a:latin typeface="Source Sans Pro" pitchFamily="34"/>
              <a:ea typeface="Source Sans Pro" pitchFamily="34"/>
            </a:endParaRPr>
          </a:p>
        </p:txBody>
      </p:sp>
      <p:sp>
        <p:nvSpPr>
          <p:cNvPr id="3" name="Rectangle 2"/>
          <p:cNvSpPr/>
          <p:nvPr/>
        </p:nvSpPr>
        <p:spPr>
          <a:xfrm>
            <a:off x="143771" y="1187549"/>
            <a:ext cx="8724006" cy="3416320"/>
          </a:xfrm>
          <a:prstGeom prst="rect">
            <a:avLst/>
          </a:prstGeom>
          <a:noFill/>
          <a:ln cap="flat">
            <a:noFill/>
            <a:prstDash val="solid"/>
          </a:ln>
        </p:spPr>
        <p:txBody>
          <a:bodyPr vert="horz" wrap="square" lIns="91440" tIns="45720" rIns="91440" bIns="45720" anchor="t" anchorCtr="0" compatLnSpc="1">
            <a:spAutoFit/>
          </a:bodyPr>
          <a:lstStyle/>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smtClean="0">
                <a:solidFill>
                  <a:srgbClr val="008AB1"/>
                </a:solidFill>
                <a:latin typeface="Source Sans Pro Light" pitchFamily="34"/>
                <a:ea typeface="Source Sans Pro Light" pitchFamily="34"/>
              </a:rPr>
              <a:t>Mount an AFM cantilever </a:t>
            </a:r>
            <a:r>
              <a:rPr lang="fr-FR" b="1" dirty="0" err="1" smtClean="0">
                <a:solidFill>
                  <a:srgbClr val="008AB1"/>
                </a:solidFill>
                <a:latin typeface="Source Sans Pro Light" pitchFamily="34"/>
                <a:ea typeface="Source Sans Pro Light" pitchFamily="34"/>
              </a:rPr>
              <a:t>inside</a:t>
            </a:r>
            <a:r>
              <a:rPr lang="fr-FR" b="1" dirty="0" smtClean="0">
                <a:solidFill>
                  <a:srgbClr val="008AB1"/>
                </a:solidFill>
                <a:latin typeface="Source Sans Pro Light" pitchFamily="34"/>
                <a:ea typeface="Source Sans Pro Light" pitchFamily="34"/>
              </a:rPr>
              <a:t> an AFM,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a laser on the cantilever </a:t>
            </a:r>
            <a:r>
              <a:rPr lang="fr-FR" b="1" dirty="0" err="1" smtClean="0">
                <a:solidFill>
                  <a:srgbClr val="008AB1"/>
                </a:solidFill>
                <a:latin typeface="Source Sans Pro Light" pitchFamily="34"/>
                <a:ea typeface="Source Sans Pro Light" pitchFamily="34"/>
              </a:rPr>
              <a:t>backside</a:t>
            </a:r>
            <a:r>
              <a:rPr lang="fr-FR" b="1" dirty="0" smtClean="0">
                <a:solidFill>
                  <a:srgbClr val="008AB1"/>
                </a:solidFill>
                <a:latin typeface="Source Sans Pro Light" pitchFamily="34"/>
                <a:ea typeface="Source Sans Pro Light" pitchFamily="34"/>
              </a:rPr>
              <a:t> for the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detection</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Calibrate</a:t>
            </a:r>
            <a:r>
              <a:rPr lang="fr-FR" b="1" dirty="0" smtClean="0">
                <a:solidFill>
                  <a:srgbClr val="008AB1"/>
                </a:solidFill>
                <a:latin typeface="Source Sans Pro Light" pitchFamily="34"/>
                <a:ea typeface="Source Sans Pro Light" pitchFamily="34"/>
              </a:rPr>
              <a:t> cantilever </a:t>
            </a:r>
            <a:r>
              <a:rPr lang="fr-FR" b="1" dirty="0" err="1" smtClean="0">
                <a:solidFill>
                  <a:srgbClr val="008AB1"/>
                </a:solidFill>
                <a:latin typeface="Source Sans Pro Light" pitchFamily="34"/>
                <a:ea typeface="Source Sans Pro Light" pitchFamily="34"/>
              </a:rPr>
              <a:t>stiffness</a:t>
            </a:r>
            <a:r>
              <a:rPr lang="fr-FR" b="1" dirty="0" smtClean="0">
                <a:solidFill>
                  <a:srgbClr val="008AB1"/>
                </a:solidFill>
                <a:latin typeface="Source Sans Pro Light" pitchFamily="34"/>
                <a:ea typeface="Source Sans Pro Light" pitchFamily="34"/>
              </a:rPr>
              <a:t> and </a:t>
            </a:r>
            <a:r>
              <a:rPr lang="fr-FR" b="1" dirty="0" err="1" smtClean="0">
                <a:solidFill>
                  <a:srgbClr val="008AB1"/>
                </a:solidFill>
                <a:latin typeface="Source Sans Pro Light" pitchFamily="34"/>
                <a:ea typeface="Source Sans Pro Light" pitchFamily="34"/>
              </a:rPr>
              <a:t>optical</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beam</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deflection</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sensitivity</a:t>
            </a:r>
            <a:endParaRPr lang="fr-FR" b="1" dirty="0" smtClean="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Approach</a:t>
            </a:r>
            <a:r>
              <a:rPr lang="fr-FR" b="1" dirty="0" smtClean="0">
                <a:solidFill>
                  <a:srgbClr val="008AB1"/>
                </a:solidFill>
                <a:latin typeface="Source Sans Pro Light" pitchFamily="34"/>
                <a:ea typeface="Source Sans Pro Light" pitchFamily="34"/>
              </a:rPr>
              <a:t> the AFM tip in close </a:t>
            </a:r>
            <a:r>
              <a:rPr lang="fr-FR" b="1" dirty="0" err="1" smtClean="0">
                <a:solidFill>
                  <a:srgbClr val="008AB1"/>
                </a:solidFill>
                <a:latin typeface="Source Sans Pro Light" pitchFamily="34"/>
                <a:ea typeface="Source Sans Pro Light" pitchFamily="34"/>
              </a:rPr>
              <a:t>vicinity</a:t>
            </a:r>
            <a:r>
              <a:rPr lang="fr-FR" b="1" dirty="0" smtClean="0">
                <a:solidFill>
                  <a:srgbClr val="008AB1"/>
                </a:solidFill>
                <a:latin typeface="Source Sans Pro Light" pitchFamily="34"/>
                <a:ea typeface="Source Sans Pro Light" pitchFamily="34"/>
              </a:rPr>
              <a:t> of a </a:t>
            </a:r>
            <a:r>
              <a:rPr lang="fr-FR" b="1" dirty="0" err="1" smtClean="0">
                <a:solidFill>
                  <a:srgbClr val="008AB1"/>
                </a:solidFill>
                <a:latin typeface="Source Sans Pro Light" pitchFamily="34"/>
                <a:ea typeface="Source Sans Pro Light" pitchFamily="34"/>
              </a:rPr>
              <a:t>biological</a:t>
            </a:r>
            <a:r>
              <a:rPr lang="fr-FR" b="1" dirty="0" smtClean="0">
                <a:solidFill>
                  <a:srgbClr val="008AB1"/>
                </a:solidFill>
                <a:latin typeface="Source Sans Pro Light" pitchFamily="34"/>
                <a:ea typeface="Source Sans Pro Light" pitchFamily="34"/>
              </a:rPr>
              <a:t> membrane, </a:t>
            </a:r>
            <a:r>
              <a:rPr lang="fr-FR" b="1" dirty="0" err="1" smtClean="0">
                <a:solidFill>
                  <a:srgbClr val="008AB1"/>
                </a:solidFill>
                <a:latin typeface="Source Sans Pro Light" pitchFamily="34"/>
                <a:ea typeface="Source Sans Pro Light" pitchFamily="34"/>
              </a:rPr>
              <a:t>align</a:t>
            </a:r>
            <a:r>
              <a:rPr lang="fr-FR" b="1" dirty="0" smtClean="0">
                <a:solidFill>
                  <a:srgbClr val="008AB1"/>
                </a:solidFill>
                <a:latin typeface="Source Sans Pro Light" pitchFamily="34"/>
                <a:ea typeface="Source Sans Pro Light" pitchFamily="34"/>
              </a:rPr>
              <a:t> the AFM tip </a:t>
            </a:r>
            <a:r>
              <a:rPr lang="fr-FR" b="1" dirty="0" err="1" smtClean="0">
                <a:solidFill>
                  <a:srgbClr val="008AB1"/>
                </a:solidFill>
                <a:latin typeface="Source Sans Pro Light" pitchFamily="34"/>
                <a:ea typeface="Source Sans Pro Light" pitchFamily="34"/>
              </a:rPr>
              <a:t>with</a:t>
            </a:r>
            <a:r>
              <a:rPr lang="fr-FR" b="1" dirty="0" smtClean="0">
                <a:solidFill>
                  <a:srgbClr val="008AB1"/>
                </a:solidFill>
                <a:latin typeface="Source Sans Pro Light" pitchFamily="34"/>
                <a:ea typeface="Source Sans Pro Light" pitchFamily="34"/>
              </a:rPr>
              <a:t> a </a:t>
            </a:r>
            <a:r>
              <a:rPr lang="fr-FR" b="1" dirty="0" err="1" smtClean="0">
                <a:solidFill>
                  <a:srgbClr val="008AB1"/>
                </a:solidFill>
                <a:latin typeface="Source Sans Pro Light" pitchFamily="34"/>
                <a:ea typeface="Source Sans Pro Light" pitchFamily="34"/>
              </a:rPr>
              <a:t>confocal</a:t>
            </a:r>
            <a:r>
              <a:rPr lang="fr-FR" b="1" dirty="0" smtClean="0">
                <a:solidFill>
                  <a:srgbClr val="008AB1"/>
                </a:solidFill>
                <a:latin typeface="Source Sans Pro Light" pitchFamily="34"/>
                <a:ea typeface="Source Sans Pro Light" pitchFamily="34"/>
              </a:rPr>
              <a:t> microscope excitation spot</a:t>
            </a: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Acquire</a:t>
            </a:r>
            <a:r>
              <a:rPr lang="fr-FR" b="1" dirty="0" smtClean="0">
                <a:solidFill>
                  <a:srgbClr val="008AB1"/>
                </a:solidFill>
                <a:latin typeface="Source Sans Pro Light" pitchFamily="34"/>
                <a:ea typeface="Source Sans Pro Light" pitchFamily="34"/>
              </a:rPr>
              <a:t> </a:t>
            </a:r>
            <a:r>
              <a:rPr lang="fr-FR" b="1" dirty="0" err="1" smtClean="0">
                <a:solidFill>
                  <a:srgbClr val="008AB1"/>
                </a:solidFill>
                <a:latin typeface="Source Sans Pro Light" pitchFamily="34"/>
                <a:ea typeface="Source Sans Pro Light" pitchFamily="34"/>
              </a:rPr>
              <a:t>simultaneously</a:t>
            </a:r>
            <a:r>
              <a:rPr lang="fr-FR" b="1" dirty="0" smtClean="0">
                <a:solidFill>
                  <a:srgbClr val="008AB1"/>
                </a:solidFill>
                <a:latin typeface="Source Sans Pro Light" pitchFamily="34"/>
                <a:ea typeface="Source Sans Pro Light" pitchFamily="34"/>
              </a:rPr>
              <a:t> AFM (QI mode) and </a:t>
            </a:r>
            <a:r>
              <a:rPr lang="fr-FR" b="1" dirty="0" err="1" smtClean="0">
                <a:solidFill>
                  <a:srgbClr val="008AB1"/>
                </a:solidFill>
                <a:latin typeface="Source Sans Pro Light" pitchFamily="34"/>
                <a:ea typeface="Source Sans Pro Light" pitchFamily="34"/>
              </a:rPr>
              <a:t>confocal</a:t>
            </a:r>
            <a:r>
              <a:rPr lang="fr-FR" b="1" dirty="0" smtClean="0">
                <a:solidFill>
                  <a:srgbClr val="008AB1"/>
                </a:solidFill>
                <a:latin typeface="Source Sans Pro Light" pitchFamily="34"/>
                <a:ea typeface="Source Sans Pro Light" pitchFamily="34"/>
              </a:rPr>
              <a:t> images of fluorescent </a:t>
            </a:r>
            <a:r>
              <a:rPr lang="fr-FR" b="1" dirty="0" err="1" smtClean="0">
                <a:solidFill>
                  <a:srgbClr val="008AB1"/>
                </a:solidFill>
                <a:latin typeface="Source Sans Pro Light" pitchFamily="34"/>
                <a:ea typeface="Source Sans Pro Light" pitchFamily="34"/>
              </a:rPr>
              <a:t>biological</a:t>
            </a:r>
            <a:r>
              <a:rPr lang="fr-FR" b="1" dirty="0" smtClean="0">
                <a:solidFill>
                  <a:srgbClr val="008AB1"/>
                </a:solidFill>
                <a:latin typeface="Source Sans Pro Light" pitchFamily="34"/>
                <a:ea typeface="Source Sans Pro Light" pitchFamily="34"/>
              </a:rPr>
              <a:t> membranes</a:t>
            </a:r>
          </a:p>
          <a:p>
            <a:pPr marL="342900" marR="0" lvl="0" indent="-342900" algn="l" defTabSz="914400" rtl="0" fontAlgn="auto" hangingPunct="1">
              <a:lnSpc>
                <a:spcPct val="100000"/>
              </a:lnSpc>
              <a:spcBef>
                <a:spcPts val="0"/>
              </a:spcBef>
              <a:spcAft>
                <a:spcPts val="0"/>
              </a:spcAft>
              <a:buAutoNum type="arabicParenR"/>
              <a:tabLst/>
              <a:defRPr sz="1800" b="0" i="0" u="none" strike="noStrike" kern="0" cap="none" spc="0" baseline="0">
                <a:solidFill>
                  <a:srgbClr val="000000"/>
                </a:solidFill>
                <a:uFillTx/>
              </a:defRPr>
            </a:pPr>
            <a:endParaRPr lang="fr-FR" b="1" dirty="0">
              <a:solidFill>
                <a:srgbClr val="008AB1"/>
              </a:solidFill>
              <a:latin typeface="Source Sans Pro Light" pitchFamily="34"/>
              <a:ea typeface="Source Sans Pro Light" pitchFamily="34"/>
            </a:endParaRPr>
          </a:p>
          <a:p>
            <a:pPr marL="342900" lvl="0" indent="-342900">
              <a:buAutoNum type="arabicParenR"/>
              <a:defRPr sz="1800" b="0" i="0" u="none" strike="noStrike" kern="0" cap="none" spc="0" baseline="0">
                <a:solidFill>
                  <a:srgbClr val="000000"/>
                </a:solidFill>
                <a:uFillTx/>
              </a:defRPr>
            </a:pPr>
            <a:r>
              <a:rPr lang="fr-FR" b="1" dirty="0" err="1" smtClean="0">
                <a:solidFill>
                  <a:srgbClr val="008AB1"/>
                </a:solidFill>
                <a:latin typeface="Source Sans Pro Light" pitchFamily="34"/>
                <a:ea typeface="Source Sans Pro Light" pitchFamily="34"/>
              </a:rPr>
              <a:t>Treat</a:t>
            </a:r>
            <a:r>
              <a:rPr lang="fr-FR" b="1" dirty="0" smtClean="0">
                <a:solidFill>
                  <a:srgbClr val="008AB1"/>
                </a:solidFill>
                <a:latin typeface="Source Sans Pro Light" pitchFamily="34"/>
                <a:ea typeface="Source Sans Pro Light" pitchFamily="34"/>
              </a:rPr>
              <a:t> AFM images </a:t>
            </a:r>
            <a:r>
              <a:rPr lang="fr-FR" b="1" dirty="0" err="1" smtClean="0">
                <a:solidFill>
                  <a:srgbClr val="008AB1"/>
                </a:solidFill>
                <a:latin typeface="Source Sans Pro Light" pitchFamily="34"/>
                <a:ea typeface="Source Sans Pro Light" pitchFamily="34"/>
              </a:rPr>
              <a:t>using</a:t>
            </a:r>
            <a:r>
              <a:rPr lang="fr-FR" b="1" dirty="0" smtClean="0">
                <a:solidFill>
                  <a:srgbClr val="008AB1"/>
                </a:solidFill>
                <a:latin typeface="Source Sans Pro Light" pitchFamily="34"/>
                <a:ea typeface="Source Sans Pro Light" pitchFamily="34"/>
              </a:rPr>
              <a:t> </a:t>
            </a:r>
            <a:r>
              <a:rPr lang="fr-FR" b="1" u="sng" dirty="0" err="1" smtClean="0">
                <a:solidFill>
                  <a:srgbClr val="008AB1"/>
                </a:solidFill>
              </a:rPr>
              <a:t>gwyddion</a:t>
            </a:r>
            <a:r>
              <a:rPr lang="fr-FR" b="1" u="sng" dirty="0" smtClean="0">
                <a:solidFill>
                  <a:srgbClr val="008AB1"/>
                </a:solidFill>
              </a:rPr>
              <a:t> </a:t>
            </a:r>
            <a:r>
              <a:rPr lang="fr-FR" dirty="0" smtClean="0">
                <a:solidFill>
                  <a:srgbClr val="008AB1"/>
                </a:solidFill>
              </a:rPr>
              <a:t>software and </a:t>
            </a:r>
            <a:r>
              <a:rPr lang="fr-FR" dirty="0" err="1" smtClean="0">
                <a:solidFill>
                  <a:srgbClr val="008AB1"/>
                </a:solidFill>
              </a:rPr>
              <a:t>confocal</a:t>
            </a:r>
            <a:r>
              <a:rPr lang="fr-FR" dirty="0" smtClean="0">
                <a:solidFill>
                  <a:srgbClr val="008AB1"/>
                </a:solidFill>
              </a:rPr>
              <a:t> images </a:t>
            </a:r>
            <a:r>
              <a:rPr lang="fr-FR" dirty="0" err="1" smtClean="0">
                <a:solidFill>
                  <a:srgbClr val="008AB1"/>
                </a:solidFill>
              </a:rPr>
              <a:t>using</a:t>
            </a:r>
            <a:r>
              <a:rPr lang="fr-FR" dirty="0" smtClean="0">
                <a:solidFill>
                  <a:srgbClr val="008AB1"/>
                </a:solidFill>
              </a:rPr>
              <a:t> </a:t>
            </a:r>
            <a:r>
              <a:rPr lang="fr-FR" b="1" u="sng" dirty="0" err="1" smtClean="0">
                <a:solidFill>
                  <a:srgbClr val="008AB1"/>
                </a:solidFill>
              </a:rPr>
              <a:t>ImageJ</a:t>
            </a:r>
            <a:endParaRPr lang="fr-FR" b="1" u="sng" dirty="0" smtClean="0">
              <a:solidFill>
                <a:srgbClr val="008AB1"/>
              </a:solidFill>
              <a:latin typeface="Source Sans Pro Light" pitchFamily="34"/>
              <a:ea typeface="Source Sans Pro Light" pitchFamily="34"/>
            </a:endParaRP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82</a:t>
            </a:fld>
            <a:endParaRPr lang="fr-FR" dirty="0"/>
          </a:p>
        </p:txBody>
      </p:sp>
      <p:pic>
        <p:nvPicPr>
          <p:cNvPr id="7" name="Image 6"/>
          <p:cNvPicPr>
            <a:picLocks noChangeAspect="1"/>
          </p:cNvPicPr>
          <p:nvPr/>
        </p:nvPicPr>
        <p:blipFill rotWithShape="1">
          <a:blip r:embed="rId3"/>
          <a:srcRect r="32989" b="63959"/>
          <a:stretch/>
        </p:blipFill>
        <p:spPr>
          <a:xfrm>
            <a:off x="1458458" y="4627635"/>
            <a:ext cx="3421453" cy="2216496"/>
          </a:xfrm>
          <a:prstGeom prst="rect">
            <a:avLst/>
          </a:prstGeom>
        </p:spPr>
      </p:pic>
      <p:sp>
        <p:nvSpPr>
          <p:cNvPr id="8" name="Rectangle 7"/>
          <p:cNvSpPr/>
          <p:nvPr/>
        </p:nvSpPr>
        <p:spPr>
          <a:xfrm>
            <a:off x="3835028" y="5551215"/>
            <a:ext cx="4641851" cy="369335"/>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smtClean="0">
                <a:solidFill>
                  <a:srgbClr val="008AB1"/>
                </a:solidFill>
                <a:uFillTx/>
                <a:latin typeface="Source Sans Pro Light" pitchFamily="34"/>
                <a:ea typeface="Source Sans Pro Light" pitchFamily="34"/>
              </a:rPr>
              <a:t>Hutin S. et al., PNAS, 2023</a:t>
            </a:r>
            <a:endParaRPr lang="fr-FR" sz="1800" b="0" i="0" u="none" strike="noStrike" kern="1200" cap="none" spc="0" baseline="0" dirty="0">
              <a:solidFill>
                <a:srgbClr val="008AB1"/>
              </a:solidFill>
              <a:uFillTx/>
              <a:latin typeface="Source Sans Pro Light" pitchFamily="34"/>
              <a:ea typeface="Source Sans Pro Light" pitchFamily="34"/>
            </a:endParaRPr>
          </a:p>
        </p:txBody>
      </p:sp>
    </p:spTree>
    <p:extLst>
      <p:ext uri="{BB962C8B-B14F-4D97-AF65-F5344CB8AC3E}">
        <p14:creationId xmlns:p14="http://schemas.microsoft.com/office/powerpoint/2010/main" val="2453934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a:solidFill>
                  <a:srgbClr val="008AB1"/>
                </a:solidFill>
                <a:latin typeface="Source Sans Pro" pitchFamily="34"/>
                <a:ea typeface="Source Sans Pro" pitchFamily="34"/>
              </a:rPr>
              <a:t>Tips for High-</a:t>
            </a:r>
            <a:r>
              <a:rPr lang="fr-FR" sz="2400" dirty="0" err="1">
                <a:solidFill>
                  <a:srgbClr val="008AB1"/>
                </a:solidFill>
                <a:latin typeface="Source Sans Pro" pitchFamily="34"/>
                <a:ea typeface="Source Sans Pro" pitchFamily="34"/>
              </a:rPr>
              <a:t>Resolution</a:t>
            </a:r>
            <a:r>
              <a:rPr lang="fr-FR" sz="2400" dirty="0">
                <a:solidFill>
                  <a:srgbClr val="008AB1"/>
                </a:solidFill>
                <a:latin typeface="Source Sans Pro" pitchFamily="34"/>
                <a:ea typeface="Source Sans Pro" pitchFamily="34"/>
              </a:rPr>
              <a:t> AFM imaging</a:t>
            </a:r>
          </a:p>
        </p:txBody>
      </p:sp>
      <p:sp>
        <p:nvSpPr>
          <p:cNvPr id="3" name="Rectangle 2"/>
          <p:cNvSpPr/>
          <p:nvPr/>
        </p:nvSpPr>
        <p:spPr>
          <a:xfrm>
            <a:off x="143771" y="1187549"/>
            <a:ext cx="8724006" cy="397031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1) The instrumental noise should be smaller than the aimed resolution.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2) The lateral resolution cannot be smaller than the size of the tip apex.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3) The decay length of the tip surface interaction should be smaller than the tip apex.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4) </a:t>
            </a:r>
            <a:r>
              <a:rPr lang="en-US" sz="1800" b="1" i="0" u="sng" strike="noStrike" kern="1200" cap="none" spc="0" baseline="0">
                <a:solidFill>
                  <a:srgbClr val="008AB1"/>
                </a:solidFill>
                <a:uFillTx/>
                <a:latin typeface="Source Sans Pro Light" pitchFamily="34"/>
                <a:ea typeface="Source Sans Pro Light" pitchFamily="34"/>
              </a:rPr>
              <a:t>Imaging isolated three dimensional objects imposes limits on the lateral </a:t>
            </a:r>
            <a:r>
              <a:rPr lang="fr-FR" sz="1800" b="1" i="0" u="sng" strike="noStrike" kern="1200" cap="none" spc="0" baseline="0">
                <a:solidFill>
                  <a:srgbClr val="008AB1"/>
                </a:solidFill>
                <a:uFillTx/>
                <a:latin typeface="Source Sans Pro Light" pitchFamily="34"/>
                <a:ea typeface="Source Sans Pro Light" pitchFamily="34"/>
              </a:rPr>
              <a:t>resolution</a:t>
            </a:r>
            <a:r>
              <a:rPr lang="fr-FR" sz="1800" b="1" i="0" u="none" strike="noStrike" kern="1200" cap="none" spc="0" baseline="0">
                <a:solidFill>
                  <a:srgbClr val="008AB1"/>
                </a:solidFill>
                <a:uFillTx/>
                <a:latin typeface="Source Sans Pro Light" pitchFamily="34"/>
                <a:ea typeface="Source Sans Pro Light" pitchFamily="34"/>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5) The adhesion energy should be minimized. This is usually achieved by using </a:t>
            </a:r>
            <a:r>
              <a:rPr lang="fr-FR" sz="1800" b="1" i="0" u="none" strike="noStrike" kern="1200" cap="none" spc="0" baseline="0">
                <a:solidFill>
                  <a:srgbClr val="008AB1"/>
                </a:solidFill>
                <a:uFillTx/>
                <a:latin typeface="Source Sans Pro Light" pitchFamily="34"/>
                <a:ea typeface="Source Sans Pro Light" pitchFamily="34"/>
              </a:rPr>
              <a:t>sharp tips.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6) </a:t>
            </a:r>
            <a:r>
              <a:rPr lang="en-US" sz="1800" b="1" i="0" u="sng" strike="noStrike" kern="1200" cap="none" spc="0" baseline="0">
                <a:solidFill>
                  <a:srgbClr val="008AB1"/>
                </a:solidFill>
                <a:uFillTx/>
                <a:latin typeface="Source Sans Pro Light" pitchFamily="34"/>
                <a:ea typeface="Source Sans Pro Light" pitchFamily="34"/>
              </a:rPr>
              <a:t>The applied force should be as small as possible</a:t>
            </a:r>
            <a:r>
              <a:rPr lang="en-US" sz="1800" b="0" i="0" u="sng" strike="noStrike" kern="1200" cap="none" spc="0" baseline="0">
                <a:solidFill>
                  <a:srgbClr val="008AB1"/>
                </a:solidFill>
                <a:uFillTx/>
                <a:latin typeface="Source Sans Pro Light" pitchFamily="34"/>
                <a:ea typeface="Source Sans Pro Light" pitchFamily="34"/>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8AB1"/>
              </a:solidFill>
              <a:uFillTx/>
              <a:latin typeface="Source Sans Pro Light" pitchFamily="34"/>
              <a:ea typeface="Source Sans Pro Light"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8AB1"/>
                </a:solidFill>
                <a:uFillTx/>
                <a:latin typeface="Source Sans Pro Light" pitchFamily="34"/>
                <a:ea typeface="Source Sans Pro Light" pitchFamily="34"/>
              </a:rPr>
              <a:t>7) Under identical conditions (tip radius and applied force), </a:t>
            </a:r>
            <a:r>
              <a:rPr lang="en-US" sz="1800" b="1" i="0" u="sng" strike="noStrike" kern="1200" cap="none" spc="0" baseline="0">
                <a:solidFill>
                  <a:srgbClr val="008AB1"/>
                </a:solidFill>
                <a:uFillTx/>
                <a:latin typeface="Source Sans Pro Light" pitchFamily="34"/>
                <a:ea typeface="Source Sans Pro Light" pitchFamily="34"/>
              </a:rPr>
              <a:t>the stiffer the sample the better the lateral resolution.</a:t>
            </a:r>
          </a:p>
        </p:txBody>
      </p:sp>
      <p:sp>
        <p:nvSpPr>
          <p:cNvPr id="4" name="Rectangle 3"/>
          <p:cNvSpPr/>
          <p:nvPr/>
        </p:nvSpPr>
        <p:spPr>
          <a:xfrm>
            <a:off x="1344259" y="5440734"/>
            <a:ext cx="6783741" cy="338556"/>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600" b="0" i="0" u="none" strike="noStrike" kern="1200" cap="none" spc="0" baseline="0">
                <a:solidFill>
                  <a:srgbClr val="008AB1"/>
                </a:solidFill>
                <a:uFillTx/>
                <a:latin typeface="Source Sans Pro Light" pitchFamily="34"/>
                <a:ea typeface="Source Sans Pro Light" pitchFamily="34"/>
              </a:rPr>
              <a:t>Ricardo Garcia, Amplitude Modulation Atomic Force Microscopy, Wiley, 2010</a:t>
            </a:r>
            <a:endParaRPr lang="fr-FR" sz="1600" b="0" i="0" u="none" strike="noStrike" kern="1200" cap="none" spc="0" baseline="0">
              <a:solidFill>
                <a:srgbClr val="008AB1"/>
              </a:solidFill>
              <a:uFillTx/>
              <a:latin typeface="Source Sans Pro Light" pitchFamily="34"/>
              <a:ea typeface="Source Sans Pro Light" pitchFamily="34"/>
            </a:endParaRPr>
          </a:p>
        </p:txBody>
      </p:sp>
      <p:sp>
        <p:nvSpPr>
          <p:cNvPr id="5" name="Espace réservé du numéro de diapositive 4"/>
          <p:cNvSpPr>
            <a:spLocks noGrp="1"/>
          </p:cNvSpPr>
          <p:nvPr>
            <p:ph type="sldNum" sz="quarter" idx="8"/>
          </p:nvPr>
        </p:nvSpPr>
        <p:spPr/>
        <p:txBody>
          <a:bodyPr/>
          <a:lstStyle/>
          <a:p>
            <a:pPr lvl="0"/>
            <a:fld id="{076F6770-30F6-4909-B022-5A2181746AF4}" type="slidenum">
              <a:rPr lang="fr-FR" smtClean="0"/>
              <a:t>83</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smtClean="0">
                <a:solidFill>
                  <a:srgbClr val="008AB1"/>
                </a:solidFill>
                <a:latin typeface="Source Sans Pro" pitchFamily="34"/>
                <a:ea typeface="Source Sans Pro" pitchFamily="34"/>
              </a:rPr>
              <a:t>Software for AFM image </a:t>
            </a:r>
            <a:r>
              <a:rPr lang="fr-FR" sz="2400" dirty="0" err="1" smtClean="0">
                <a:solidFill>
                  <a:srgbClr val="008AB1"/>
                </a:solidFill>
                <a:latin typeface="Source Sans Pro" pitchFamily="34"/>
                <a:ea typeface="Source Sans Pro" pitchFamily="34"/>
              </a:rPr>
              <a:t>treatment</a:t>
            </a:r>
            <a:endParaRPr lang="fr-FR" sz="2400" dirty="0">
              <a:solidFill>
                <a:srgbClr val="008AB1"/>
              </a:solidFill>
              <a:latin typeface="Source Sans Pro" pitchFamily="34"/>
              <a:ea typeface="Source Sans Pro" pitchFamily="34"/>
            </a:endParaRPr>
          </a:p>
        </p:txBody>
      </p:sp>
      <p:sp>
        <p:nvSpPr>
          <p:cNvPr id="5" name="Espace réservé du numéro de diapositive 4"/>
          <p:cNvSpPr>
            <a:spLocks noGrp="1"/>
          </p:cNvSpPr>
          <p:nvPr>
            <p:ph type="sldNum" sz="quarter" idx="8"/>
          </p:nvPr>
        </p:nvSpPr>
        <p:spPr/>
        <p:txBody>
          <a:bodyPr/>
          <a:lstStyle/>
          <a:p>
            <a:pPr lvl="0"/>
            <a:r>
              <a:rPr lang="fr-FR" dirty="0" smtClean="0"/>
              <a:t>79</a:t>
            </a:r>
          </a:p>
        </p:txBody>
      </p:sp>
      <p:sp>
        <p:nvSpPr>
          <p:cNvPr id="6" name="Rectangle 5"/>
          <p:cNvSpPr/>
          <p:nvPr/>
        </p:nvSpPr>
        <p:spPr>
          <a:xfrm>
            <a:off x="2412165" y="4112081"/>
            <a:ext cx="4636910" cy="1323439"/>
          </a:xfrm>
          <a:prstGeom prst="rect">
            <a:avLst/>
          </a:prstGeom>
        </p:spPr>
        <p:txBody>
          <a:bodyPr wrap="none">
            <a:spAutoFit/>
          </a:bodyPr>
          <a:lstStyle/>
          <a:p>
            <a:r>
              <a:rPr lang="fr-FR" sz="4000" dirty="0">
                <a:solidFill>
                  <a:srgbClr val="008AB1"/>
                </a:solidFill>
                <a:hlinkClick r:id="rId3"/>
              </a:rPr>
              <a:t>http://gwyddion.net</a:t>
            </a:r>
            <a:r>
              <a:rPr lang="fr-FR" sz="4000" dirty="0" smtClean="0">
                <a:solidFill>
                  <a:srgbClr val="008AB1"/>
                </a:solidFill>
                <a:hlinkClick r:id="rId3"/>
              </a:rPr>
              <a:t>/</a:t>
            </a:r>
            <a:endParaRPr lang="fr-FR" sz="4000" dirty="0" smtClean="0">
              <a:solidFill>
                <a:srgbClr val="008AB1"/>
              </a:solidFill>
            </a:endParaRPr>
          </a:p>
          <a:p>
            <a:pPr algn="ctr"/>
            <a:r>
              <a:rPr lang="fr-FR" sz="4000" dirty="0" smtClean="0">
                <a:solidFill>
                  <a:srgbClr val="008AB1"/>
                </a:solidFill>
              </a:rPr>
              <a:t>OPEN SOURCE!</a:t>
            </a:r>
            <a:endParaRPr lang="fr-FR" sz="4000" dirty="0">
              <a:solidFill>
                <a:srgbClr val="008AB1"/>
              </a:solidFill>
            </a:endParaRP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3743" y="1794573"/>
            <a:ext cx="2143125" cy="2143125"/>
          </a:xfrm>
          <a:prstGeom prst="rect">
            <a:avLst/>
          </a:prstGeom>
        </p:spPr>
      </p:pic>
    </p:spTree>
    <p:extLst>
      <p:ext uri="{BB962C8B-B14F-4D97-AF65-F5344CB8AC3E}">
        <p14:creationId xmlns:p14="http://schemas.microsoft.com/office/powerpoint/2010/main" val="2240137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dirty="0" err="1" smtClean="0">
                <a:solidFill>
                  <a:srgbClr val="008AB1"/>
                </a:solidFill>
                <a:latin typeface="Source Sans Pro" pitchFamily="34"/>
                <a:ea typeface="Source Sans Pro" pitchFamily="34"/>
              </a:rPr>
              <a:t>Some</a:t>
            </a:r>
            <a:r>
              <a:rPr lang="fr-FR" sz="2400" dirty="0" smtClean="0">
                <a:solidFill>
                  <a:srgbClr val="008AB1"/>
                </a:solidFill>
                <a:latin typeface="Source Sans Pro" pitchFamily="34"/>
                <a:ea typeface="Source Sans Pro" pitchFamily="34"/>
              </a:rPr>
              <a:t> documents</a:t>
            </a:r>
            <a:endParaRPr lang="fr-FR" sz="2400" dirty="0">
              <a:solidFill>
                <a:srgbClr val="008AB1"/>
              </a:solidFill>
              <a:latin typeface="Source Sans Pro" pitchFamily="34"/>
              <a:ea typeface="Source Sans Pro" pitchFamily="34"/>
            </a:endParaRPr>
          </a:p>
        </p:txBody>
      </p:sp>
      <p:sp>
        <p:nvSpPr>
          <p:cNvPr id="5" name="Espace réservé du numéro de diapositive 4"/>
          <p:cNvSpPr>
            <a:spLocks noGrp="1"/>
          </p:cNvSpPr>
          <p:nvPr>
            <p:ph type="sldNum" sz="quarter" idx="8"/>
          </p:nvPr>
        </p:nvSpPr>
        <p:spPr/>
        <p:txBody>
          <a:bodyPr/>
          <a:lstStyle/>
          <a:p>
            <a:pPr lvl="0"/>
            <a:r>
              <a:rPr lang="fr-FR" dirty="0" smtClean="0"/>
              <a:t>79</a:t>
            </a:r>
          </a:p>
        </p:txBody>
      </p:sp>
      <p:pic>
        <p:nvPicPr>
          <p:cNvPr id="8" name="Image 7"/>
          <p:cNvPicPr>
            <a:picLocks noChangeAspect="1"/>
          </p:cNvPicPr>
          <p:nvPr/>
        </p:nvPicPr>
        <p:blipFill>
          <a:blip r:embed="rId3"/>
          <a:stretch>
            <a:fillRect/>
          </a:stretch>
        </p:blipFill>
        <p:spPr>
          <a:xfrm>
            <a:off x="652950" y="790283"/>
            <a:ext cx="4923422" cy="2619057"/>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620" y="2183641"/>
            <a:ext cx="2422867" cy="3416242"/>
          </a:xfrm>
          <a:prstGeom prst="rect">
            <a:avLst/>
          </a:prstGeom>
        </p:spPr>
      </p:pic>
      <p:pic>
        <p:nvPicPr>
          <p:cNvPr id="10" name="Image 9"/>
          <p:cNvPicPr>
            <a:picLocks noChangeAspect="1"/>
          </p:cNvPicPr>
          <p:nvPr/>
        </p:nvPicPr>
        <p:blipFill>
          <a:blip r:embed="rId5"/>
          <a:stretch>
            <a:fillRect/>
          </a:stretch>
        </p:blipFill>
        <p:spPr>
          <a:xfrm>
            <a:off x="2416523" y="3474120"/>
            <a:ext cx="1943760" cy="2959484"/>
          </a:xfrm>
          <a:prstGeom prst="rect">
            <a:avLst/>
          </a:prstGeom>
        </p:spPr>
      </p:pic>
    </p:spTree>
    <p:extLst>
      <p:ext uri="{BB962C8B-B14F-4D97-AF65-F5344CB8AC3E}">
        <p14:creationId xmlns:p14="http://schemas.microsoft.com/office/powerpoint/2010/main" val="116591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Contacts</a:t>
            </a:r>
          </a:p>
        </p:txBody>
      </p:sp>
      <p:sp>
        <p:nvSpPr>
          <p:cNvPr id="3" name="Rectangle 2"/>
          <p:cNvSpPr/>
          <p:nvPr/>
        </p:nvSpPr>
        <p:spPr>
          <a:xfrm>
            <a:off x="2212747" y="1105692"/>
            <a:ext cx="3169008" cy="892554"/>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Luca Costa</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luca.costa@cbs.cnrs.fr</a:t>
            </a:r>
          </a:p>
        </p:txBody>
      </p:sp>
      <p:pic>
        <p:nvPicPr>
          <p:cNvPr id="4" name="Picture 3" descr="C:\Users\selma\Desktop\CBS.jpg">
            <a:extLst>
              <a:ext uri="{FF2B5EF4-FFF2-40B4-BE49-F238E27FC236}">
                <a16:creationId xmlns:a16="http://schemas.microsoft.com/office/drawing/2014/main" id="{00000000-0000-0000-0000-000000000000}"/>
              </a:ext>
            </a:extLst>
          </p:cNvPr>
          <p:cNvPicPr>
            <a:picLocks noChangeAspect="1"/>
          </p:cNvPicPr>
          <p:nvPr/>
        </p:nvPicPr>
        <p:blipFill>
          <a:blip r:embed="rId3"/>
          <a:srcRect b="19795"/>
          <a:stretch>
            <a:fillRect/>
          </a:stretch>
        </p:blipFill>
        <p:spPr>
          <a:xfrm>
            <a:off x="5812923" y="911894"/>
            <a:ext cx="1596103" cy="1280160"/>
          </a:xfrm>
          <a:prstGeom prst="rect">
            <a:avLst/>
          </a:prstGeom>
          <a:noFill/>
          <a:ln cap="flat">
            <a:noFill/>
          </a:ln>
        </p:spPr>
      </p:pic>
      <p:sp>
        <p:nvSpPr>
          <p:cNvPr id="5" name="Rectangle 4"/>
          <p:cNvSpPr/>
          <p:nvPr/>
        </p:nvSpPr>
        <p:spPr>
          <a:xfrm>
            <a:off x="1295896" y="2593732"/>
            <a:ext cx="7608173" cy="52321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8AB1"/>
                </a:solidFill>
                <a:uFillTx/>
                <a:latin typeface="Source Sans Pro" pitchFamily="34"/>
                <a:ea typeface="Source Sans Pro" pitchFamily="34"/>
              </a:rPr>
              <a:t>Team Integrative Biophysics of Membranes (IBM)</a:t>
            </a:r>
          </a:p>
        </p:txBody>
      </p:sp>
      <p:sp>
        <p:nvSpPr>
          <p:cNvPr id="7" name="Rectangle 6"/>
          <p:cNvSpPr/>
          <p:nvPr/>
        </p:nvSpPr>
        <p:spPr>
          <a:xfrm>
            <a:off x="1410791" y="3275783"/>
            <a:ext cx="6912772" cy="369335"/>
          </a:xfrm>
          <a:prstGeom prst="rect">
            <a:avLst/>
          </a:prstGeom>
          <a:noFill/>
          <a:ln cap="flat">
            <a:noFill/>
            <a:prstDash val="solid"/>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Calibri"/>
                <a:hlinkClick r:id="rId4"/>
              </a:rPr>
              <a:t>https://integrativebiophysicsofmembranes.wordpress.com/</a:t>
            </a:r>
            <a:endParaRPr lang="fr-FR" sz="1800" b="0" i="0" u="none" strike="noStrike" kern="1200" cap="none" spc="0" baseline="0">
              <a:solidFill>
                <a:srgbClr val="008AB1"/>
              </a:solidFill>
              <a:uFillTx/>
              <a:latin typeface="Calibri"/>
            </a:endParaRPr>
          </a:p>
        </p:txBody>
      </p:sp>
      <p:sp>
        <p:nvSpPr>
          <p:cNvPr id="8" name="Espace réservé du numéro de diapositive 7"/>
          <p:cNvSpPr>
            <a:spLocks noGrp="1"/>
          </p:cNvSpPr>
          <p:nvPr>
            <p:ph type="sldNum" sz="quarter" idx="8"/>
          </p:nvPr>
        </p:nvSpPr>
        <p:spPr/>
        <p:txBody>
          <a:bodyPr/>
          <a:lstStyle/>
          <a:p>
            <a:pPr lvl="0"/>
            <a:r>
              <a:rPr lang="fr-FR" dirty="0" smtClean="0"/>
              <a:t>80</a:t>
            </a:r>
            <a:endParaRPr lang="fr-FR" dirty="0"/>
          </a:p>
        </p:txBody>
      </p:sp>
      <p:pic>
        <p:nvPicPr>
          <p:cNvPr id="10" name="Image 9"/>
          <p:cNvPicPr>
            <a:picLocks noChangeAspect="1"/>
          </p:cNvPicPr>
          <p:nvPr/>
        </p:nvPicPr>
        <p:blipFill>
          <a:blip r:embed="rId5"/>
          <a:stretch>
            <a:fillRect/>
          </a:stretch>
        </p:blipFill>
        <p:spPr>
          <a:xfrm>
            <a:off x="2575248" y="3645118"/>
            <a:ext cx="4431241" cy="3049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Sous-titre 23"/>
          <p:cNvSpPr txBox="1">
            <a:spLocks noGrp="1"/>
          </p:cNvSpPr>
          <p:nvPr>
            <p:ph type="subTitle" idx="4294967295"/>
          </p:nvPr>
        </p:nvSpPr>
        <p:spPr>
          <a:xfrm>
            <a:off x="240148" y="190789"/>
            <a:ext cx="7887852" cy="972994"/>
          </a:xfrm>
        </p:spPr>
        <p:txBody>
          <a:bodyPr/>
          <a:lstStyle/>
          <a:p>
            <a:pPr marL="0" lvl="0" indent="0">
              <a:buNone/>
            </a:pPr>
            <a:r>
              <a:rPr lang="fr-FR" sz="2400">
                <a:solidFill>
                  <a:srgbClr val="008AB1"/>
                </a:solidFill>
                <a:latin typeface="Source Sans Pro" pitchFamily="34"/>
                <a:ea typeface="Source Sans Pro" pitchFamily="34"/>
              </a:rPr>
              <a:t>Interaction Forces at nanoscale</a:t>
            </a:r>
          </a:p>
        </p:txBody>
      </p:sp>
      <p:pic>
        <p:nvPicPr>
          <p:cNvPr id="3" name="Picture 2">
            <a:extLst>
              <a:ext uri="{FF2B5EF4-FFF2-40B4-BE49-F238E27FC236}">
                <a16:creationId xmlns:a16="http://schemas.microsoft.com/office/drawing/2014/main" id="{00000000-0000-0000-0000-000000000000}"/>
              </a:ext>
            </a:extLst>
          </p:cNvPr>
          <p:cNvPicPr>
            <a:picLocks noChangeAspect="1"/>
          </p:cNvPicPr>
          <p:nvPr/>
        </p:nvPicPr>
        <p:blipFill>
          <a:blip r:embed="rId3"/>
          <a:srcRect/>
          <a:stretch>
            <a:fillRect/>
          </a:stretch>
        </p:blipFill>
        <p:spPr>
          <a:xfrm>
            <a:off x="339708" y="1115540"/>
            <a:ext cx="4071256" cy="5026639"/>
          </a:xfrm>
          <a:prstGeom prst="rect">
            <a:avLst/>
          </a:prstGeom>
          <a:noFill/>
          <a:ln cap="flat">
            <a:noFill/>
          </a:ln>
        </p:spPr>
      </p:pic>
      <p:sp>
        <p:nvSpPr>
          <p:cNvPr id="4" name="Rectangle 3"/>
          <p:cNvSpPr/>
          <p:nvPr/>
        </p:nvSpPr>
        <p:spPr>
          <a:xfrm>
            <a:off x="5967648" y="1030108"/>
            <a:ext cx="1998878" cy="1015660"/>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0" b="1" i="0" u="none" strike="noStrike" kern="1200" cap="none" spc="0" baseline="0">
                <a:solidFill>
                  <a:srgbClr val="008AB1"/>
                </a:solidFill>
                <a:uFillTx/>
                <a:latin typeface="Source Sans Pro Light" pitchFamily="34"/>
                <a:ea typeface="Source Sans Pro Light" pitchFamily="34"/>
              </a:rPr>
              <a:t>Force</a:t>
            </a:r>
          </a:p>
        </p:txBody>
      </p:sp>
      <p:pic>
        <p:nvPicPr>
          <p:cNvPr id="5" name="Picture 2" descr="https://upload.wikimedia.org/wikipedia/commons/thumb/0/04/Argon_dimer_potential.png/1280px-Argon_dimer_potential.png">
            <a:extLst>
              <a:ext uri="{FF2B5EF4-FFF2-40B4-BE49-F238E27FC236}">
                <a16:creationId xmlns:a16="http://schemas.microsoft.com/office/drawing/2014/main" id="{00000000-0000-0000-0000-000000000000}"/>
              </a:ext>
            </a:extLst>
          </p:cNvPr>
          <p:cNvPicPr>
            <a:picLocks noChangeAspect="1"/>
          </p:cNvPicPr>
          <p:nvPr/>
        </p:nvPicPr>
        <p:blipFill>
          <a:blip r:embed="rId4"/>
          <a:srcRect l="7374" b="6601"/>
          <a:stretch>
            <a:fillRect/>
          </a:stretch>
        </p:blipFill>
        <p:spPr>
          <a:xfrm>
            <a:off x="5105104" y="2147943"/>
            <a:ext cx="3811328" cy="2690173"/>
          </a:xfrm>
          <a:prstGeom prst="rect">
            <a:avLst/>
          </a:prstGeom>
          <a:noFill/>
          <a:ln cap="flat">
            <a:noFill/>
          </a:ln>
        </p:spPr>
      </p:pic>
      <p:sp>
        <p:nvSpPr>
          <p:cNvPr id="6" name="ZoneTexte 5"/>
          <p:cNvSpPr txBox="1"/>
          <p:nvPr/>
        </p:nvSpPr>
        <p:spPr>
          <a:xfrm>
            <a:off x="6086895" y="4788685"/>
            <a:ext cx="2069479"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Tip-sample distance</a:t>
            </a:r>
          </a:p>
        </p:txBody>
      </p:sp>
      <p:sp>
        <p:nvSpPr>
          <p:cNvPr id="7" name="ZoneTexte 6"/>
          <p:cNvSpPr txBox="1"/>
          <p:nvPr/>
        </p:nvSpPr>
        <p:spPr>
          <a:xfrm rot="16200004">
            <a:off x="4614049" y="3216562"/>
            <a:ext cx="70006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8AB1"/>
                </a:solidFill>
                <a:uFillTx/>
                <a:latin typeface="Source Sans Pro Light" pitchFamily="34"/>
                <a:ea typeface="Source Sans Pro Light" pitchFamily="34"/>
              </a:rPr>
              <a:t>Force</a:t>
            </a:r>
          </a:p>
        </p:txBody>
      </p:sp>
      <p:sp>
        <p:nvSpPr>
          <p:cNvPr id="8" name="Rectangle 7"/>
          <p:cNvSpPr/>
          <p:nvPr/>
        </p:nvSpPr>
        <p:spPr>
          <a:xfrm>
            <a:off x="5521988" y="2352092"/>
            <a:ext cx="600532" cy="2232251"/>
          </a:xfrm>
          <a:prstGeom prst="rect">
            <a:avLst/>
          </a:prstGeom>
          <a:solidFill>
            <a:srgbClr val="00B0F0">
              <a:alpha val="40000"/>
            </a:srgbClr>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9" name="ZoneTexte 8"/>
          <p:cNvSpPr txBox="1"/>
          <p:nvPr/>
        </p:nvSpPr>
        <p:spPr>
          <a:xfrm>
            <a:off x="6086895" y="2507988"/>
            <a:ext cx="1474954" cy="76944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Repulsive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0" name="ZoneTexte 9"/>
          <p:cNvSpPr txBox="1"/>
          <p:nvPr/>
        </p:nvSpPr>
        <p:spPr>
          <a:xfrm>
            <a:off x="5063078" y="5262518"/>
            <a:ext cx="4108499" cy="1569659"/>
          </a:xfrm>
          <a:prstGeom prst="rect">
            <a:avLst/>
          </a:prstGeom>
          <a:noFill/>
          <a:ln cap="flat">
            <a:noFill/>
          </a:ln>
        </p:spPr>
        <p:txBody>
          <a:bodyPr vert="horz" wrap="non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Repulsion due to overlap of</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tip-sample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600" b="0" i="0" u="none" strike="noStrike" kern="1200" cap="none" spc="0" baseline="0">
                <a:solidFill>
                  <a:srgbClr val="008AB1"/>
                </a:solidFill>
                <a:uFillTx/>
                <a:latin typeface="Source Sans Pro Light" pitchFamily="34"/>
                <a:ea typeface="Source Sans Pro Light" pitchFamily="34"/>
              </a:rPr>
              <a:t>electronic shells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8AB1"/>
              </a:solidFill>
              <a:uFillTx/>
              <a:latin typeface="Source Sans Pro Light" pitchFamily="34"/>
              <a:ea typeface="Source Sans Pro Light" pitchFamily="34"/>
            </a:endParaRPr>
          </a:p>
        </p:txBody>
      </p:sp>
      <p:sp>
        <p:nvSpPr>
          <p:cNvPr id="11" name="Espace réservé du numéro de diapositive 10"/>
          <p:cNvSpPr>
            <a:spLocks noGrp="1"/>
          </p:cNvSpPr>
          <p:nvPr>
            <p:ph type="sldNum" sz="quarter" idx="8"/>
          </p:nvPr>
        </p:nvSpPr>
        <p:spPr/>
        <p:txBody>
          <a:bodyPr/>
          <a:lstStyle/>
          <a:p>
            <a:pPr lvl="0"/>
            <a:fld id="{076F6770-30F6-4909-B022-5A2181746AF4}" type="slidenum">
              <a:rPr lang="fr-FR" smtClean="0"/>
              <a:t>9</a:t>
            </a:fld>
            <a:endParaRPr lang="fr-F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Office%20Theme</Template>
  <TotalTime>1925</TotalTime>
  <Words>2987</Words>
  <Application>Microsoft Office PowerPoint</Application>
  <PresentationFormat>Affichage à l'écran (4:3)</PresentationFormat>
  <Paragraphs>879</Paragraphs>
  <Slides>86</Slides>
  <Notes>86</Notes>
  <HiddenSlides>0</HiddenSlides>
  <MMClips>8</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86</vt:i4>
      </vt:variant>
    </vt:vector>
  </HeadingPairs>
  <TitlesOfParts>
    <vt:vector size="93" baseType="lpstr">
      <vt:lpstr>Arial</vt:lpstr>
      <vt:lpstr>Calibri</vt:lpstr>
      <vt:lpstr>Cambria Math</vt:lpstr>
      <vt:lpstr>Source Sans Pro</vt:lpstr>
      <vt:lpstr>Source Sans Pro Light</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de Microsoft Office</dc:creator>
  <cp:lastModifiedBy>costa</cp:lastModifiedBy>
  <cp:revision>58</cp:revision>
  <dcterms:created xsi:type="dcterms:W3CDTF">2020-08-25T06:45:00Z</dcterms:created>
  <dcterms:modified xsi:type="dcterms:W3CDTF">2023-09-27T15:18:09Z</dcterms:modified>
</cp:coreProperties>
</file>